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67" r:id="rId2"/>
    <p:sldId id="266" r:id="rId3"/>
    <p:sldId id="269" r:id="rId4"/>
    <p:sldId id="270" r:id="rId5"/>
    <p:sldId id="271" r:id="rId6"/>
    <p:sldId id="272" r:id="rId7"/>
    <p:sldId id="273" r:id="rId8"/>
    <p:sldId id="274" r:id="rId9"/>
    <p:sldId id="275" r:id="rId10"/>
    <p:sldId id="276" r:id="rId11"/>
    <p:sldId id="277" r:id="rId12"/>
    <p:sldId id="278" r:id="rId13"/>
    <p:sldId id="279" r:id="rId14"/>
    <p:sldId id="280"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94" autoAdjust="0"/>
  </p:normalViewPr>
  <p:slideViewPr>
    <p:cSldViewPr snapToGrid="0" snapToObjects="1">
      <p:cViewPr varScale="1">
        <p:scale>
          <a:sx n="55" d="100"/>
          <a:sy n="55" d="100"/>
        </p:scale>
        <p:origin x="159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126" d="100"/>
          <a:sy n="126" d="100"/>
        </p:scale>
        <p:origin x="-4360"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8C2719-43FE-644A-B626-6753B45FA92B}" type="datetimeFigureOut">
              <a:rPr lang="en-US" smtClean="0"/>
              <a:pPr/>
              <a:t>4/23/2024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FC8EE-C86E-AF45-BC7E-F39CAB29729A}" type="slidenum">
              <a:rPr lang="en-US" smtClean="0"/>
              <a:pPr/>
              <a:t>‹#›</a:t>
            </a:fld>
            <a:endParaRPr lang="en-US"/>
          </a:p>
        </p:txBody>
      </p:sp>
    </p:spTree>
    <p:extLst>
      <p:ext uri="{BB962C8B-B14F-4D97-AF65-F5344CB8AC3E}">
        <p14:creationId xmlns:p14="http://schemas.microsoft.com/office/powerpoint/2010/main" val="16163634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quick disclaimer before we proceed, there will be sensitive topics discussed such as abuse, so feel free to leave at any point of the presentation. Before we start I feel it is important to bring a definition to a few key words used throughout the presentation. </a:t>
            </a:r>
          </a:p>
          <a:p>
            <a:r>
              <a:rPr lang="en-US" sz="1200" dirty="0">
                <a:solidFill>
                  <a:schemeClr val="tx2"/>
                </a:solidFill>
                <a:latin typeface="+mj-lt"/>
              </a:rPr>
              <a:t>Self-Medication: using substances that are not prescribed to suppress the internal effects occurring in one’s self.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mj-lt"/>
              </a:rPr>
              <a:t>Adverse Childhood Events: life catalyzing advents which occur in one’s childhood that results in trauma. </a:t>
            </a:r>
          </a:p>
          <a:p>
            <a:endParaRPr lang="en-US" sz="1200" dirty="0">
              <a:solidFill>
                <a:schemeClr val="tx2"/>
              </a:solidFill>
              <a:latin typeface="+mj-lt"/>
            </a:endParaRPr>
          </a:p>
          <a:p>
            <a:r>
              <a:rPr lang="en-US" sz="1200" dirty="0">
                <a:solidFill>
                  <a:schemeClr val="tx2"/>
                </a:solidFill>
                <a:latin typeface="+mj-lt"/>
              </a:rPr>
              <a:t>Thematic Analysis: the use of extant, publicly available, and already existing data. </a:t>
            </a:r>
          </a:p>
          <a:p>
            <a:endParaRPr lang="en-US" dirty="0"/>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2</a:t>
            </a:fld>
            <a:endParaRPr lang="en-US"/>
          </a:p>
        </p:txBody>
      </p:sp>
    </p:spTree>
    <p:extLst>
      <p:ext uri="{BB962C8B-B14F-4D97-AF65-F5344CB8AC3E}">
        <p14:creationId xmlns:p14="http://schemas.microsoft.com/office/powerpoint/2010/main" val="2796097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0" dirty="0">
                <a:solidFill>
                  <a:srgbClr val="0E101A"/>
                </a:solidFill>
                <a:effectLst/>
                <a:latin typeface="Times New Roman" panose="02020603050405020304" pitchFamily="18" charset="0"/>
                <a:ea typeface="Times New Roman" panose="02020603050405020304" pitchFamily="18" charset="0"/>
              </a:rPr>
              <a:t>I frequently discovered that these people were looking for acceptance. They did not fit in with the crowd and wanted to find where they fit in. There was also the struggle with self-esteem that led to getting into the mix of substance abuse. Typically, they felt accepted in a circle of people using illicit substances. This group of peers was open and did not push judgmental agendas. They felt acceptance sometimes for the first time in their life. It was analyzed that five comments mentioned seeking acceptance, and four mentioned struggles with self-esteem.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This posting was under the question, "What pain created addiction for you?" It is inspiring to see the success stories within the sad stories of painful memories in one's life. It shows that there is a light at the end of the tunnel, which may show hope to others at the beginning of their journey with addiction. The community r/addiction has a </a:t>
            </a:r>
            <a:r>
              <a:rPr lang="en-US" sz="1200" kern="0" dirty="0" err="1">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sudo</a:t>
            </a: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 therapeutic atmosphere with it. It is a space for people to share their struggles with substance abuse, ask for advice, or to vent. This community has people who are new to the use of substances and others who have been clean for years. They can come together to give each other encouragement with a therapeutic approach to talking about substance abuse. The comments seemed encouraging and uplifting without using harmful words that shoot people down for their struggles. There is a lack of stigmatization in this community, which opens the door to vulnerability, being a safe space, and an opportunity for outreach.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13</a:t>
            </a:fld>
            <a:endParaRPr lang="en-US"/>
          </a:p>
        </p:txBody>
      </p:sp>
    </p:spTree>
    <p:extLst>
      <p:ext uri="{BB962C8B-B14F-4D97-AF65-F5344CB8AC3E}">
        <p14:creationId xmlns:p14="http://schemas.microsoft.com/office/powerpoint/2010/main" val="3821119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A significant life event did not occur for all of the participants, and some just found joy in chasing the high of drugs. I analyzed that eight comments expressed the recreational use of substances. No pain in their life specifically led them to try illicit drugs. It may have been a factor of peer pressure or curiosity. Social norms may influence the use of substances for fun or enjoyment. Each participant may experience different social norms based on their surroundings and upbringing.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Some individuals who use substances have a recreational standpoint. They use it for fun, essentially, with no other factors. It brings them joy, but it can turn into substance abuse. The first response talks about getting out of hand and losing control of their substance use. Luckily, they were able to stop, but what started as an innocent habit turned into an abuse of substances. Alcohol is a legal substance that people will use to have a good time or enjoy a night out. It has become a social norm, but may have an addictive tendency but can be used for recreational purposes.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It is essential to understand that not every individual has a significant turning point, which leads to dependency. Some people enjoy the feeling of being high, which was shown in the posting above. There is also the factor of parental social norms being involved with this participant. The use of alcohol was normal and even abused by their parents. Trying substances can be a different experience for each person. Some people found it hard to stop chasing a high after their first time, whereas others felt they had control over their substance use. There were different reasons for the use of substances. For some individuals, it was a way to mask the emotions they were dealing with and escape. Other people used it as a form of self-medication as a result of mental health struggles or trauma experiences that occurred in their lifetime.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14</a:t>
            </a:fld>
            <a:endParaRPr lang="en-US"/>
          </a:p>
        </p:txBody>
      </p:sp>
    </p:spTree>
    <p:extLst>
      <p:ext uri="{BB962C8B-B14F-4D97-AF65-F5344CB8AC3E}">
        <p14:creationId xmlns:p14="http://schemas.microsoft.com/office/powerpoint/2010/main" val="2352729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attending this presentation. </a:t>
            </a: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Vulnerability was a common theme within the r/addiction community on reddit.com. These community members share their stories and experiences with illicit drugs and other addictions like self-harm or sexual fantasies. The community holds a safe space for its members to vent, ask questions, and tell their stories. It is positive overall, and I did not experience any negative responses. With the ability to stay anonymous, these users can be vulnerable. There were many instances of abuse from childhood and even in adulthood. Based on the selection of comments, abuse played a significant theme in this study. It was a pain that led to self-medicating to numb the pain and push it down as if it didn't exist.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 I will now open it up to any questions. </a:t>
            </a:r>
          </a:p>
        </p:txBody>
      </p:sp>
      <p:sp>
        <p:nvSpPr>
          <p:cNvPr id="4" name="Slide Number Placeholder 3"/>
          <p:cNvSpPr>
            <a:spLocks noGrp="1"/>
          </p:cNvSpPr>
          <p:nvPr>
            <p:ph type="sldNum" sz="quarter" idx="5"/>
          </p:nvPr>
        </p:nvSpPr>
        <p:spPr/>
        <p:txBody>
          <a:bodyPr/>
          <a:lstStyle/>
          <a:p>
            <a:fld id="{F07FC8EE-C86E-AF45-BC7E-F39CAB29729A}" type="slidenum">
              <a:rPr lang="en-US" smtClean="0"/>
              <a:pPr/>
              <a:t>15</a:t>
            </a:fld>
            <a:endParaRPr lang="en-US"/>
          </a:p>
        </p:txBody>
      </p:sp>
    </p:spTree>
    <p:extLst>
      <p:ext uri="{BB962C8B-B14F-4D97-AF65-F5344CB8AC3E}">
        <p14:creationId xmlns:p14="http://schemas.microsoft.com/office/powerpoint/2010/main" val="1349561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rPr>
              <a:t>This study aims to understand how Reddit.com users in the r/addiction community explain the adverse events that occurred in their lives and how it has influenced their substance dependency. There is a focus on pain that impacts the use of substances as a result. Another focus is on the adverse childhood experiences that played a role in dependency. The goal is to understand why people turn to substances through their stories and explanations. </a:t>
            </a:r>
            <a:endParaRPr lang="en-US" dirty="0"/>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4</a:t>
            </a:fld>
            <a:endParaRPr lang="en-US"/>
          </a:p>
        </p:txBody>
      </p:sp>
    </p:spTree>
    <p:extLst>
      <p:ext uri="{BB962C8B-B14F-4D97-AF65-F5344CB8AC3E}">
        <p14:creationId xmlns:p14="http://schemas.microsoft.com/office/powerpoint/2010/main" val="1990562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0" dirty="0">
                <a:solidFill>
                  <a:srgbClr val="0E101A"/>
                </a:solidFill>
                <a:effectLst/>
                <a:latin typeface="Times New Roman" panose="02020603050405020304" pitchFamily="18" charset="0"/>
                <a:ea typeface="Times New Roman" panose="02020603050405020304" pitchFamily="18" charset="0"/>
              </a:rPr>
              <a:t>I utilized thematic analysis to collect extant, publicly available, anonymized data from evaluating r/addiction threads on Reddit.com. The community, r/</a:t>
            </a:r>
            <a:r>
              <a:rPr lang="en-US" sz="1200" kern="0" dirty="0" err="1">
                <a:solidFill>
                  <a:srgbClr val="0E101A"/>
                </a:solidFill>
                <a:effectLst/>
                <a:latin typeface="Times New Roman" panose="02020603050405020304" pitchFamily="18" charset="0"/>
                <a:ea typeface="Times New Roman" panose="02020603050405020304" pitchFamily="18" charset="0"/>
              </a:rPr>
              <a:t>addiciton</a:t>
            </a:r>
            <a:r>
              <a:rPr lang="en-US" sz="1200" kern="0" dirty="0">
                <a:solidFill>
                  <a:srgbClr val="0E101A"/>
                </a:solidFill>
                <a:effectLst/>
                <a:latin typeface="Times New Roman" panose="02020603050405020304" pitchFamily="18" charset="0"/>
                <a:ea typeface="Times New Roman" panose="02020603050405020304" pitchFamily="18" charset="0"/>
              </a:rPr>
              <a:t>, has 91,453 users and is updated regularly with new postings. R/addiction was created as a space for people to discuss their addiction while protecting their identity. To conduct the study, I narrowed the selection to three different postings with various amounts of responses that correlated with my research objective. </a:t>
            </a:r>
          </a:p>
          <a:p>
            <a:pPr marL="0" marR="0">
              <a:lnSpc>
                <a:spcPct val="107000"/>
              </a:lnSpc>
              <a:spcBef>
                <a:spcPts val="0"/>
              </a:spcBef>
              <a:spcAft>
                <a:spcPts val="800"/>
              </a:spcAft>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I utilized the first 45 comments underneath the first post for data collection towards the study. The second posting had 11 comments, all contributing to the data</a:t>
            </a: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I used the last 19 posts, which was when I felt I had reached the saturation point for this study. Some of the comments were more in-depth than others, but to maintain an unbiased standpoint, it was valuable to utilize them in order and not be picky when choosing comments to analyze. I analyzed 72 comments throughout r/addiction to conduct this study.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Each comment went through a coding process, contributing to the emergence of themes. I did each comment independently to know when the saturation point was met. Each posting had its saturation point.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dirty="0"/>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5</a:t>
            </a:fld>
            <a:endParaRPr lang="en-US"/>
          </a:p>
        </p:txBody>
      </p:sp>
    </p:spTree>
    <p:extLst>
      <p:ext uri="{BB962C8B-B14F-4D97-AF65-F5344CB8AC3E}">
        <p14:creationId xmlns:p14="http://schemas.microsoft.com/office/powerpoint/2010/main" val="3661007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There were five emerging themes that I found in this analysis. The five are abuse, mental health, self-medication, seeking acceptance, and recreational. We will now move into the findings of this research. I will break down the finds based on the themes. </a:t>
            </a:r>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6</a:t>
            </a:fld>
            <a:endParaRPr lang="en-US"/>
          </a:p>
        </p:txBody>
      </p:sp>
    </p:spTree>
    <p:extLst>
      <p:ext uri="{BB962C8B-B14F-4D97-AF65-F5344CB8AC3E}">
        <p14:creationId xmlns:p14="http://schemas.microsoft.com/office/powerpoint/2010/main" val="725210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Something I discovered about the r/addiction community is that it is welcoming and allows individuals to be vulnerable. Individuals apart of the community seek a space to share their “junk” and relate to others struggling with substance dependency. R/addiction is a community where individuals can come to find like-minded individuals who understand the struggle they are facing. The post above comes from “Why do you use drugs? Why did you start?”. Some individuals were concerned this post was an interview question or even a police officer. Overall, the community r/addiction, is a vulnerable community where people can share their hardships with strangers who have similar experiences. </a:t>
            </a:r>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7</a:t>
            </a:fld>
            <a:endParaRPr lang="en-US"/>
          </a:p>
        </p:txBody>
      </p:sp>
    </p:spTree>
    <p:extLst>
      <p:ext uri="{BB962C8B-B14F-4D97-AF65-F5344CB8AC3E}">
        <p14:creationId xmlns:p14="http://schemas.microsoft.com/office/powerpoint/2010/main" val="2323455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This was the post I named my paper after. There was something about the social bond that was created between these two individuals to the point of getting a matching </a:t>
            </a:r>
            <a:r>
              <a:rPr lang="en-US" dirty="0" err="1"/>
              <a:t>tatoo</a:t>
            </a:r>
            <a:r>
              <a:rPr lang="en-US" dirty="0"/>
              <a:t>. </a:t>
            </a:r>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9</a:t>
            </a:fld>
            <a:endParaRPr lang="en-US"/>
          </a:p>
        </p:txBody>
      </p:sp>
    </p:spTree>
    <p:extLst>
      <p:ext uri="{BB962C8B-B14F-4D97-AF65-F5344CB8AC3E}">
        <p14:creationId xmlns:p14="http://schemas.microsoft.com/office/powerpoint/2010/main" val="874530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0" dirty="0">
                <a:solidFill>
                  <a:srgbClr val="0E101A"/>
                </a:solidFill>
                <a:effectLst/>
                <a:latin typeface="Times New Roman" panose="02020603050405020304" pitchFamily="18" charset="0"/>
                <a:ea typeface="Times New Roman" panose="02020603050405020304" pitchFamily="18" charset="0"/>
              </a:rPr>
              <a:t>The diagnosis of health problems, mental health, and lack of diagnosis affected many of the individuals in this study. From anxiety, depression, and OCD to lupus, these impacted the use of drugs. Mental health can influence the use of substances in a way that may lead to self-medication and dependency on substances that may suppress these emotions. There were a total of 12 comments that shared mental health played a role in their substance abuse. </a:t>
            </a:r>
          </a:p>
          <a:p>
            <a:r>
              <a:rPr lang="en-US" sz="1200" kern="0" dirty="0">
                <a:solidFill>
                  <a:srgbClr val="0E101A"/>
                </a:solidFill>
                <a:effectLst/>
                <a:latin typeface="Times New Roman" panose="02020603050405020304" pitchFamily="18" charset="0"/>
                <a:ea typeface="Times New Roman" panose="02020603050405020304" pitchFamily="18" charset="0"/>
              </a:rPr>
              <a:t>Struggling with mental health can lead to the long-term use of substances. We see how this is evident in casualgabe888's posting about his 17-year daily dependency on opiates. Loneliness and depression tainted his teen years, and the results followed into his adult years. The struggle with mental health played a catalyzing life event, which opened the doorway to opiate addiction.</a:t>
            </a:r>
            <a:endParaRPr lang="en-US" dirty="0"/>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10</a:t>
            </a:fld>
            <a:endParaRPr lang="en-US"/>
          </a:p>
        </p:txBody>
      </p:sp>
    </p:spTree>
    <p:extLst>
      <p:ext uri="{BB962C8B-B14F-4D97-AF65-F5344CB8AC3E}">
        <p14:creationId xmlns:p14="http://schemas.microsoft.com/office/powerpoint/2010/main" val="3684862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err="1"/>
              <a:t>RuthaBrent</a:t>
            </a:r>
            <a:r>
              <a:rPr lang="en-US" dirty="0"/>
              <a:t> shares a triangulation of mental health, trauma, and self-medication. The post talks about the abuse of medication since their teen years. They just want the noise in their head to stop and turn to drugs as a way of subduing the sound. </a:t>
            </a:r>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11</a:t>
            </a:fld>
            <a:endParaRPr lang="en-US"/>
          </a:p>
        </p:txBody>
      </p:sp>
    </p:spTree>
    <p:extLst>
      <p:ext uri="{BB962C8B-B14F-4D97-AF65-F5344CB8AC3E}">
        <p14:creationId xmlns:p14="http://schemas.microsoft.com/office/powerpoint/2010/main" val="2047005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Self-medication was used as a blanket by many of these community participants based on their diagnosis. Some of them went undiagnosed and had self-diagnosed their illnesses. They use substances as a form of medication to suffocate or cover the pain they are experiencing. It was revealed that mental health and self-medication went hand in hand together. Nine of the analyzed postings shared the use of self-medication.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kern="0" dirty="0">
                <a:solidFill>
                  <a:srgbClr val="0E101A"/>
                </a:solidFill>
                <a:effectLst/>
                <a:latin typeface="Times New Roman" panose="02020603050405020304" pitchFamily="18" charset="0"/>
                <a:ea typeface="Times New Roman" panose="02020603050405020304" pitchFamily="18" charset="0"/>
              </a:rPr>
              <a:t>The following posting shares a triangulation of mental health, self-medication, and low self-esteem struggles, which led to a dependency on opioids. It was common to see a triangulation similar to this throughout the analysis of r/addiction. The participants share how they were blindsided by the strength of the substances and how tricky it is to become clean. Things can get out of control</a:t>
            </a:r>
            <a:endParaRPr lang="en-US" dirty="0"/>
          </a:p>
          <a:p>
            <a:endParaRPr lang="en-US" dirty="0"/>
          </a:p>
        </p:txBody>
      </p:sp>
      <p:sp>
        <p:nvSpPr>
          <p:cNvPr id="4" name="Slide Number Placeholder 3"/>
          <p:cNvSpPr>
            <a:spLocks noGrp="1"/>
          </p:cNvSpPr>
          <p:nvPr>
            <p:ph type="sldNum" sz="quarter" idx="5"/>
          </p:nvPr>
        </p:nvSpPr>
        <p:spPr/>
        <p:txBody>
          <a:bodyPr/>
          <a:lstStyle/>
          <a:p>
            <a:fld id="{F07FC8EE-C86E-AF45-BC7E-F39CAB29729A}" type="slidenum">
              <a:rPr lang="en-US" smtClean="0"/>
              <a:pPr/>
              <a:t>12</a:t>
            </a:fld>
            <a:endParaRPr lang="en-US"/>
          </a:p>
        </p:txBody>
      </p:sp>
    </p:spTree>
    <p:extLst>
      <p:ext uri="{BB962C8B-B14F-4D97-AF65-F5344CB8AC3E}">
        <p14:creationId xmlns:p14="http://schemas.microsoft.com/office/powerpoint/2010/main" val="3805567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130425"/>
            <a:ext cx="70866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2E57AE-AC13-8E4F-8676-A94BACF8331E}" type="datetimeFigureOut">
              <a:rPr lang="en-US" smtClean="0"/>
              <a:pPr/>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80559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fld id="{F32E57AE-AC13-8E4F-8676-A94BACF8331E}" type="datetimeFigureOut">
              <a:rPr lang="en-US" smtClean="0"/>
              <a:pPr/>
              <a:t>4/23/2024</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6B284F5-A660-814B-AF99-F125251820F3}" type="slidenum">
              <a:rPr lang="en-US" smtClean="0"/>
              <a:pPr/>
              <a:t>‹#›</a:t>
            </a:fld>
            <a:endParaRPr lang="en-US" dirty="0"/>
          </a:p>
        </p:txBody>
      </p:sp>
    </p:spTree>
    <p:extLst>
      <p:ext uri="{BB962C8B-B14F-4D97-AF65-F5344CB8AC3E}">
        <p14:creationId xmlns:p14="http://schemas.microsoft.com/office/powerpoint/2010/main" val="276412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2E57AE-AC13-8E4F-8676-A94BACF8331E}" type="datetimeFigureOut">
              <a:rPr lang="en-US" smtClean="0"/>
              <a:pPr/>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107652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2E57AE-AC13-8E4F-8676-A94BACF8331E}" type="datetimeFigureOut">
              <a:rPr lang="en-US" smtClean="0"/>
              <a:pPr/>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150202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1159" y="4406900"/>
            <a:ext cx="7073553"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421159" y="2906713"/>
            <a:ext cx="707355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2E57AE-AC13-8E4F-8676-A94BACF8331E}" type="datetimeFigureOut">
              <a:rPr lang="en-US" smtClean="0"/>
              <a:pPr/>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3922398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1159" y="1600200"/>
            <a:ext cx="3401717" cy="414472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25250" y="1600200"/>
            <a:ext cx="3561549" cy="414472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2E57AE-AC13-8E4F-8676-A94BACF8331E}" type="datetimeFigureOut">
              <a:rPr lang="en-US" smtClean="0"/>
              <a:pPr/>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3744082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21159" y="1535113"/>
            <a:ext cx="341683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21159" y="2174875"/>
            <a:ext cx="3416835" cy="35851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47929" y="1535113"/>
            <a:ext cx="353887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47929" y="2174875"/>
            <a:ext cx="3538871" cy="35851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2E57AE-AC13-8E4F-8676-A94BACF8331E}" type="datetimeFigureOut">
              <a:rPr lang="en-US" smtClean="0"/>
              <a:pPr/>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121230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2E57AE-AC13-8E4F-8676-A94BACF8331E}" type="datetimeFigureOut">
              <a:rPr lang="en-US" smtClean="0"/>
              <a:pPr/>
              <a:t>4/23/2024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377850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E57AE-AC13-8E4F-8676-A94BACF8331E}" type="datetimeFigureOut">
              <a:rPr lang="en-US" smtClean="0"/>
              <a:pPr/>
              <a:t>4/23/2024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353682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7240" y="273050"/>
            <a:ext cx="2566548"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112296" y="273051"/>
            <a:ext cx="4574504" cy="5381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17240" y="1435100"/>
            <a:ext cx="2566548" cy="4219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2E57AE-AC13-8E4F-8676-A94BACF8331E}" type="datetimeFigureOut">
              <a:rPr lang="en-US" smtClean="0"/>
              <a:pPr/>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78995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3700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2E57AE-AC13-8E4F-8676-A94BACF8331E}" type="datetimeFigureOut">
              <a:rPr lang="en-US" smtClean="0"/>
              <a:pPr/>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284F5-A660-814B-AF99-F125251820F3}" type="slidenum">
              <a:rPr lang="en-US" smtClean="0"/>
              <a:pPr/>
              <a:t>‹#›</a:t>
            </a:fld>
            <a:endParaRPr lang="en-US"/>
          </a:p>
        </p:txBody>
      </p:sp>
    </p:spTree>
    <p:extLst>
      <p:ext uri="{BB962C8B-B14F-4D97-AF65-F5344CB8AC3E}">
        <p14:creationId xmlns:p14="http://schemas.microsoft.com/office/powerpoint/2010/main" val="79235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21160" y="274638"/>
            <a:ext cx="7265639"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21160" y="1600201"/>
            <a:ext cx="7265640" cy="41069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21160" y="6005484"/>
            <a:ext cx="11696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2E57AE-AC13-8E4F-8676-A94BACF8331E}" type="datetimeFigureOut">
              <a:rPr lang="en-US" smtClean="0"/>
              <a:pPr/>
              <a:t>4/23/2024</a:t>
            </a:fld>
            <a:endParaRPr lang="en-US" dirty="0"/>
          </a:p>
        </p:txBody>
      </p:sp>
      <p:sp>
        <p:nvSpPr>
          <p:cNvPr id="5" name="Footer Placeholder 4"/>
          <p:cNvSpPr>
            <a:spLocks noGrp="1"/>
          </p:cNvSpPr>
          <p:nvPr>
            <p:ph type="ftr" sz="quarter" idx="3"/>
          </p:nvPr>
        </p:nvSpPr>
        <p:spPr>
          <a:xfrm>
            <a:off x="2781848" y="6005484"/>
            <a:ext cx="184448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06030" y="6011325"/>
            <a:ext cx="87041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284F5-A660-814B-AF99-F125251820F3}" type="slidenum">
              <a:rPr lang="en-US" smtClean="0"/>
              <a:pPr/>
              <a:t>‹#›</a:t>
            </a:fld>
            <a:endParaRPr lang="en-US" dirty="0"/>
          </a:p>
        </p:txBody>
      </p:sp>
    </p:spTree>
    <p:extLst>
      <p:ext uri="{BB962C8B-B14F-4D97-AF65-F5344CB8AC3E}">
        <p14:creationId xmlns:p14="http://schemas.microsoft.com/office/powerpoint/2010/main" val="1291273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4883" y="1258846"/>
            <a:ext cx="7290915" cy="2762250"/>
          </a:xfrm>
        </p:spPr>
        <p:txBody>
          <a:bodyPr>
            <a:normAutofit/>
          </a:bodyPr>
          <a:lstStyle/>
          <a:p>
            <a:r>
              <a:rPr lang="en-US" dirty="0">
                <a:latin typeface="Times New Roman" panose="02020603050405020304" pitchFamily="18" charset="0"/>
                <a:cs typeface="Times New Roman" panose="02020603050405020304" pitchFamily="18" charset="0"/>
              </a:rPr>
              <a:t>“We’ll Never Be Those Kids Again” A Thematic Analysis of Reddit.com </a:t>
            </a:r>
          </a:p>
        </p:txBody>
      </p:sp>
      <p:sp>
        <p:nvSpPr>
          <p:cNvPr id="3" name="Subtitle 2"/>
          <p:cNvSpPr>
            <a:spLocks noGrp="1"/>
          </p:cNvSpPr>
          <p:nvPr>
            <p:ph type="subTitle" idx="1"/>
          </p:nvPr>
        </p:nvSpPr>
        <p:spPr>
          <a:xfrm>
            <a:off x="1459940" y="4183793"/>
            <a:ext cx="6400800" cy="2038349"/>
          </a:xfrm>
        </p:spPr>
        <p:txBody>
          <a:bodyPr>
            <a:normAutofit/>
          </a:bodyPr>
          <a:lstStyle/>
          <a:p>
            <a:pPr algn="r">
              <a:spcBef>
                <a:spcPts val="0"/>
              </a:spcBef>
            </a:pPr>
            <a:r>
              <a:rPr lang="en-US" sz="2400" dirty="0">
                <a:solidFill>
                  <a:schemeClr val="tx1"/>
                </a:solidFill>
                <a:latin typeface="Times New Roman" panose="02020603050405020304" pitchFamily="18" charset="0"/>
                <a:cs typeface="Times New Roman" panose="02020603050405020304" pitchFamily="18" charset="0"/>
              </a:rPr>
              <a:t>Marissa Engst </a:t>
            </a:r>
          </a:p>
          <a:p>
            <a:pPr algn="r">
              <a:spcBef>
                <a:spcPts val="0"/>
              </a:spcBef>
            </a:pPr>
            <a:endParaRPr lang="es-MX" sz="2400" dirty="0">
              <a:solidFill>
                <a:schemeClr val="tx1"/>
              </a:solidFill>
              <a:latin typeface="Times New Roman" panose="02020603050405020304" pitchFamily="18" charset="0"/>
              <a:cs typeface="Times New Roman" panose="02020603050405020304" pitchFamily="18" charset="0"/>
            </a:endParaRPr>
          </a:p>
          <a:p>
            <a:pPr algn="r">
              <a:spcBef>
                <a:spcPts val="0"/>
              </a:spcBef>
            </a:pPr>
            <a:endParaRPr lang="en-US" sz="2400" dirty="0">
              <a:solidFill>
                <a:schemeClr val="tx1"/>
              </a:solidFill>
              <a:latin typeface="Times New Roman" panose="02020603050405020304" pitchFamily="18" charset="0"/>
              <a:cs typeface="Times New Roman" panose="02020603050405020304" pitchFamily="18" charset="0"/>
            </a:endParaRPr>
          </a:p>
          <a:p>
            <a:pPr algn="r"/>
            <a:endParaRPr lang="en-US" sz="2400" dirty="0">
              <a:solidFill>
                <a:schemeClr val="tx1"/>
              </a:solidFill>
              <a:latin typeface="Times New Roman" panose="02020603050405020304" pitchFamily="18" charset="0"/>
              <a:cs typeface="Times New Roman" panose="02020603050405020304" pitchFamily="18" charset="0"/>
            </a:endParaRPr>
          </a:p>
          <a:p>
            <a:pPr algn="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770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8C17F5-5CEA-E615-11D8-4331FEEB8EDE}"/>
              </a:ext>
            </a:extLst>
          </p:cNvPr>
          <p:cNvSpPr/>
          <p:nvPr/>
        </p:nvSpPr>
        <p:spPr>
          <a:xfrm>
            <a:off x="2334849" y="434199"/>
            <a:ext cx="4474302"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Mental Health</a:t>
            </a:r>
          </a:p>
        </p:txBody>
      </p:sp>
      <p:sp>
        <p:nvSpPr>
          <p:cNvPr id="3" name="Content Placeholder 2">
            <a:extLst>
              <a:ext uri="{FF2B5EF4-FFF2-40B4-BE49-F238E27FC236}">
                <a16:creationId xmlns:a16="http://schemas.microsoft.com/office/drawing/2014/main" id="{19EF3578-2789-8155-6BB6-487A25489BC7}"/>
              </a:ext>
            </a:extLst>
          </p:cNvPr>
          <p:cNvSpPr txBox="1">
            <a:spLocks/>
          </p:cNvSpPr>
          <p:nvPr/>
        </p:nvSpPr>
        <p:spPr>
          <a:xfrm>
            <a:off x="1149178" y="1658936"/>
            <a:ext cx="7698260" cy="4049885"/>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14300" indent="0" algn="just">
              <a:lnSpc>
                <a:spcPct val="200000"/>
              </a:lnSpc>
              <a:spcBef>
                <a:spcPts val="0"/>
              </a:spcBef>
              <a:buNone/>
            </a:pP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“I started codeine / tramadol at 15 years old. I was depressed and lonely. I was devastated because of a break up so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then, took heroin then fentanyl</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It was 17 years ago. Never have a single day without opiates in my system.” -casualgabe888</a:t>
            </a:r>
            <a:endParaRPr lang="en-US" sz="2000" kern="0" dirty="0">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200000"/>
              </a:lnSpc>
              <a:spcBef>
                <a:spcPts val="0"/>
              </a:spcBef>
              <a:buNone/>
            </a:pPr>
            <a:endParaRPr lang="en-US" sz="2000" kern="0" dirty="0">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200000"/>
              </a:lnSpc>
              <a:spcBef>
                <a:spcPts val="0"/>
              </a:spcBef>
              <a:buNone/>
            </a:pPr>
            <a:r>
              <a:rPr lang="en-US" sz="2000" kern="0" dirty="0">
                <a:latin typeface="Times New Roman" panose="02020603050405020304" pitchFamily="18" charset="0"/>
                <a:ea typeface="Calibri" panose="020F0502020204030204" pitchFamily="34" charset="0"/>
                <a:cs typeface="Times New Roman" panose="02020603050405020304" pitchFamily="18" charset="0"/>
              </a:rPr>
              <a:t>“Severe OCD and Depression” -</a:t>
            </a:r>
            <a:r>
              <a:rPr lang="en-US" sz="2000" kern="0" dirty="0" err="1">
                <a:latin typeface="Times New Roman" panose="02020603050405020304" pitchFamily="18" charset="0"/>
                <a:ea typeface="Calibri" panose="020F0502020204030204" pitchFamily="34" charset="0"/>
                <a:cs typeface="Times New Roman" panose="02020603050405020304" pitchFamily="18" charset="0"/>
              </a:rPr>
              <a:t>darkkoffeekitty</a:t>
            </a:r>
            <a:endParaRPr lang="en-US" sz="2000"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79452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8C17F5-5CEA-E615-11D8-4331FEEB8EDE}"/>
              </a:ext>
            </a:extLst>
          </p:cNvPr>
          <p:cNvSpPr/>
          <p:nvPr/>
        </p:nvSpPr>
        <p:spPr>
          <a:xfrm>
            <a:off x="2334849" y="434199"/>
            <a:ext cx="4474302"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Mental Health</a:t>
            </a:r>
          </a:p>
        </p:txBody>
      </p:sp>
      <p:sp>
        <p:nvSpPr>
          <p:cNvPr id="3" name="Content Placeholder 2">
            <a:extLst>
              <a:ext uri="{FF2B5EF4-FFF2-40B4-BE49-F238E27FC236}">
                <a16:creationId xmlns:a16="http://schemas.microsoft.com/office/drawing/2014/main" id="{19EF3578-2789-8155-6BB6-487A25489BC7}"/>
              </a:ext>
            </a:extLst>
          </p:cNvPr>
          <p:cNvSpPr txBox="1">
            <a:spLocks/>
          </p:cNvSpPr>
          <p:nvPr/>
        </p:nvSpPr>
        <p:spPr>
          <a:xfrm>
            <a:off x="1285103" y="1357529"/>
            <a:ext cx="7698260" cy="4049885"/>
          </a:xfrm>
          <a:prstGeom prst="rect">
            <a:avLst/>
          </a:prstGeom>
        </p:spPr>
        <p:txBody>
          <a:bodyPr>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“I was diagnosed with severe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ptsd</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ocd</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depression and then minor anxiety at 15. I dealt with a lot of abuse and I likely already had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ocd</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and seasonal depression before the trauma. Nights are the worse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bc</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that’s when the majority of the abuse happened and my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ocd</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acts up a lot when I try to sleep. I’d give anything to have my brain be silent at night and none of my meds stop it, they just lesson my symptoms which to be fair is amazing. I’ve tried everything from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sh</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to multiple ed’s, staying busy (I’m working Night Shift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rn</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and ofc drugs. Drugs help a lot; plus I started abusing my meds at 15 so I’ve been doing it for 5 years anyways. The only difference is that now I can get a better high that’s not as rough as when I take 900mg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oxcarbazapine</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like I did. as a child. Although cheesy, I seriously sometimes think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abt</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Rue from Euphoria in the first episode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bc</a:t>
            </a:r>
            <a:r>
              <a:rPr lang="en-US" sz="9600" kern="0" dirty="0">
                <a:effectLst/>
                <a:latin typeface="Times New Roman" panose="02020603050405020304" pitchFamily="18" charset="0"/>
                <a:ea typeface="Times New Roman" panose="02020603050405020304" pitchFamily="18" charset="0"/>
                <a:cs typeface="Times New Roman" panose="02020603050405020304" pitchFamily="18" charset="0"/>
              </a:rPr>
              <a:t> that’s all I want it to do; to stop.” -</a:t>
            </a:r>
            <a:r>
              <a:rPr lang="en-US" sz="9600" kern="0" dirty="0" err="1">
                <a:effectLst/>
                <a:latin typeface="Times New Roman" panose="02020603050405020304" pitchFamily="18" charset="0"/>
                <a:ea typeface="Times New Roman" panose="02020603050405020304" pitchFamily="18" charset="0"/>
                <a:cs typeface="Times New Roman" panose="02020603050405020304" pitchFamily="18" charset="0"/>
              </a:rPr>
              <a:t>RuthaBrent</a:t>
            </a:r>
            <a:endParaRPr lang="en-US" sz="9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84118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6B540-9329-D1F1-C865-1BDD053D3622}"/>
              </a:ext>
            </a:extLst>
          </p:cNvPr>
          <p:cNvSpPr>
            <a:spLocks noGrp="1"/>
          </p:cNvSpPr>
          <p:nvPr>
            <p:ph type="title"/>
          </p:nvPr>
        </p:nvSpPr>
        <p:spPr>
          <a:xfrm>
            <a:off x="1421159" y="4542825"/>
            <a:ext cx="7073553" cy="1362075"/>
          </a:xfrm>
        </p:spPr>
        <p:txBody>
          <a:bodyPr/>
          <a:lstStyle/>
          <a:p>
            <a:pPr algn="ctr"/>
            <a:r>
              <a:rPr lang="en-US" dirty="0">
                <a:latin typeface="Times New Roman" panose="02020603050405020304" pitchFamily="18" charset="0"/>
                <a:cs typeface="Times New Roman" panose="02020603050405020304" pitchFamily="18" charset="0"/>
              </a:rPr>
              <a:t>Self-medication</a:t>
            </a:r>
          </a:p>
        </p:txBody>
      </p:sp>
      <p:sp>
        <p:nvSpPr>
          <p:cNvPr id="3" name="Text Placeholder 2">
            <a:extLst>
              <a:ext uri="{FF2B5EF4-FFF2-40B4-BE49-F238E27FC236}">
                <a16:creationId xmlns:a16="http://schemas.microsoft.com/office/drawing/2014/main" id="{7FD7F87D-89A7-65D0-40D6-16A835A79D12}"/>
              </a:ext>
            </a:extLst>
          </p:cNvPr>
          <p:cNvSpPr>
            <a:spLocks noGrp="1"/>
          </p:cNvSpPr>
          <p:nvPr>
            <p:ph type="body" idx="1"/>
          </p:nvPr>
        </p:nvSpPr>
        <p:spPr>
          <a:xfrm>
            <a:off x="1421159" y="1089025"/>
            <a:ext cx="7073553" cy="3317875"/>
          </a:xfrm>
        </p:spPr>
        <p:txBody>
          <a:bodyPr>
            <a:noAutofit/>
          </a:bodyPr>
          <a:lstStyle/>
          <a:p>
            <a:pPr algn="ctr"/>
            <a:r>
              <a:rPr lang="en-US"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“[23F] My addiction started out of mental predispositions, deep body and mind discomfort, very low self esteem and the need to fit in. I just wanted to feel numb and stop hurting inside, so I let him stick the needle full of morphine in my arm and my life hasn't been the same since. The feeling was everything I'd ever dreamed of, I forgot the pain and my body felt like fuzzy cloud; right away I wanted to try it again, I was hooked. Never have I ever made a mistake with that big of a backlash on my life and I never could've imagined the power opioid addiction had on the body and mind. But I'm motivated to change; I'm working really hard to free myself from this addiction and finally be able to say "I'm sober!".” - </a:t>
            </a:r>
            <a:r>
              <a:rPr lang="en-US" kern="0" dirty="0" err="1">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Sofilafi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3896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B62D56EC-0E4B-3C68-24C3-6F5A381EA825}"/>
              </a:ext>
            </a:extLst>
          </p:cNvPr>
          <p:cNvSpPr txBox="1">
            <a:spLocks/>
          </p:cNvSpPr>
          <p:nvPr/>
        </p:nvSpPr>
        <p:spPr>
          <a:xfrm>
            <a:off x="934443" y="1100602"/>
            <a:ext cx="7929773" cy="914400"/>
          </a:xfrm>
          <a:prstGeom prst="rect">
            <a:avLst/>
          </a:prstGeom>
        </p:spPr>
        <p:txBody>
          <a:bodyP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latin typeface="Times New Roman" panose="02020603050405020304" pitchFamily="18" charset="0"/>
                <a:cs typeface="Times New Roman" panose="02020603050405020304" pitchFamily="18" charset="0"/>
              </a:rPr>
              <a:t>Seeking Acceptance and self-esteem</a:t>
            </a:r>
          </a:p>
        </p:txBody>
      </p:sp>
      <p:sp>
        <p:nvSpPr>
          <p:cNvPr id="3" name="Content Placeholder 3">
            <a:extLst>
              <a:ext uri="{FF2B5EF4-FFF2-40B4-BE49-F238E27FC236}">
                <a16:creationId xmlns:a16="http://schemas.microsoft.com/office/drawing/2014/main" id="{5A47009D-A6FF-ABAA-9BF4-35CF107EDBAB}"/>
              </a:ext>
            </a:extLst>
          </p:cNvPr>
          <p:cNvSpPr txBox="1">
            <a:spLocks/>
          </p:cNvSpPr>
          <p:nvPr/>
        </p:nvSpPr>
        <p:spPr>
          <a:xfrm>
            <a:off x="1070367" y="1767010"/>
            <a:ext cx="7929773" cy="804672"/>
          </a:xfrm>
          <a:prstGeom prst="rect">
            <a:avLst/>
          </a:prstGeom>
        </p:spPr>
        <p:txBody>
          <a:bodyPr>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14300" indent="0" algn="just">
              <a:lnSpc>
                <a:spcPct val="170000"/>
              </a:lnSpc>
              <a:spcBef>
                <a:spcPts val="0"/>
              </a:spcBef>
              <a:buNone/>
            </a:pPr>
            <a:r>
              <a:rPr lang="en-US" sz="8000" kern="0" dirty="0">
                <a:latin typeface="Times New Roman" panose="02020603050405020304" pitchFamily="18" charset="0"/>
                <a:ea typeface="Times New Roman" panose="02020603050405020304" pitchFamily="18" charset="0"/>
                <a:cs typeface="Times New Roman" panose="02020603050405020304" pitchFamily="18" charset="0"/>
              </a:rPr>
              <a:t>“Honestly, the question is an oversimplification, but I digress.</a:t>
            </a:r>
            <a:endParaRPr lang="en-US" sz="8000" kern="100" dirty="0">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70000"/>
              </a:lnSpc>
              <a:spcBef>
                <a:spcPts val="0"/>
              </a:spcBef>
              <a:buNone/>
            </a:pPr>
            <a:r>
              <a:rPr lang="en-US" sz="8000" kern="0" dirty="0">
                <a:latin typeface="Times New Roman" panose="02020603050405020304" pitchFamily="18" charset="0"/>
                <a:ea typeface="Times New Roman" panose="02020603050405020304" pitchFamily="18" charset="0"/>
                <a:cs typeface="Times New Roman" panose="02020603050405020304" pitchFamily="18" charset="0"/>
              </a:rPr>
              <a:t>A lack of belonging fostered my addiction. I was never connected with others, always an outcast. But the first time I sat in the smoking circle I was finally an equal with others. Chasing that belonging, and some other mental health issues, dominated my life for over a decade.</a:t>
            </a:r>
            <a:endParaRPr lang="en-US" sz="8000" kern="100" dirty="0">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70000"/>
              </a:lnSpc>
              <a:spcBef>
                <a:spcPts val="0"/>
              </a:spcBef>
              <a:buNone/>
            </a:pPr>
            <a:r>
              <a:rPr lang="en-US" sz="8000" kern="0" dirty="0">
                <a:latin typeface="Times New Roman" panose="02020603050405020304" pitchFamily="18" charset="0"/>
                <a:ea typeface="Times New Roman" panose="02020603050405020304" pitchFamily="18" charset="0"/>
                <a:cs typeface="Times New Roman" panose="02020603050405020304" pitchFamily="18" charset="0"/>
              </a:rPr>
              <a:t>I have over 14 years clean and sober now, and let me tell you, working on myself has given me a unbelievable level of contentment, peace, and purpose. Life is better and more meaningful that I could ever have imagined.” -</a:t>
            </a:r>
            <a:r>
              <a:rPr lang="en-US" sz="8000" kern="0" dirty="0" err="1">
                <a:latin typeface="Times New Roman" panose="02020603050405020304" pitchFamily="18" charset="0"/>
                <a:ea typeface="Times New Roman" panose="02020603050405020304" pitchFamily="18" charset="0"/>
                <a:cs typeface="Times New Roman" panose="02020603050405020304" pitchFamily="18" charset="0"/>
              </a:rPr>
              <a:t>Sunshinecid</a:t>
            </a:r>
            <a:endParaRPr lang="en-US" sz="8000"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5" name="Rectangle 4">
            <a:extLst>
              <a:ext uri="{FF2B5EF4-FFF2-40B4-BE49-F238E27FC236}">
                <a16:creationId xmlns:a16="http://schemas.microsoft.com/office/drawing/2014/main" id="{D06BA998-FB3E-05E0-E26C-C7DBD0CCFFBB}"/>
              </a:ext>
            </a:extLst>
          </p:cNvPr>
          <p:cNvSpPr/>
          <p:nvPr/>
        </p:nvSpPr>
        <p:spPr>
          <a:xfrm>
            <a:off x="1595768" y="314053"/>
            <a:ext cx="5952463"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Seeking</a:t>
            </a:r>
            <a:r>
              <a:rPr lang="en-US" sz="5400" b="1" cap="none" spc="0" dirty="0">
                <a:ln w="22225">
                  <a:solidFill>
                    <a:schemeClr val="accent2"/>
                  </a:solidFill>
                  <a:prstDash val="solid"/>
                </a:ln>
                <a:solidFill>
                  <a:schemeClr val="accent2">
                    <a:lumMod val="40000"/>
                    <a:lumOff val="60000"/>
                  </a:schemeClr>
                </a:solidFill>
                <a:effectLst/>
              </a:rPr>
              <a:t> Acceptance</a:t>
            </a:r>
          </a:p>
        </p:txBody>
      </p:sp>
    </p:spTree>
    <p:extLst>
      <p:ext uri="{BB962C8B-B14F-4D97-AF65-F5344CB8AC3E}">
        <p14:creationId xmlns:p14="http://schemas.microsoft.com/office/powerpoint/2010/main" val="2502945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F6ABF2-46BE-F42A-4910-2AEE638DC195}"/>
              </a:ext>
            </a:extLst>
          </p:cNvPr>
          <p:cNvSpPr txBox="1">
            <a:spLocks/>
          </p:cNvSpPr>
          <p:nvPr/>
        </p:nvSpPr>
        <p:spPr>
          <a:xfrm>
            <a:off x="1247058" y="1468604"/>
            <a:ext cx="7593145" cy="4365190"/>
          </a:xfrm>
          <a:prstGeom prst="rect">
            <a:avLst/>
          </a:prstGeom>
        </p:spPr>
        <p:txBody>
          <a:bodyPr>
            <a:normAutofit fontScale="850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14300" indent="0" algn="just">
              <a:lnSpc>
                <a:spcPct val="150000"/>
              </a:lnSpc>
              <a:spcBef>
                <a:spcPts val="0"/>
              </a:spcBef>
              <a:buNone/>
            </a:pPr>
            <a:r>
              <a:rPr lang="en-US" sz="2200" kern="0" dirty="0">
                <a:latin typeface="Times New Roman" panose="02020603050405020304" pitchFamily="18" charset="0"/>
                <a:ea typeface="Times New Roman" panose="02020603050405020304" pitchFamily="18" charset="0"/>
                <a:cs typeface="Times New Roman" panose="02020603050405020304" pitchFamily="18" charset="0"/>
              </a:rPr>
              <a:t>“None I just happened to like getting high”  -PraiseThaSun88 </a:t>
            </a:r>
            <a:endParaRPr lang="en-US" sz="2200" kern="100" dirty="0">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50000"/>
              </a:lnSpc>
              <a:spcBef>
                <a:spcPts val="0"/>
              </a:spcBef>
              <a:buNone/>
            </a:pPr>
            <a:endParaRPr lang="en-US" sz="2200" kern="0" dirty="0">
              <a:latin typeface="Times New Roman" panose="02020603050405020304" pitchFamily="18" charset="0"/>
              <a:ea typeface="Times New Roman" panose="02020603050405020304" pitchFamily="18" charset="0"/>
              <a:cs typeface="Times New Roman" panose="02020603050405020304" pitchFamily="18" charset="0"/>
            </a:endParaRPr>
          </a:p>
          <a:p>
            <a:pPr marL="114300" indent="0" algn="just">
              <a:lnSpc>
                <a:spcPct val="150000"/>
              </a:lnSpc>
              <a:spcBef>
                <a:spcPts val="0"/>
              </a:spcBef>
              <a:buNone/>
            </a:pPr>
            <a:r>
              <a:rPr lang="en-US" sz="2200" kern="0" dirty="0">
                <a:latin typeface="Times New Roman" panose="02020603050405020304" pitchFamily="18" charset="0"/>
                <a:ea typeface="Times New Roman" panose="02020603050405020304" pitchFamily="18" charset="0"/>
                <a:cs typeface="Times New Roman" panose="02020603050405020304" pitchFamily="18" charset="0"/>
              </a:rPr>
              <a:t>Replies to the comment above:</a:t>
            </a:r>
            <a:endParaRPr lang="en-US" sz="22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Bef>
                <a:spcPts val="0"/>
              </a:spcBef>
            </a:pPr>
            <a:endParaRPr lang="en-US" sz="2200" kern="0" dirty="0">
              <a:latin typeface="Times New Roman" panose="02020603050405020304" pitchFamily="18" charset="0"/>
              <a:ea typeface="Times New Roman" panose="02020603050405020304" pitchFamily="18" charset="0"/>
              <a:cs typeface="Times New Roman" panose="02020603050405020304" pitchFamily="18" charset="0"/>
            </a:endParaRPr>
          </a:p>
          <a:p>
            <a:pPr marL="114300" indent="0" algn="just">
              <a:lnSpc>
                <a:spcPct val="150000"/>
              </a:lnSpc>
              <a:spcBef>
                <a:spcPts val="0"/>
              </a:spcBef>
              <a:buNone/>
            </a:pPr>
            <a:r>
              <a:rPr lang="en-US" sz="2200" kern="0" dirty="0">
                <a:latin typeface="Times New Roman" panose="02020603050405020304" pitchFamily="18" charset="0"/>
                <a:ea typeface="Times New Roman" panose="02020603050405020304" pitchFamily="18" charset="0"/>
                <a:cs typeface="Times New Roman" panose="02020603050405020304" pitchFamily="18" charset="0"/>
              </a:rPr>
              <a:t>“Yea I was like that too at first but then it got out of hand. Honestly you’d be surprised how common using coke is. But I did it for many years got lost control lost a lot of things because of it and I stopped. “ -[deleted]</a:t>
            </a:r>
          </a:p>
          <a:p>
            <a:pPr marL="457200" algn="just">
              <a:lnSpc>
                <a:spcPct val="150000"/>
              </a:lnSpc>
              <a:spcBef>
                <a:spcPts val="0"/>
              </a:spcBef>
            </a:pPr>
            <a:endParaRPr lang="en-US" sz="2200" kern="0" dirty="0">
              <a:latin typeface="Times New Roman" panose="02020603050405020304" pitchFamily="18" charset="0"/>
              <a:ea typeface="Times New Roman" panose="02020603050405020304" pitchFamily="18" charset="0"/>
              <a:cs typeface="Times New Roman" panose="02020603050405020304" pitchFamily="18" charset="0"/>
            </a:endParaRPr>
          </a:p>
          <a:p>
            <a:pPr marL="114300" indent="0" algn="just">
              <a:lnSpc>
                <a:spcPct val="150000"/>
              </a:lnSpc>
              <a:spcBef>
                <a:spcPts val="0"/>
              </a:spcBef>
              <a:buNone/>
            </a:pPr>
            <a:r>
              <a:rPr lang="en-US" sz="2200" kern="0" dirty="0">
                <a:latin typeface="Times New Roman" panose="02020603050405020304" pitchFamily="18" charset="0"/>
                <a:ea typeface="Times New Roman" panose="02020603050405020304" pitchFamily="18" charset="0"/>
                <a:cs typeface="Times New Roman" panose="02020603050405020304" pitchFamily="18" charset="0"/>
              </a:rPr>
              <a:t>“Srsly. I remember my family asked me why ?! when I first was getting clean. I was like I have no idea. I liked feeling good.”  -</a:t>
            </a:r>
            <a:r>
              <a:rPr lang="en-US" sz="2200" kern="0" dirty="0" err="1">
                <a:latin typeface="Times New Roman" panose="02020603050405020304" pitchFamily="18" charset="0"/>
                <a:ea typeface="Times New Roman" panose="02020603050405020304" pitchFamily="18" charset="0"/>
                <a:cs typeface="Times New Roman" panose="02020603050405020304" pitchFamily="18" charset="0"/>
              </a:rPr>
              <a:t>chloroformdyas</a:t>
            </a:r>
            <a:r>
              <a:rPr lang="en-US" sz="2200" kern="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1B45155D-72C5-3FB9-58AA-9A9C2D7A5122}"/>
              </a:ext>
            </a:extLst>
          </p:cNvPr>
          <p:cNvSpPr/>
          <p:nvPr/>
        </p:nvSpPr>
        <p:spPr>
          <a:xfrm>
            <a:off x="2600789" y="545274"/>
            <a:ext cx="3942426"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Recreational</a:t>
            </a:r>
          </a:p>
        </p:txBody>
      </p:sp>
    </p:spTree>
    <p:extLst>
      <p:ext uri="{BB962C8B-B14F-4D97-AF65-F5344CB8AC3E}">
        <p14:creationId xmlns:p14="http://schemas.microsoft.com/office/powerpoint/2010/main" val="150265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Evaluate this presentation</a:t>
            </a:r>
          </a:p>
        </p:txBody>
      </p:sp>
      <p:sp>
        <p:nvSpPr>
          <p:cNvPr id="3" name="Content Placeholder 2"/>
          <p:cNvSpPr>
            <a:spLocks noGrp="1"/>
          </p:cNvSpPr>
          <p:nvPr>
            <p:ph idx="1"/>
          </p:nvPr>
        </p:nvSpPr>
        <p:spPr>
          <a:xfrm>
            <a:off x="1421160" y="1234972"/>
            <a:ext cx="7449571" cy="5094889"/>
          </a:xfrm>
        </p:spPr>
        <p:txBody>
          <a:bodyPr>
            <a:normAutofit fontScale="92500" lnSpcReduction="20000"/>
          </a:bodyPr>
          <a:lstStyle/>
          <a:p>
            <a:pPr marL="0" indent="0">
              <a:spcAft>
                <a:spcPts val="600"/>
              </a:spcAft>
              <a:buNone/>
            </a:pPr>
            <a:r>
              <a:rPr lang="en-US" dirty="0"/>
              <a:t>Presentation ID: 9449</a:t>
            </a:r>
          </a:p>
          <a:p>
            <a:pPr marL="0" indent="0">
              <a:spcAft>
                <a:spcPts val="600"/>
              </a:spcAft>
              <a:buNone/>
            </a:pPr>
            <a:r>
              <a:rPr lang="en-US" dirty="0"/>
              <a:t>Scan this QR code</a:t>
            </a:r>
          </a:p>
          <a:p>
            <a:pPr marL="0" indent="0">
              <a:spcAft>
                <a:spcPts val="600"/>
              </a:spcAft>
              <a:buNone/>
            </a:pPr>
            <a:endParaRPr lang="en-US" dirty="0"/>
          </a:p>
          <a:p>
            <a:pPr marL="0" indent="0">
              <a:spcAft>
                <a:spcPts val="600"/>
              </a:spcAft>
              <a:buNone/>
            </a:pPr>
            <a:endParaRPr lang="en-US" dirty="0"/>
          </a:p>
          <a:p>
            <a:pPr marL="0" indent="0">
              <a:spcAft>
                <a:spcPts val="600"/>
              </a:spcAft>
              <a:buNone/>
            </a:pPr>
            <a:endParaRPr lang="en-US" dirty="0"/>
          </a:p>
          <a:p>
            <a:pPr marL="0" indent="0">
              <a:spcAft>
                <a:spcPts val="600"/>
              </a:spcAft>
              <a:buNone/>
            </a:pPr>
            <a:endParaRPr lang="en-US" dirty="0"/>
          </a:p>
          <a:p>
            <a:pPr marL="0" indent="0">
              <a:spcAft>
                <a:spcPts val="600"/>
              </a:spcAft>
              <a:buNone/>
            </a:pPr>
            <a:endParaRPr lang="en-US" dirty="0"/>
          </a:p>
          <a:p>
            <a:pPr marL="0" indent="0">
              <a:spcAft>
                <a:spcPts val="600"/>
              </a:spcAft>
              <a:buNone/>
            </a:pPr>
            <a:endParaRPr lang="en-US" dirty="0"/>
          </a:p>
          <a:p>
            <a:pPr marL="0" indent="0">
              <a:spcAft>
                <a:spcPts val="600"/>
              </a:spcAft>
              <a:buNone/>
            </a:pPr>
            <a:r>
              <a:rPr lang="en-US" dirty="0"/>
              <a:t>Or go here: https://</a:t>
            </a:r>
            <a:r>
              <a:rPr lang="en-US" dirty="0" err="1"/>
              <a:t>bit.ly</a:t>
            </a:r>
            <a:r>
              <a:rPr lang="en-US" dirty="0"/>
              <a:t>/sac2024-eval</a:t>
            </a:r>
          </a:p>
        </p:txBody>
      </p:sp>
      <p:pic>
        <p:nvPicPr>
          <p:cNvPr id="5" name="Picture 4" descr="A qr code with a logo&#10;&#10;Description automatically generated">
            <a:extLst>
              <a:ext uri="{FF2B5EF4-FFF2-40B4-BE49-F238E27FC236}">
                <a16:creationId xmlns:a16="http://schemas.microsoft.com/office/drawing/2014/main" id="{B4FF9706-7D88-C216-5C33-0B6BB6AC9ED5}"/>
              </a:ext>
            </a:extLst>
          </p:cNvPr>
          <p:cNvPicPr>
            <a:picLocks noChangeAspect="1"/>
          </p:cNvPicPr>
          <p:nvPr/>
        </p:nvPicPr>
        <p:blipFill>
          <a:blip r:embed="rId3"/>
          <a:stretch>
            <a:fillRect/>
          </a:stretch>
        </p:blipFill>
        <p:spPr>
          <a:xfrm>
            <a:off x="3080843" y="2291260"/>
            <a:ext cx="2982314" cy="2982314"/>
          </a:xfrm>
          <a:prstGeom prst="rect">
            <a:avLst/>
          </a:prstGeom>
        </p:spPr>
      </p:pic>
    </p:spTree>
    <p:extLst>
      <p:ext uri="{BB962C8B-B14F-4D97-AF65-F5344CB8AC3E}">
        <p14:creationId xmlns:p14="http://schemas.microsoft.com/office/powerpoint/2010/main" val="4010814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Key Words</a:t>
            </a:r>
          </a:p>
        </p:txBody>
      </p:sp>
      <p:sp>
        <p:nvSpPr>
          <p:cNvPr id="3" name="Content Placeholder 2"/>
          <p:cNvSpPr>
            <a:spLocks noGrp="1"/>
          </p:cNvSpPr>
          <p:nvPr>
            <p:ph idx="1"/>
          </p:nvPr>
        </p:nvSpPr>
        <p:spPr/>
        <p:txBody>
          <a:bodyPr>
            <a:normAutofit fontScale="85000" lnSpcReduction="20000"/>
          </a:bodyPr>
          <a:lstStyle/>
          <a:p>
            <a:r>
              <a:rPr lang="en-US" sz="3200" dirty="0">
                <a:solidFill>
                  <a:schemeClr val="tx2"/>
                </a:solidFill>
                <a:latin typeface="Times New Roman" panose="02020603050405020304" pitchFamily="18" charset="0"/>
                <a:cs typeface="Times New Roman" panose="02020603050405020304" pitchFamily="18" charset="0"/>
              </a:rPr>
              <a:t>Self-Medication: using substances that are not prescribed to suppress the internal effects occurring in one’s self.</a:t>
            </a:r>
          </a:p>
          <a:p>
            <a:endParaRPr lang="en-US" sz="3200" dirty="0">
              <a:solidFill>
                <a:schemeClr val="tx2"/>
              </a:solidFill>
              <a:latin typeface="Times New Roman" panose="02020603050405020304" pitchFamily="18" charset="0"/>
              <a:cs typeface="Times New Roman" panose="02020603050405020304" pitchFamily="18" charset="0"/>
            </a:endParaRPr>
          </a:p>
          <a:p>
            <a:r>
              <a:rPr lang="en-US" sz="3200" dirty="0">
                <a:solidFill>
                  <a:schemeClr val="tx2"/>
                </a:solidFill>
                <a:latin typeface="Times New Roman" panose="02020603050405020304" pitchFamily="18" charset="0"/>
                <a:cs typeface="Times New Roman" panose="02020603050405020304" pitchFamily="18" charset="0"/>
              </a:rPr>
              <a:t>Adverse Childhood Events: life catalyzing advents which occur in one’s childhood that results in trauma. </a:t>
            </a:r>
          </a:p>
          <a:p>
            <a:endParaRPr lang="en-US" sz="3200" dirty="0">
              <a:solidFill>
                <a:schemeClr val="tx2"/>
              </a:solidFill>
              <a:latin typeface="Times New Roman" panose="02020603050405020304" pitchFamily="18" charset="0"/>
              <a:cs typeface="Times New Roman" panose="02020603050405020304" pitchFamily="18" charset="0"/>
            </a:endParaRPr>
          </a:p>
          <a:p>
            <a:r>
              <a:rPr lang="en-US" sz="3200" dirty="0">
                <a:solidFill>
                  <a:schemeClr val="tx2"/>
                </a:solidFill>
                <a:latin typeface="Times New Roman" panose="02020603050405020304" pitchFamily="18" charset="0"/>
                <a:cs typeface="Times New Roman" panose="02020603050405020304" pitchFamily="18" charset="0"/>
              </a:rPr>
              <a:t>Thematic Analysis: the use of extant, publicly available, and already existing data. </a:t>
            </a:r>
          </a:p>
          <a:p>
            <a:pPr marL="0" indent="0">
              <a:spcAft>
                <a:spcPts val="600"/>
              </a:spcAft>
              <a:buNone/>
            </a:pPr>
            <a:endParaRPr lang="en-US" dirty="0"/>
          </a:p>
        </p:txBody>
      </p:sp>
    </p:spTree>
    <p:extLst>
      <p:ext uri="{BB962C8B-B14F-4D97-AF65-F5344CB8AC3E}">
        <p14:creationId xmlns:p14="http://schemas.microsoft.com/office/powerpoint/2010/main" val="3783429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6" descr="A screenshot of a cell phone&#10;&#10;Description automatically generated">
            <a:extLst>
              <a:ext uri="{FF2B5EF4-FFF2-40B4-BE49-F238E27FC236}">
                <a16:creationId xmlns:a16="http://schemas.microsoft.com/office/drawing/2014/main" id="{CE7374CC-D94A-E5B5-26F2-EA30FB1C1A1B}"/>
              </a:ext>
            </a:extLst>
          </p:cNvPr>
          <p:cNvPicPr>
            <a:picLocks noChangeAspect="1"/>
          </p:cNvPicPr>
          <p:nvPr/>
        </p:nvPicPr>
        <p:blipFill rotWithShape="1">
          <a:blip r:embed="rId2"/>
          <a:srcRect t="2409" b="4721"/>
          <a:stretch/>
        </p:blipFill>
        <p:spPr>
          <a:xfrm>
            <a:off x="4408858" y="392872"/>
            <a:ext cx="4574504" cy="5277443"/>
          </a:xfrm>
          <a:prstGeom prst="rect">
            <a:avLst/>
          </a:prstGeom>
          <a:noFill/>
        </p:spPr>
      </p:pic>
      <p:sp>
        <p:nvSpPr>
          <p:cNvPr id="5" name="Rectangle 4">
            <a:extLst>
              <a:ext uri="{FF2B5EF4-FFF2-40B4-BE49-F238E27FC236}">
                <a16:creationId xmlns:a16="http://schemas.microsoft.com/office/drawing/2014/main" id="{EF9F07DF-18B9-5401-A39F-2D1B5B5EA793}"/>
              </a:ext>
            </a:extLst>
          </p:cNvPr>
          <p:cNvSpPr/>
          <p:nvPr/>
        </p:nvSpPr>
        <p:spPr>
          <a:xfrm>
            <a:off x="853249" y="643786"/>
            <a:ext cx="3647152"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R/addiction</a:t>
            </a:r>
            <a:endPar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FCA0F3C6-4952-46AD-5A19-827830047D7F}"/>
              </a:ext>
            </a:extLst>
          </p:cNvPr>
          <p:cNvSpPr/>
          <p:nvPr/>
        </p:nvSpPr>
        <p:spPr>
          <a:xfrm>
            <a:off x="1066641" y="2494727"/>
            <a:ext cx="3474028"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Daily Posts</a:t>
            </a:r>
          </a:p>
        </p:txBody>
      </p:sp>
      <p:sp>
        <p:nvSpPr>
          <p:cNvPr id="8" name="Rectangle 7">
            <a:extLst>
              <a:ext uri="{FF2B5EF4-FFF2-40B4-BE49-F238E27FC236}">
                <a16:creationId xmlns:a16="http://schemas.microsoft.com/office/drawing/2014/main" id="{AD922F14-FC47-A456-DDBB-9543F128E166}"/>
              </a:ext>
            </a:extLst>
          </p:cNvPr>
          <p:cNvSpPr/>
          <p:nvPr/>
        </p:nvSpPr>
        <p:spPr>
          <a:xfrm>
            <a:off x="1302281" y="4073820"/>
            <a:ext cx="3002746" cy="1754326"/>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100,000+ </a:t>
            </a:r>
          </a:p>
          <a:p>
            <a:pPr algn="ctr"/>
            <a:r>
              <a:rPr lang="en-US" sz="5400" b="1" cap="none" spc="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Members</a:t>
            </a:r>
          </a:p>
        </p:txBody>
      </p:sp>
    </p:spTree>
    <p:extLst>
      <p:ext uri="{BB962C8B-B14F-4D97-AF65-F5344CB8AC3E}">
        <p14:creationId xmlns:p14="http://schemas.microsoft.com/office/powerpoint/2010/main" val="1287174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3FABE-B653-AB1D-9C19-91925CF0029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Research objective</a:t>
            </a:r>
          </a:p>
        </p:txBody>
      </p:sp>
      <p:sp>
        <p:nvSpPr>
          <p:cNvPr id="3" name="Text Placeholder 2">
            <a:extLst>
              <a:ext uri="{FF2B5EF4-FFF2-40B4-BE49-F238E27FC236}">
                <a16:creationId xmlns:a16="http://schemas.microsoft.com/office/drawing/2014/main" id="{A8931D81-E24D-2C1B-D887-DF979A19AF37}"/>
              </a:ext>
            </a:extLst>
          </p:cNvPr>
          <p:cNvSpPr>
            <a:spLocks noGrp="1"/>
          </p:cNvSpPr>
          <p:nvPr>
            <p:ph type="body" idx="1"/>
          </p:nvPr>
        </p:nvSpPr>
        <p:spPr>
          <a:xfrm>
            <a:off x="1421159" y="1408670"/>
            <a:ext cx="7073553" cy="2998231"/>
          </a:xfrm>
        </p:spPr>
        <p:txBody>
          <a:bodyPr>
            <a:noAutofit/>
          </a:bodyPr>
          <a:lstStyle/>
          <a:p>
            <a:pPr algn="ctr"/>
            <a:r>
              <a:rPr lang="en-US" sz="2400" kern="0" dirty="0">
                <a:solidFill>
                  <a:srgbClr val="0E101A"/>
                </a:solidFill>
                <a:effectLst/>
                <a:latin typeface="Times New Roman" panose="02020603050405020304" pitchFamily="18" charset="0"/>
                <a:ea typeface="Times New Roman" panose="02020603050405020304" pitchFamily="18" charset="0"/>
                <a:cs typeface="Times New Roman" panose="02020603050405020304" pitchFamily="18" charset="0"/>
              </a:rPr>
              <a:t>This study aims to understand how Reddit.com users in the r/addiction community explain the adverse events that occurred in their lives and how it has influenced their substance dependency. There is a focus on pain that impacts the use of substances as a result. Another focus is on the adverse childhood experiences that played a role in dependency. The goal is to understand why people turn to substances through their stories and explanations.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96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3EFC2C2-98FF-F776-B911-A6C79D7E0775}"/>
              </a:ext>
            </a:extLst>
          </p:cNvPr>
          <p:cNvGrpSpPr/>
          <p:nvPr/>
        </p:nvGrpSpPr>
        <p:grpSpPr>
          <a:xfrm>
            <a:off x="5231677" y="1049379"/>
            <a:ext cx="3573824" cy="1118245"/>
            <a:chOff x="0" y="467066"/>
            <a:chExt cx="3573824" cy="1118245"/>
          </a:xfrm>
        </p:grpSpPr>
        <p:sp>
          <p:nvSpPr>
            <p:cNvPr id="18" name="Rectangle 17">
              <a:extLst>
                <a:ext uri="{FF2B5EF4-FFF2-40B4-BE49-F238E27FC236}">
                  <a16:creationId xmlns:a16="http://schemas.microsoft.com/office/drawing/2014/main" id="{9F6A0F1E-66C4-49CB-E31A-73EACE13D5B1}"/>
                </a:ext>
              </a:extLst>
            </p:cNvPr>
            <p:cNvSpPr/>
            <p:nvPr/>
          </p:nvSpPr>
          <p:spPr>
            <a:xfrm>
              <a:off x="0" y="467066"/>
              <a:ext cx="3573824" cy="111824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9" name="TextBox 18">
              <a:extLst>
                <a:ext uri="{FF2B5EF4-FFF2-40B4-BE49-F238E27FC236}">
                  <a16:creationId xmlns:a16="http://schemas.microsoft.com/office/drawing/2014/main" id="{9E8919EE-32CB-3E8E-CA5F-552966EA81FB}"/>
                </a:ext>
              </a:extLst>
            </p:cNvPr>
            <p:cNvSpPr txBox="1"/>
            <p:nvPr/>
          </p:nvSpPr>
          <p:spPr>
            <a:xfrm>
              <a:off x="0" y="467066"/>
              <a:ext cx="3573824" cy="11182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9175" tIns="541528" rIns="369175"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top to bottom</a:t>
              </a:r>
            </a:p>
          </p:txBody>
        </p:sp>
      </p:grpSp>
      <p:grpSp>
        <p:nvGrpSpPr>
          <p:cNvPr id="3" name="Group 2">
            <a:extLst>
              <a:ext uri="{FF2B5EF4-FFF2-40B4-BE49-F238E27FC236}">
                <a16:creationId xmlns:a16="http://schemas.microsoft.com/office/drawing/2014/main" id="{6B8D42BD-7530-5ED1-D227-0AFB567EC788}"/>
              </a:ext>
            </a:extLst>
          </p:cNvPr>
          <p:cNvGrpSpPr/>
          <p:nvPr/>
        </p:nvGrpSpPr>
        <p:grpSpPr>
          <a:xfrm>
            <a:off x="5469513" y="596952"/>
            <a:ext cx="2751837" cy="853888"/>
            <a:chOff x="237836" y="14639"/>
            <a:chExt cx="2751837" cy="853888"/>
          </a:xfrm>
        </p:grpSpPr>
        <p:sp>
          <p:nvSpPr>
            <p:cNvPr id="16" name="Rectangle: Rounded Corners 15">
              <a:extLst>
                <a:ext uri="{FF2B5EF4-FFF2-40B4-BE49-F238E27FC236}">
                  <a16:creationId xmlns:a16="http://schemas.microsoft.com/office/drawing/2014/main" id="{EC9131F7-8B8D-656F-0849-752A2874000D}"/>
                </a:ext>
              </a:extLst>
            </p:cNvPr>
            <p:cNvSpPr/>
            <p:nvPr/>
          </p:nvSpPr>
          <p:spPr>
            <a:xfrm>
              <a:off x="237836" y="14639"/>
              <a:ext cx="2751837" cy="8538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7" name="Rectangle: Rounded Corners 6">
              <a:extLst>
                <a:ext uri="{FF2B5EF4-FFF2-40B4-BE49-F238E27FC236}">
                  <a16:creationId xmlns:a16="http://schemas.microsoft.com/office/drawing/2014/main" id="{2441B2FE-6D21-54A8-08FE-2BA20141B06D}"/>
                </a:ext>
              </a:extLst>
            </p:cNvPr>
            <p:cNvSpPr txBox="1"/>
            <p:nvPr/>
          </p:nvSpPr>
          <p:spPr>
            <a:xfrm>
              <a:off x="279519" y="56322"/>
              <a:ext cx="2668471" cy="7705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855" tIns="0" rIns="125855" bIns="0" numCol="1" spcCol="1270" anchor="ctr" anchorCtr="0">
              <a:noAutofit/>
            </a:bodyPr>
            <a:lstStyle/>
            <a:p>
              <a:pPr marL="0" lvl="0" indent="0" algn="l" defTabSz="1155700">
                <a:lnSpc>
                  <a:spcPct val="90000"/>
                </a:lnSpc>
                <a:spcBef>
                  <a:spcPct val="0"/>
                </a:spcBef>
                <a:spcAft>
                  <a:spcPct val="35000"/>
                </a:spcAft>
                <a:buNone/>
              </a:pPr>
              <a:r>
                <a:rPr lang="en-US" sz="2600" kern="1200" dirty="0"/>
                <a:t>45 Comments </a:t>
              </a:r>
            </a:p>
          </p:txBody>
        </p:sp>
      </p:grpSp>
      <p:grpSp>
        <p:nvGrpSpPr>
          <p:cNvPr id="4" name="Group 3">
            <a:extLst>
              <a:ext uri="{FF2B5EF4-FFF2-40B4-BE49-F238E27FC236}">
                <a16:creationId xmlns:a16="http://schemas.microsoft.com/office/drawing/2014/main" id="{10159E95-E432-7E12-557B-CC9B9614900C}"/>
              </a:ext>
            </a:extLst>
          </p:cNvPr>
          <p:cNvGrpSpPr/>
          <p:nvPr/>
        </p:nvGrpSpPr>
        <p:grpSpPr>
          <a:xfrm>
            <a:off x="5231677" y="2727691"/>
            <a:ext cx="3573824" cy="1118245"/>
            <a:chOff x="0" y="2145378"/>
            <a:chExt cx="3573824" cy="1118245"/>
          </a:xfrm>
        </p:grpSpPr>
        <p:sp>
          <p:nvSpPr>
            <p:cNvPr id="14" name="Rectangle 13">
              <a:extLst>
                <a:ext uri="{FF2B5EF4-FFF2-40B4-BE49-F238E27FC236}">
                  <a16:creationId xmlns:a16="http://schemas.microsoft.com/office/drawing/2014/main" id="{6F341F6B-9EC9-F4B3-C354-95BD1652EC04}"/>
                </a:ext>
              </a:extLst>
            </p:cNvPr>
            <p:cNvSpPr/>
            <p:nvPr/>
          </p:nvSpPr>
          <p:spPr>
            <a:xfrm>
              <a:off x="0" y="2145378"/>
              <a:ext cx="3573824" cy="111824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5" name="TextBox 14">
              <a:extLst>
                <a:ext uri="{FF2B5EF4-FFF2-40B4-BE49-F238E27FC236}">
                  <a16:creationId xmlns:a16="http://schemas.microsoft.com/office/drawing/2014/main" id="{F629A9E0-1DD7-27FF-B3D8-8D28612EDCC2}"/>
                </a:ext>
              </a:extLst>
            </p:cNvPr>
            <p:cNvSpPr txBox="1"/>
            <p:nvPr/>
          </p:nvSpPr>
          <p:spPr>
            <a:xfrm>
              <a:off x="0" y="2145378"/>
              <a:ext cx="3573824" cy="11182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9175" tIns="541528" rIns="369175"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All the posts </a:t>
              </a:r>
            </a:p>
          </p:txBody>
        </p:sp>
      </p:grpSp>
      <p:grpSp>
        <p:nvGrpSpPr>
          <p:cNvPr id="5" name="Group 4">
            <a:extLst>
              <a:ext uri="{FF2B5EF4-FFF2-40B4-BE49-F238E27FC236}">
                <a16:creationId xmlns:a16="http://schemas.microsoft.com/office/drawing/2014/main" id="{50368BD6-E274-3E08-77FA-D3D90E2C6E9F}"/>
              </a:ext>
            </a:extLst>
          </p:cNvPr>
          <p:cNvGrpSpPr/>
          <p:nvPr/>
        </p:nvGrpSpPr>
        <p:grpSpPr>
          <a:xfrm>
            <a:off x="5469513" y="2241486"/>
            <a:ext cx="2751837" cy="853888"/>
            <a:chOff x="237836" y="1659173"/>
            <a:chExt cx="2751837" cy="853888"/>
          </a:xfrm>
        </p:grpSpPr>
        <p:sp>
          <p:nvSpPr>
            <p:cNvPr id="12" name="Rectangle: Rounded Corners 11">
              <a:extLst>
                <a:ext uri="{FF2B5EF4-FFF2-40B4-BE49-F238E27FC236}">
                  <a16:creationId xmlns:a16="http://schemas.microsoft.com/office/drawing/2014/main" id="{AC2D2427-9CC1-8287-7618-C7983108C1C4}"/>
                </a:ext>
              </a:extLst>
            </p:cNvPr>
            <p:cNvSpPr/>
            <p:nvPr/>
          </p:nvSpPr>
          <p:spPr>
            <a:xfrm>
              <a:off x="237836" y="1659173"/>
              <a:ext cx="2751837" cy="8538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3" name="Rectangle: Rounded Corners 10">
              <a:extLst>
                <a:ext uri="{FF2B5EF4-FFF2-40B4-BE49-F238E27FC236}">
                  <a16:creationId xmlns:a16="http://schemas.microsoft.com/office/drawing/2014/main" id="{449A1AB1-7E60-7CBB-CA1E-4AC39194812D}"/>
                </a:ext>
              </a:extLst>
            </p:cNvPr>
            <p:cNvSpPr txBox="1"/>
            <p:nvPr/>
          </p:nvSpPr>
          <p:spPr>
            <a:xfrm>
              <a:off x="279519" y="1700856"/>
              <a:ext cx="2668471" cy="7705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855" tIns="0" rIns="125855" bIns="0" numCol="1" spcCol="1270" anchor="ctr" anchorCtr="0">
              <a:noAutofit/>
            </a:bodyPr>
            <a:lstStyle/>
            <a:p>
              <a:pPr marL="0" lvl="0" indent="0" algn="l" defTabSz="1155700">
                <a:lnSpc>
                  <a:spcPct val="90000"/>
                </a:lnSpc>
                <a:spcBef>
                  <a:spcPct val="0"/>
                </a:spcBef>
                <a:spcAft>
                  <a:spcPct val="35000"/>
                </a:spcAft>
                <a:buNone/>
              </a:pPr>
              <a:r>
                <a:rPr lang="en-US" sz="2600" kern="1200" dirty="0"/>
                <a:t>11 Comments</a:t>
              </a:r>
            </a:p>
          </p:txBody>
        </p:sp>
      </p:grpSp>
      <p:grpSp>
        <p:nvGrpSpPr>
          <p:cNvPr id="6" name="Group 5">
            <a:extLst>
              <a:ext uri="{FF2B5EF4-FFF2-40B4-BE49-F238E27FC236}">
                <a16:creationId xmlns:a16="http://schemas.microsoft.com/office/drawing/2014/main" id="{5A3F9BF1-90AD-4FB4-8736-3E8B4DA6C0DB}"/>
              </a:ext>
            </a:extLst>
          </p:cNvPr>
          <p:cNvGrpSpPr/>
          <p:nvPr/>
        </p:nvGrpSpPr>
        <p:grpSpPr>
          <a:xfrm>
            <a:off x="5231772" y="4237948"/>
            <a:ext cx="3573824" cy="1118245"/>
            <a:chOff x="95" y="3655635"/>
            <a:chExt cx="3573824" cy="1118245"/>
          </a:xfrm>
        </p:grpSpPr>
        <p:sp>
          <p:nvSpPr>
            <p:cNvPr id="10" name="Rectangle 9">
              <a:extLst>
                <a:ext uri="{FF2B5EF4-FFF2-40B4-BE49-F238E27FC236}">
                  <a16:creationId xmlns:a16="http://schemas.microsoft.com/office/drawing/2014/main" id="{D11A1B61-9D76-656E-065F-2DB1A62EF998}"/>
                </a:ext>
              </a:extLst>
            </p:cNvPr>
            <p:cNvSpPr/>
            <p:nvPr/>
          </p:nvSpPr>
          <p:spPr>
            <a:xfrm>
              <a:off x="95" y="3655635"/>
              <a:ext cx="3573824" cy="111824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1" name="TextBox 10">
              <a:extLst>
                <a:ext uri="{FF2B5EF4-FFF2-40B4-BE49-F238E27FC236}">
                  <a16:creationId xmlns:a16="http://schemas.microsoft.com/office/drawing/2014/main" id="{B6CEF0C6-DD6A-5AFB-2362-F00DAFB32EC9}"/>
                </a:ext>
              </a:extLst>
            </p:cNvPr>
            <p:cNvSpPr txBox="1"/>
            <p:nvPr/>
          </p:nvSpPr>
          <p:spPr>
            <a:xfrm>
              <a:off x="95" y="3655635"/>
              <a:ext cx="3573824" cy="11182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9175" tIns="541528" rIns="369175"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Bottom to top</a:t>
              </a:r>
            </a:p>
          </p:txBody>
        </p:sp>
      </p:grpSp>
      <p:grpSp>
        <p:nvGrpSpPr>
          <p:cNvPr id="7" name="Group 6">
            <a:extLst>
              <a:ext uri="{FF2B5EF4-FFF2-40B4-BE49-F238E27FC236}">
                <a16:creationId xmlns:a16="http://schemas.microsoft.com/office/drawing/2014/main" id="{70D0D706-28F7-5649-F244-282791E7E724}"/>
              </a:ext>
            </a:extLst>
          </p:cNvPr>
          <p:cNvGrpSpPr/>
          <p:nvPr/>
        </p:nvGrpSpPr>
        <p:grpSpPr>
          <a:xfrm>
            <a:off x="5428236" y="3905021"/>
            <a:ext cx="2751837" cy="853888"/>
            <a:chOff x="196559" y="3322708"/>
            <a:chExt cx="2751837" cy="853888"/>
          </a:xfrm>
        </p:grpSpPr>
        <p:sp>
          <p:nvSpPr>
            <p:cNvPr id="8" name="Rectangle: Rounded Corners 7">
              <a:extLst>
                <a:ext uri="{FF2B5EF4-FFF2-40B4-BE49-F238E27FC236}">
                  <a16:creationId xmlns:a16="http://schemas.microsoft.com/office/drawing/2014/main" id="{713CD550-4D5D-2933-D9C2-80B5D4D481D8}"/>
                </a:ext>
              </a:extLst>
            </p:cNvPr>
            <p:cNvSpPr/>
            <p:nvPr/>
          </p:nvSpPr>
          <p:spPr>
            <a:xfrm>
              <a:off x="196559" y="3322708"/>
              <a:ext cx="2751837" cy="8538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9" name="Rectangle: Rounded Corners 14">
              <a:extLst>
                <a:ext uri="{FF2B5EF4-FFF2-40B4-BE49-F238E27FC236}">
                  <a16:creationId xmlns:a16="http://schemas.microsoft.com/office/drawing/2014/main" id="{78C7A2AA-A728-C6F3-63E7-C1D83ECBC355}"/>
                </a:ext>
              </a:extLst>
            </p:cNvPr>
            <p:cNvSpPr txBox="1"/>
            <p:nvPr/>
          </p:nvSpPr>
          <p:spPr>
            <a:xfrm>
              <a:off x="238242" y="3364391"/>
              <a:ext cx="2668471" cy="7705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855" tIns="0" rIns="125855" bIns="0" numCol="1" spcCol="1270" anchor="ctr" anchorCtr="0">
              <a:noAutofit/>
            </a:bodyPr>
            <a:lstStyle/>
            <a:p>
              <a:pPr marL="0" lvl="0" indent="0" algn="l" defTabSz="1155700">
                <a:lnSpc>
                  <a:spcPct val="90000"/>
                </a:lnSpc>
                <a:spcBef>
                  <a:spcPct val="0"/>
                </a:spcBef>
                <a:spcAft>
                  <a:spcPct val="35000"/>
                </a:spcAft>
                <a:buNone/>
              </a:pPr>
              <a:r>
                <a:rPr lang="en-US" sz="2600" kern="1200" dirty="0"/>
                <a:t>19 Comments</a:t>
              </a:r>
            </a:p>
          </p:txBody>
        </p:sp>
      </p:grpSp>
      <p:sp>
        <p:nvSpPr>
          <p:cNvPr id="20" name="Title 2">
            <a:extLst>
              <a:ext uri="{FF2B5EF4-FFF2-40B4-BE49-F238E27FC236}">
                <a16:creationId xmlns:a16="http://schemas.microsoft.com/office/drawing/2014/main" id="{529303A1-67D9-5015-3873-484293CBC0A1}"/>
              </a:ext>
            </a:extLst>
          </p:cNvPr>
          <p:cNvSpPr txBox="1">
            <a:spLocks/>
          </p:cNvSpPr>
          <p:nvPr/>
        </p:nvSpPr>
        <p:spPr>
          <a:xfrm>
            <a:off x="-206696" y="1408908"/>
            <a:ext cx="6226824" cy="914400"/>
          </a:xfrm>
          <a:prstGeom prst="rect">
            <a:avLst/>
          </a:prstGeom>
        </p:spPr>
        <p:txBody>
          <a:bodyP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a:t>Used 3 post under </a:t>
            </a:r>
          </a:p>
          <a:p>
            <a:r>
              <a:rPr lang="en-US" b="1" dirty="0"/>
              <a:t>r/addiction </a:t>
            </a:r>
          </a:p>
        </p:txBody>
      </p:sp>
      <p:sp>
        <p:nvSpPr>
          <p:cNvPr id="21" name="Content Placeholder 3">
            <a:extLst>
              <a:ext uri="{FF2B5EF4-FFF2-40B4-BE49-F238E27FC236}">
                <a16:creationId xmlns:a16="http://schemas.microsoft.com/office/drawing/2014/main" id="{36B20DAC-3A87-FCCA-3ED5-22BFE0DAF2DB}"/>
              </a:ext>
            </a:extLst>
          </p:cNvPr>
          <p:cNvSpPr txBox="1">
            <a:spLocks/>
          </p:cNvSpPr>
          <p:nvPr/>
        </p:nvSpPr>
        <p:spPr>
          <a:xfrm>
            <a:off x="1005610" y="2678256"/>
            <a:ext cx="4452647" cy="804672"/>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latin typeface="Times New Roman" panose="02020603050405020304" pitchFamily="18" charset="0"/>
                <a:cs typeface="Times New Roman" panose="02020603050405020304" pitchFamily="18" charset="0"/>
              </a:rPr>
              <a:t>“What pain created addiction for you?”</a:t>
            </a:r>
          </a:p>
        </p:txBody>
      </p:sp>
      <p:sp>
        <p:nvSpPr>
          <p:cNvPr id="22" name="Content Placeholder 7">
            <a:extLst>
              <a:ext uri="{FF2B5EF4-FFF2-40B4-BE49-F238E27FC236}">
                <a16:creationId xmlns:a16="http://schemas.microsoft.com/office/drawing/2014/main" id="{C5D5661E-C204-2F9F-4601-DE34D7DB6C51}"/>
              </a:ext>
            </a:extLst>
          </p:cNvPr>
          <p:cNvSpPr txBox="1">
            <a:spLocks/>
          </p:cNvSpPr>
          <p:nvPr/>
        </p:nvSpPr>
        <p:spPr>
          <a:xfrm>
            <a:off x="1088831" y="3753300"/>
            <a:ext cx="4452649" cy="914399"/>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latin typeface="Times New Roman" panose="02020603050405020304" pitchFamily="18" charset="0"/>
                <a:cs typeface="Times New Roman" panose="02020603050405020304" pitchFamily="18" charset="0"/>
              </a:rPr>
              <a:t>“Why do you use drugs? Why did you start?”</a:t>
            </a:r>
          </a:p>
        </p:txBody>
      </p:sp>
      <p:sp>
        <p:nvSpPr>
          <p:cNvPr id="23" name="Content Placeholder 7">
            <a:extLst>
              <a:ext uri="{FF2B5EF4-FFF2-40B4-BE49-F238E27FC236}">
                <a16:creationId xmlns:a16="http://schemas.microsoft.com/office/drawing/2014/main" id="{AA806530-18CD-E443-8D30-063CA7D2A32B}"/>
              </a:ext>
            </a:extLst>
          </p:cNvPr>
          <p:cNvSpPr txBox="1">
            <a:spLocks/>
          </p:cNvSpPr>
          <p:nvPr/>
        </p:nvSpPr>
        <p:spPr>
          <a:xfrm>
            <a:off x="935572" y="4871545"/>
            <a:ext cx="4945941" cy="804672"/>
          </a:xfr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latin typeface="Times New Roman" panose="02020603050405020304" pitchFamily="18" charset="0"/>
                <a:cs typeface="Times New Roman" panose="02020603050405020304" pitchFamily="18" charset="0"/>
              </a:rPr>
              <a:t>“What started your addiction?”</a:t>
            </a:r>
          </a:p>
        </p:txBody>
      </p:sp>
      <p:sp>
        <p:nvSpPr>
          <p:cNvPr id="24" name="Rectangle 23">
            <a:extLst>
              <a:ext uri="{FF2B5EF4-FFF2-40B4-BE49-F238E27FC236}">
                <a16:creationId xmlns:a16="http://schemas.microsoft.com/office/drawing/2014/main" id="{046A3172-464B-C5C5-36D0-45F479FBD0CE}"/>
              </a:ext>
            </a:extLst>
          </p:cNvPr>
          <p:cNvSpPr/>
          <p:nvPr/>
        </p:nvSpPr>
        <p:spPr>
          <a:xfrm>
            <a:off x="358696" y="4664644"/>
            <a:ext cx="631903"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p>
        </p:txBody>
      </p:sp>
      <p:sp>
        <p:nvSpPr>
          <p:cNvPr id="25" name="Rectangle 24">
            <a:extLst>
              <a:ext uri="{FF2B5EF4-FFF2-40B4-BE49-F238E27FC236}">
                <a16:creationId xmlns:a16="http://schemas.microsoft.com/office/drawing/2014/main" id="{0C11FA22-24CE-4E7E-5F05-11D54E4C8BD8}"/>
              </a:ext>
            </a:extLst>
          </p:cNvPr>
          <p:cNvSpPr/>
          <p:nvPr/>
        </p:nvSpPr>
        <p:spPr>
          <a:xfrm>
            <a:off x="935572" y="262149"/>
            <a:ext cx="4060791"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Methodology</a:t>
            </a:r>
          </a:p>
        </p:txBody>
      </p:sp>
      <p:sp>
        <p:nvSpPr>
          <p:cNvPr id="26" name="Rectangle 25">
            <a:extLst>
              <a:ext uri="{FF2B5EF4-FFF2-40B4-BE49-F238E27FC236}">
                <a16:creationId xmlns:a16="http://schemas.microsoft.com/office/drawing/2014/main" id="{E2677520-E963-869C-6686-785A46F85624}"/>
              </a:ext>
            </a:extLst>
          </p:cNvPr>
          <p:cNvSpPr/>
          <p:nvPr/>
        </p:nvSpPr>
        <p:spPr>
          <a:xfrm>
            <a:off x="306669" y="2505670"/>
            <a:ext cx="631903"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1</a:t>
            </a:r>
          </a:p>
        </p:txBody>
      </p:sp>
      <p:sp>
        <p:nvSpPr>
          <p:cNvPr id="27" name="Rectangle 26">
            <a:extLst>
              <a:ext uri="{FF2B5EF4-FFF2-40B4-BE49-F238E27FC236}">
                <a16:creationId xmlns:a16="http://schemas.microsoft.com/office/drawing/2014/main" id="{282A812E-89D8-0173-767E-21BF17E37A2D}"/>
              </a:ext>
            </a:extLst>
          </p:cNvPr>
          <p:cNvSpPr/>
          <p:nvPr/>
        </p:nvSpPr>
        <p:spPr>
          <a:xfrm>
            <a:off x="325612" y="3638650"/>
            <a:ext cx="638315" cy="923330"/>
          </a:xfrm>
          <a:prstGeom prst="rect">
            <a:avLst/>
          </a:prstGeom>
          <a:noFill/>
        </p:spPr>
        <p:txBody>
          <a:bodyPr wrap="none" lIns="91440" tIns="45720" rIns="91440" bIns="45720">
            <a:spAutoFit/>
          </a:bodyPr>
          <a:lstStyle/>
          <a:p>
            <a:pPr algn="ctr"/>
            <a:r>
              <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2</a:t>
            </a:r>
          </a:p>
        </p:txBody>
      </p:sp>
    </p:spTree>
    <p:extLst>
      <p:ext uri="{BB962C8B-B14F-4D97-AF65-F5344CB8AC3E}">
        <p14:creationId xmlns:p14="http://schemas.microsoft.com/office/powerpoint/2010/main" val="1521893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ext Placeholder 1">
            <a:extLst>
              <a:ext uri="{FF2B5EF4-FFF2-40B4-BE49-F238E27FC236}">
                <a16:creationId xmlns:a16="http://schemas.microsoft.com/office/drawing/2014/main" id="{B154FC4E-954E-E5ED-5A86-A864D376ED7F}"/>
              </a:ext>
            </a:extLst>
          </p:cNvPr>
          <p:cNvSpPr>
            <a:spLocks noGrp="1"/>
          </p:cNvSpPr>
          <p:nvPr>
            <p:ph type="body" orient="vert" idx="1"/>
          </p:nvPr>
        </p:nvSpPr>
        <p:spPr/>
        <p:txBody>
          <a:bodyPr/>
          <a:lstStyle/>
          <a:p>
            <a:pPr marL="914400" indent="-914400">
              <a:buAutoNum type="arabicPeriod"/>
            </a:pPr>
            <a:r>
              <a:rPr lang="en-US" sz="4000" b="1" cap="none" spc="0" dirty="0">
                <a:ln w="10160">
                  <a:solidFill>
                    <a:schemeClr val="accent5"/>
                  </a:solidFill>
                  <a:prstDash val="solid"/>
                </a:ln>
                <a:solidFill>
                  <a:schemeClr val="accent1"/>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Abuse</a:t>
            </a:r>
          </a:p>
          <a:p>
            <a:pPr marL="914400" indent="-914400">
              <a:buAutoNum type="arabicPeriod"/>
            </a:pPr>
            <a:r>
              <a:rPr lang="en-US" sz="4000" b="1" cap="none" spc="0" dirty="0">
                <a:ln w="10160">
                  <a:solidFill>
                    <a:schemeClr val="accent5"/>
                  </a:solidFill>
                  <a:prstDash val="solid"/>
                </a:ln>
                <a:solidFill>
                  <a:schemeClr val="accent1"/>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Mental Health</a:t>
            </a:r>
          </a:p>
          <a:p>
            <a:pPr marL="914400" indent="-914400">
              <a:buAutoNum type="arabicPeriod"/>
            </a:pPr>
            <a:r>
              <a:rPr lang="en-US" sz="4000" b="1" dirty="0">
                <a:ln w="10160">
                  <a:solidFill>
                    <a:schemeClr val="accent5"/>
                  </a:solidFill>
                  <a:prstDash val="solid"/>
                </a:ln>
                <a:solidFill>
                  <a:schemeClr val="accent1"/>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Self-medication</a:t>
            </a:r>
          </a:p>
          <a:p>
            <a:pPr marL="914400" indent="-914400">
              <a:buAutoNum type="arabicPeriod"/>
            </a:pPr>
            <a:r>
              <a:rPr lang="en-US" sz="4000" b="1" dirty="0">
                <a:ln w="10160">
                  <a:solidFill>
                    <a:schemeClr val="accent5"/>
                  </a:solidFill>
                  <a:prstDash val="solid"/>
                </a:ln>
                <a:solidFill>
                  <a:schemeClr val="accent1"/>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Seeking Acceptance</a:t>
            </a:r>
          </a:p>
          <a:p>
            <a:pPr marL="914400" indent="-914400">
              <a:buAutoNum type="arabicPeriod"/>
            </a:pPr>
            <a:r>
              <a:rPr lang="en-US" sz="4000" b="1" dirty="0">
                <a:ln w="10160">
                  <a:solidFill>
                    <a:schemeClr val="accent5"/>
                  </a:solidFill>
                  <a:prstDash val="solid"/>
                </a:ln>
                <a:solidFill>
                  <a:schemeClr val="accent1"/>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Recreational</a:t>
            </a:r>
            <a:endParaRPr lang="en-US" sz="4000" b="1" cap="none" spc="0" dirty="0">
              <a:ln w="10160">
                <a:solidFill>
                  <a:schemeClr val="accent5"/>
                </a:solidFill>
                <a:prstDash val="solid"/>
              </a:ln>
              <a:solidFill>
                <a:schemeClr val="accent1"/>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endParaRPr>
          </a:p>
          <a:p>
            <a:pPr marL="0" indent="0">
              <a:buNone/>
            </a:pPr>
            <a:endParaRPr lang="en-US" dirty="0"/>
          </a:p>
        </p:txBody>
      </p:sp>
      <p:sp>
        <p:nvSpPr>
          <p:cNvPr id="3" name="Title 2">
            <a:extLst>
              <a:ext uri="{FF2B5EF4-FFF2-40B4-BE49-F238E27FC236}">
                <a16:creationId xmlns:a16="http://schemas.microsoft.com/office/drawing/2014/main" id="{24B287AA-08B3-5155-756C-067EE0B0F39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Emerging Themes</a:t>
            </a:r>
          </a:p>
        </p:txBody>
      </p:sp>
    </p:spTree>
    <p:extLst>
      <p:ext uri="{BB962C8B-B14F-4D97-AF65-F5344CB8AC3E}">
        <p14:creationId xmlns:p14="http://schemas.microsoft.com/office/powerpoint/2010/main" val="5284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C8FDD-3A97-1A87-1181-6488DB6FD43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Vulnerability</a:t>
            </a:r>
          </a:p>
        </p:txBody>
      </p:sp>
      <p:sp>
        <p:nvSpPr>
          <p:cNvPr id="3" name="Text Placeholder 2">
            <a:extLst>
              <a:ext uri="{FF2B5EF4-FFF2-40B4-BE49-F238E27FC236}">
                <a16:creationId xmlns:a16="http://schemas.microsoft.com/office/drawing/2014/main" id="{CA2433A5-40B1-2C00-2CF9-9A7F9C47CECC}"/>
              </a:ext>
            </a:extLst>
          </p:cNvPr>
          <p:cNvSpPr>
            <a:spLocks noGrp="1"/>
          </p:cNvSpPr>
          <p:nvPr>
            <p:ph type="body" idx="1"/>
          </p:nvPr>
        </p:nvSpPr>
        <p:spPr>
          <a:xfrm>
            <a:off x="1421159" y="2026508"/>
            <a:ext cx="7073553" cy="2207397"/>
          </a:xfrm>
        </p:spPr>
        <p:txBody>
          <a:bodyPr>
            <a:noAutofit/>
          </a:bodyPr>
          <a:lstStyle/>
          <a:p>
            <a:pPr algn="ctr"/>
            <a:r>
              <a:rPr lang="en-US" sz="3200" dirty="0">
                <a:solidFill>
                  <a:schemeClr val="tx1"/>
                </a:solidFill>
                <a:latin typeface="Times New Roman" panose="02020603050405020304" pitchFamily="18" charset="0"/>
                <a:cs typeface="Times New Roman" panose="02020603050405020304" pitchFamily="18" charset="0"/>
              </a:rPr>
              <a:t>“I’m an addict myself but I don’t know anyone else who is, not to mention strangers on the internet are sometimes more upfront about things” -Avangeleane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8382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ext Placeholder 1">
            <a:extLst>
              <a:ext uri="{FF2B5EF4-FFF2-40B4-BE49-F238E27FC236}">
                <a16:creationId xmlns:a16="http://schemas.microsoft.com/office/drawing/2014/main" id="{CCB52E91-7FD7-70C9-052A-F8E70C8EF3F8}"/>
              </a:ext>
            </a:extLst>
          </p:cNvPr>
          <p:cNvSpPr>
            <a:spLocks noGrp="1"/>
          </p:cNvSpPr>
          <p:nvPr>
            <p:ph type="body" orient="vert" idx="1"/>
          </p:nvPr>
        </p:nvSpPr>
        <p:spPr>
          <a:xfrm>
            <a:off x="1421160" y="1223318"/>
            <a:ext cx="7265640" cy="4621427"/>
          </a:xfrm>
        </p:spPr>
        <p:txBody>
          <a:bodyPr>
            <a:normAutofit fontScale="92500" lnSpcReduction="10000"/>
          </a:bodyPr>
          <a:lstStyle/>
          <a:p>
            <a:pPr marL="0" indent="0">
              <a:buNone/>
            </a:pPr>
            <a:r>
              <a:rPr lang="en-US" u="sng" dirty="0">
                <a:latin typeface="Times New Roman" panose="02020603050405020304" pitchFamily="18" charset="0"/>
                <a:cs typeface="Times New Roman" panose="02020603050405020304" pitchFamily="18" charset="0"/>
              </a:rPr>
              <a:t>Physical, emotional, and sexual </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“Abusive relationship and illness diagnosis, which caused PTSD. That’s what makes me addicted, every time I’m off drugs, I feel my mind filling with awful thoughts. It helps me calm down.” -</a:t>
            </a:r>
            <a:r>
              <a:rPr lang="en-US" sz="2200" dirty="0" err="1">
                <a:latin typeface="Times New Roman" panose="02020603050405020304" pitchFamily="18" charset="0"/>
                <a:cs typeface="Times New Roman" panose="02020603050405020304" pitchFamily="18" charset="0"/>
              </a:rPr>
              <a:t>omiresme</a:t>
            </a:r>
            <a:endParaRPr lang="en-US" sz="2200" dirty="0">
              <a:latin typeface="Times New Roman" panose="02020603050405020304" pitchFamily="18" charset="0"/>
              <a:cs typeface="Times New Roman" panose="02020603050405020304" pitchFamily="18" charset="0"/>
            </a:endParaRPr>
          </a:p>
          <a:p>
            <a:pPr marL="0" indent="0">
              <a:buNone/>
            </a:pPr>
            <a:endPar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“Inadequacy. Being never good enough for my father and having to silence my voice to try escaping his abuse. Being a nerd and never accepted by my peers, always known as a pussy. Not being able to face down criticism and stand up for myself. Choosing not to maybe, after realizing at a young age I couldn’t do so with my father or I’d only get hammered harder. Lying to escape getting in trouble, hiding my secret sexual fantasies, my only escape, and the inevitable toll that took on my self-esteem.” -Brief_Sand2286</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
        <p:nvSpPr>
          <p:cNvPr id="3" name="Title 2">
            <a:extLst>
              <a:ext uri="{FF2B5EF4-FFF2-40B4-BE49-F238E27FC236}">
                <a16:creationId xmlns:a16="http://schemas.microsoft.com/office/drawing/2014/main" id="{5FEB7595-A3D3-87CF-FAC6-9AA158A177BB}"/>
              </a:ext>
            </a:extLst>
          </p:cNvPr>
          <p:cNvSpPr>
            <a:spLocks noGrp="1"/>
          </p:cNvSpPr>
          <p:nvPr>
            <p:ph type="title"/>
          </p:nvPr>
        </p:nvSpPr>
        <p:spPr>
          <a:xfrm>
            <a:off x="1050457" y="756552"/>
            <a:ext cx="7265639" cy="738617"/>
          </a:xfrm>
        </p:spPr>
        <p:txBody>
          <a:bodyPr>
            <a:normAutofit fontScale="90000"/>
          </a:bodyPr>
          <a:lstStyle/>
          <a:p>
            <a:r>
              <a:rPr lang="en-US" sz="4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ABUSE</a:t>
            </a:r>
            <a:br>
              <a:rPr lang="en-US" sz="4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br>
            <a:endParaRPr lang="en-US" dirty="0"/>
          </a:p>
        </p:txBody>
      </p:sp>
    </p:spTree>
    <p:extLst>
      <p:ext uri="{BB962C8B-B14F-4D97-AF65-F5344CB8AC3E}">
        <p14:creationId xmlns:p14="http://schemas.microsoft.com/office/powerpoint/2010/main" val="3176067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71B0885F-32F5-4BDD-09AD-AB2F05394376}"/>
              </a:ext>
            </a:extLst>
          </p:cNvPr>
          <p:cNvSpPr txBox="1">
            <a:spLocks/>
          </p:cNvSpPr>
          <p:nvPr/>
        </p:nvSpPr>
        <p:spPr>
          <a:xfrm>
            <a:off x="3725627" y="444843"/>
            <a:ext cx="1983194" cy="1062684"/>
          </a:xfrm>
          <a:prstGeom prst="rect">
            <a:avLst/>
          </a:prstGeom>
        </p:spPr>
        <p:txBody>
          <a:bodyP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ABUSE</a:t>
            </a:r>
            <a:br>
              <a:rPr 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br>
            <a:endParaRPr lang="en-US" dirty="0"/>
          </a:p>
        </p:txBody>
      </p:sp>
      <p:sp>
        <p:nvSpPr>
          <p:cNvPr id="3" name="Vertical Text Placeholder 1">
            <a:extLst>
              <a:ext uri="{FF2B5EF4-FFF2-40B4-BE49-F238E27FC236}">
                <a16:creationId xmlns:a16="http://schemas.microsoft.com/office/drawing/2014/main" id="{87AEF5B5-1DD7-E194-A532-33718DCE7A22}"/>
              </a:ext>
            </a:extLst>
          </p:cNvPr>
          <p:cNvSpPr txBox="1">
            <a:spLocks/>
          </p:cNvSpPr>
          <p:nvPr/>
        </p:nvSpPr>
        <p:spPr>
          <a:xfrm>
            <a:off x="1421160" y="1223318"/>
            <a:ext cx="7265640" cy="4621427"/>
          </a:xfrm>
          <a:prstGeom prst="rect">
            <a:avLst/>
          </a:prstGeom>
        </p:spPr>
        <p:txBody>
          <a:bodyPr>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4500" u="sng" dirty="0">
                <a:latin typeface="Times New Roman" panose="02020603050405020304" pitchFamily="18" charset="0"/>
                <a:cs typeface="Times New Roman" panose="02020603050405020304" pitchFamily="18" charset="0"/>
              </a:rPr>
              <a:t>Physical, emotional, and sexual </a:t>
            </a:r>
          </a:p>
          <a:p>
            <a:pPr marL="114300" marR="0" indent="0" algn="just">
              <a:lnSpc>
                <a:spcPct val="150000"/>
              </a:lnSpc>
              <a:spcBef>
                <a:spcPts val="0"/>
              </a:spcBef>
              <a:spcAft>
                <a:spcPts val="0"/>
              </a:spcAft>
              <a:buNone/>
            </a:pPr>
            <a:endPar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 marR="0" indent="0" algn="just">
              <a:lnSpc>
                <a:spcPct val="150000"/>
              </a:lnSpc>
              <a:spcBef>
                <a:spcPts val="0"/>
              </a:spcBef>
              <a:spcAft>
                <a:spcPts val="0"/>
              </a:spcAft>
              <a:buNone/>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“nasty ass parents divorced during high school. my dad also moved in my best friend with us around that time </a:t>
            </a:r>
            <a:r>
              <a:rPr lang="en-US" sz="3200" kern="0" dirty="0" err="1">
                <a:effectLst/>
                <a:latin typeface="Times New Roman" panose="02020603050405020304" pitchFamily="18" charset="0"/>
                <a:ea typeface="Times New Roman" panose="02020603050405020304" pitchFamily="18" charset="0"/>
                <a:cs typeface="Times New Roman" panose="02020603050405020304" pitchFamily="18" charset="0"/>
              </a:rPr>
              <a:t>bc</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she had her own family trauma. that helped me escape a lot, we would smoke weed to forget about all that shit.</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marR="0" indent="0" algn="just">
              <a:lnSpc>
                <a:spcPct val="150000"/>
              </a:lnSpc>
              <a:spcBef>
                <a:spcPts val="0"/>
              </a:spcBef>
              <a:spcAft>
                <a:spcPts val="0"/>
              </a:spcAft>
              <a:buNone/>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fast forward a few years, we got matching tattoos of a frank ocean lyric, “we’ll never be those kids again” to always remember what that chapter meant to us. now </a:t>
            </a:r>
            <a:r>
              <a:rPr lang="en-US" sz="3200" kern="0" dirty="0" err="1">
                <a:effectLst/>
                <a:latin typeface="Times New Roman" panose="02020603050405020304" pitchFamily="18" charset="0"/>
                <a:ea typeface="Times New Roman" panose="02020603050405020304" pitchFamily="18" charset="0"/>
                <a:cs typeface="Times New Roman" panose="02020603050405020304" pitchFamily="18" charset="0"/>
              </a:rPr>
              <a:t>i’m</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dealing with the sadness of me and her not being on speaking terms.</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probably other mental shit too that </a:t>
            </a:r>
            <a:r>
              <a:rPr lang="en-US" sz="3200" kern="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have yet to see a therapist for lmfao” -</a:t>
            </a:r>
            <a:r>
              <a:rPr lang="en-US" sz="3200" kern="0" dirty="0" err="1">
                <a:effectLst/>
                <a:latin typeface="Times New Roman" panose="02020603050405020304" pitchFamily="18" charset="0"/>
                <a:ea typeface="Times New Roman" panose="02020603050405020304" pitchFamily="18" charset="0"/>
                <a:cs typeface="Times New Roman" panose="02020603050405020304" pitchFamily="18" charset="0"/>
              </a:rPr>
              <a:t>thehomienova</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Font typeface="Arial"/>
              <a:buNone/>
            </a:pPr>
            <a:endParaRPr lang="en-US" dirty="0"/>
          </a:p>
        </p:txBody>
      </p:sp>
    </p:spTree>
    <p:extLst>
      <p:ext uri="{BB962C8B-B14F-4D97-AF65-F5344CB8AC3E}">
        <p14:creationId xmlns:p14="http://schemas.microsoft.com/office/powerpoint/2010/main" val="1288764736"/>
      </p:ext>
    </p:extLst>
  </p:cSld>
  <p:clrMapOvr>
    <a:masterClrMapping/>
  </p:clrMapOvr>
</p:sld>
</file>

<file path=ppt/theme/theme1.xml><?xml version="1.0" encoding="utf-8"?>
<a:theme xmlns:a="http://schemas.openxmlformats.org/drawingml/2006/main" name="MSUM_PowerPoint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060847497FAB419B9E66B5B3A4DEE8" ma:contentTypeVersion="13" ma:contentTypeDescription="Create a new document." ma:contentTypeScope="" ma:versionID="14803731f0ed6c885395ed1ee2c54668">
  <xsd:schema xmlns:xsd="http://www.w3.org/2001/XMLSchema" xmlns:xs="http://www.w3.org/2001/XMLSchema" xmlns:p="http://schemas.microsoft.com/office/2006/metadata/properties" xmlns:ns2="a697b2a2-d5fc-43c5-952b-1fb3ec9086be" xmlns:ns3="afa36c85-64b1-4a9b-ad20-51e87cb2f6ed" targetNamespace="http://schemas.microsoft.com/office/2006/metadata/properties" ma:root="true" ma:fieldsID="70ddd848ebf9b4da035e94d60dbb2e5e" ns2:_="" ns3:_="">
    <xsd:import namespace="a697b2a2-d5fc-43c5-952b-1fb3ec9086be"/>
    <xsd:import namespace="afa36c85-64b1-4a9b-ad20-51e87cb2f6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97b2a2-d5fc-43c5-952b-1fb3ec9086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95a9afa-61c7-4e96-8bec-901bd188774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a36c85-64b1-4a9b-ad20-51e87cb2f6e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22DC01-9845-4D15-9511-1078409CC517}"/>
</file>

<file path=customXml/itemProps2.xml><?xml version="1.0" encoding="utf-8"?>
<ds:datastoreItem xmlns:ds="http://schemas.openxmlformats.org/officeDocument/2006/customXml" ds:itemID="{1302E3FC-F3B7-48D6-936D-E3764A292D88}"/>
</file>

<file path=docProps/app.xml><?xml version="1.0" encoding="utf-8"?>
<Properties xmlns="http://schemas.openxmlformats.org/officeDocument/2006/extended-properties" xmlns:vt="http://schemas.openxmlformats.org/officeDocument/2006/docPropsVTypes">
  <Template>MSUM_PowerPoint_01</Template>
  <TotalTime>1052</TotalTime>
  <Words>2966</Words>
  <Application>Microsoft Office PowerPoint</Application>
  <PresentationFormat>On-screen Show (4:3)</PresentationFormat>
  <Paragraphs>118</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MSUM_PowerPoint_01</vt:lpstr>
      <vt:lpstr>“We’ll Never Be Those Kids Again” A Thematic Analysis of Reddit.com </vt:lpstr>
      <vt:lpstr>Key Words</vt:lpstr>
      <vt:lpstr>PowerPoint Presentation</vt:lpstr>
      <vt:lpstr>Research objective</vt:lpstr>
      <vt:lpstr>PowerPoint Presentation</vt:lpstr>
      <vt:lpstr>Emerging Themes</vt:lpstr>
      <vt:lpstr>Vulnerability</vt:lpstr>
      <vt:lpstr>ABUSE </vt:lpstr>
      <vt:lpstr>PowerPoint Presentation</vt:lpstr>
      <vt:lpstr>PowerPoint Presentation</vt:lpstr>
      <vt:lpstr>PowerPoint Presentation</vt:lpstr>
      <vt:lpstr>Self-medication</vt:lpstr>
      <vt:lpstr>PowerPoint Presentation</vt:lpstr>
      <vt:lpstr>PowerPoint Presentation</vt:lpstr>
      <vt:lpstr>Evaluate this presentation</vt:lpstr>
    </vt:vector>
  </TitlesOfParts>
  <Company>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stegmaie</dc:creator>
  <cp:lastModifiedBy>Marissa Engst</cp:lastModifiedBy>
  <cp:revision>117</cp:revision>
  <cp:lastPrinted>2022-04-05T00:11:35Z</cp:lastPrinted>
  <dcterms:created xsi:type="dcterms:W3CDTF">2012-12-10T20:04:04Z</dcterms:created>
  <dcterms:modified xsi:type="dcterms:W3CDTF">2024-04-23T15:26:59Z</dcterms:modified>
</cp:coreProperties>
</file>