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30" d="100"/>
          <a:sy n="30" d="100"/>
        </p:scale>
        <p:origin x="1704" y="1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580589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7200" b="1" dirty="0">
                <a:effectLst/>
                <a:latin typeface="TimesNewRomanPS"/>
              </a:rPr>
              <a:t>Effects of Sensory Processing Impairments on Social Language Skills in Children with Autism Spectrum Disorder 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Sara Stier, Supervised by Dr. Elaine Pyle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Speech-Language Pathology,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106760" y="25011541"/>
            <a:ext cx="13081000" cy="798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Autism Spectrum Disorder (ASD) and Sensory Processing:</a:t>
            </a:r>
          </a:p>
          <a:p>
            <a:pPr algn="ctr">
              <a:spcBef>
                <a:spcPct val="50000"/>
              </a:spcBef>
            </a:pPr>
            <a:endParaRPr lang="en-US" sz="3200" b="1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ASD is characterized by impairments in social communication, language, cognitive skills, behavior and emotional challenges, feeding challenges, and sensory processing issues (ASHA, n.d.)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Sensory processing refers to the central nervous system receiving input and integrating the information into an appropriate response (</a:t>
            </a:r>
            <a:r>
              <a:rPr lang="en-US" sz="3200" dirty="0">
                <a:effectLst/>
              </a:rPr>
              <a:t>Kojovic et al., 2019)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Individuals may respond hypersensitively (sensory avoidance) or hyposensitively (sensory-seeking) (ASHA, n.d.)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kern="0" dirty="0">
                <a:ea typeface="Calibri" panose="020F0502020204030204" pitchFamily="34" charset="0"/>
              </a:rPr>
              <a:t>W</a:t>
            </a:r>
            <a:r>
              <a:rPr lang="en-US" sz="3200" kern="0" dirty="0">
                <a:effectLst/>
                <a:ea typeface="Calibri" panose="020F0502020204030204" pitchFamily="34" charset="0"/>
              </a:rPr>
              <a:t>hen children do not respond to sensory stimuli as they typically are expected to, they miss a variety of learning opportunities</a:t>
            </a:r>
            <a:r>
              <a:rPr lang="en-US" sz="32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effectLst/>
                <a:ea typeface="Calibri" panose="020F0502020204030204" pitchFamily="34" charset="0"/>
              </a:rPr>
              <a:t>within daily environments (</a:t>
            </a:r>
            <a:r>
              <a:rPr lang="en-US" sz="3200" kern="0" dirty="0" err="1">
                <a:effectLst/>
                <a:ea typeface="Calibri" panose="020F0502020204030204" pitchFamily="34" charset="0"/>
              </a:rPr>
              <a:t>Baranek</a:t>
            </a:r>
            <a:r>
              <a:rPr lang="en-US" sz="3200" kern="0" dirty="0">
                <a:effectLst/>
                <a:ea typeface="Calibri" panose="020F0502020204030204" pitchFamily="34" charset="0"/>
              </a:rPr>
              <a:t> et al., 2013)</a:t>
            </a:r>
            <a:endParaRPr lang="en-US" sz="3200" dirty="0"/>
          </a:p>
          <a:p>
            <a:pPr algn="ctr">
              <a:spcBef>
                <a:spcPct val="50000"/>
              </a:spcBef>
            </a:pPr>
            <a:endParaRPr lang="en-US" sz="4800" b="1" dirty="0"/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935567" y="18226009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8" name="Picture 107" descr="MSUM_Signature_Ver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70169" y="28176408"/>
            <a:ext cx="6028956" cy="420320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51B8DDB-16D6-8B73-5882-F3C2374016E3}"/>
              </a:ext>
            </a:extLst>
          </p:cNvPr>
          <p:cNvGrpSpPr/>
          <p:nvPr/>
        </p:nvGrpSpPr>
        <p:grpSpPr>
          <a:xfrm>
            <a:off x="36042600" y="28727400"/>
            <a:ext cx="6531590" cy="3254990"/>
            <a:chOff x="36042600" y="28727400"/>
            <a:chExt cx="6531590" cy="3254990"/>
          </a:xfrm>
        </p:grpSpPr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FE7551BD-44E7-3E4A-80D2-590EE5D8D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42600" y="28727400"/>
              <a:ext cx="5373111" cy="2492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800" b="1" i="1" dirty="0"/>
                <a:t>Evaluate this poster</a:t>
              </a:r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Presentation ID: 9496</a:t>
              </a:r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Scan the QR Code or go to: </a:t>
              </a:r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https://</a:t>
              </a:r>
              <a:r>
                <a:rPr lang="en-US" dirty="0" err="1"/>
                <a:t>bit.ly</a:t>
              </a:r>
              <a:r>
                <a:rPr lang="en-US" dirty="0"/>
                <a:t>/sac2023-eval</a:t>
              </a:r>
            </a:p>
          </p:txBody>
        </p:sp>
        <p:pic>
          <p:nvPicPr>
            <p:cNvPr id="3" name="Picture 2" descr="Qr code&#10;&#10;Description automatically generated">
              <a:extLst>
                <a:ext uri="{FF2B5EF4-FFF2-40B4-BE49-F238E27FC236}">
                  <a16:creationId xmlns:a16="http://schemas.microsoft.com/office/drawing/2014/main" id="{ABEDB9F5-E556-7DCA-FCA0-D8EC37F0F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1200" y="29489400"/>
              <a:ext cx="2492990" cy="2492990"/>
            </a:xfrm>
            <a:prstGeom prst="rect">
              <a:avLst/>
            </a:prstGeom>
          </p:spPr>
        </p:pic>
      </p:grpSp>
      <p:sp>
        <p:nvSpPr>
          <p:cNvPr id="2" name="Text Box 11">
            <a:extLst>
              <a:ext uri="{FF2B5EF4-FFF2-40B4-BE49-F238E27FC236}">
                <a16:creationId xmlns:a16="http://schemas.microsoft.com/office/drawing/2014/main" id="{DDA5C810-802D-BEA7-94E4-53845D49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6597" y="24520846"/>
            <a:ext cx="13081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/>
              <a:t>Vestibular and Multisensory Systems</a:t>
            </a:r>
            <a:r>
              <a:rPr lang="en-US" sz="4000" b="1" i="1" dirty="0"/>
              <a:t>:</a:t>
            </a:r>
          </a:p>
          <a:p>
            <a:pPr algn="just">
              <a:spcBef>
                <a:spcPct val="50000"/>
              </a:spcBef>
            </a:pPr>
            <a:endParaRPr lang="en-US" sz="3200" b="1" i="1" dirty="0"/>
          </a:p>
          <a:p>
            <a:pPr marL="457200" lvl="0" indent="-457200">
              <a:buFont typeface="Arial" panose="020B0604020202020204" pitchFamily="34" charset="0"/>
              <a:buChar char="•"/>
              <a:defRPr b="1"/>
            </a:pPr>
            <a:r>
              <a:rPr lang="en-US" sz="3200" b="0" dirty="0"/>
              <a:t>“Normal vestibular processing helps us to orient ourselves to our world. Being able to orient in space may be crucially important in the understanding of other sensory information ” (Kern et al., 2007)</a:t>
            </a:r>
          </a:p>
          <a:p>
            <a:pPr marL="457200" indent="-457200">
              <a:buFont typeface="Arial" panose="020B0604020202020204" pitchFamily="34" charset="0"/>
              <a:buChar char="•"/>
              <a:defRPr b="1"/>
            </a:pPr>
            <a:r>
              <a:rPr lang="en-US" sz="3200" b="0" dirty="0"/>
              <a:t>Multisensory stimuli has the most detrimental effects when a sensory processing disorder is present (Hilton et al., 2010) (Kojovic et al., 2019) </a:t>
            </a:r>
          </a:p>
          <a:p>
            <a:pPr marL="457200" indent="-457200">
              <a:buFont typeface="Arial" panose="020B0604020202020204" pitchFamily="34" charset="0"/>
              <a:buChar char="•"/>
              <a:defRPr b="1"/>
            </a:pPr>
            <a:r>
              <a:rPr lang="en-US" sz="3200" b="0" dirty="0"/>
              <a:t>Social interactions are multisensory by nature (Hilton et al., 2010)</a:t>
            </a:r>
          </a:p>
          <a:p>
            <a:pPr marL="457200" indent="-457200">
              <a:buFont typeface="Arial" panose="020B0604020202020204" pitchFamily="34" charset="0"/>
              <a:buChar char="•"/>
              <a:defRPr b="1"/>
            </a:pPr>
            <a:r>
              <a:rPr lang="en-US" sz="3200" b="0" dirty="0"/>
              <a:t>Cortices, subcortical regions, and cerebellum need to be highly synchronized to process and interpret stimuli (Hilton et al,. 2010)</a:t>
            </a:r>
          </a:p>
          <a:p>
            <a:pPr lvl="0">
              <a:defRPr b="1"/>
            </a:pPr>
            <a:endParaRPr lang="en-US" sz="4800" b="0" dirty="0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04282F60-33D1-CCDC-6E0B-17F106468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5096" y="19507361"/>
            <a:ext cx="13081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Tactile, Olfactory, Gustatory Systems:</a:t>
            </a:r>
          </a:p>
          <a:p>
            <a:pPr algn="ctr">
              <a:spcBef>
                <a:spcPct val="50000"/>
              </a:spcBef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Tactile stimulation </a:t>
            </a:r>
            <a:r>
              <a:rPr lang="en-US" sz="3200" dirty="0">
                <a:effectLst/>
              </a:rPr>
              <a:t>is important for developing social bonds, overall physical development, and the development of brain areas associated with social cognition (</a:t>
            </a:r>
            <a:r>
              <a:rPr lang="en-US" sz="3200" dirty="0" err="1">
                <a:effectLst/>
              </a:rPr>
              <a:t>Thye</a:t>
            </a:r>
            <a:r>
              <a:rPr lang="en-US" sz="3200" dirty="0">
                <a:effectLst/>
              </a:rPr>
              <a:t> et al., 2018)</a:t>
            </a:r>
            <a:r>
              <a:rPr lang="en-US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Hypersensitivity to touch may lead to negative feelings surrounding it (Kojovic et al., 2019)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amygdala and orbitofrontal cortex impact eating difficulties and smell sensitivities, along with the social network (</a:t>
            </a:r>
            <a:r>
              <a:rPr lang="en-US" sz="3200" dirty="0" err="1"/>
              <a:t>Thye</a:t>
            </a:r>
            <a:r>
              <a:rPr lang="en-US" sz="3200" dirty="0"/>
              <a:t> et al., 2018)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6F803C4B-D0E8-776D-4FC3-5FA15278D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0452" y="5592940"/>
            <a:ext cx="13264168" cy="5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/>
              <a:t>Accommodations</a:t>
            </a:r>
            <a:r>
              <a:rPr lang="en-US" sz="4000" b="1" i="1" dirty="0"/>
              <a:t>:</a:t>
            </a:r>
          </a:p>
          <a:p>
            <a:pPr algn="just">
              <a:spcBef>
                <a:spcPct val="50000"/>
              </a:spcBef>
            </a:pPr>
            <a:endParaRPr lang="en-US" sz="4000" b="1" i="1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Sensory processing difficulties should be considered for a communication-friendly environment (</a:t>
            </a:r>
            <a:r>
              <a:rPr lang="en-US" sz="3200" dirty="0" err="1"/>
              <a:t>Piller</a:t>
            </a:r>
            <a:r>
              <a:rPr lang="en-US" sz="3200" dirty="0"/>
              <a:t> &amp; </a:t>
            </a:r>
            <a:r>
              <a:rPr lang="en-US" sz="3200" dirty="0" err="1"/>
              <a:t>Barimo</a:t>
            </a:r>
            <a:r>
              <a:rPr lang="en-US" sz="3200" dirty="0"/>
              <a:t>., 2019)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Regulated sensory system = optimal communication abilities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Vestibular: jumping, swinging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Proprioceptive: weight bearing, climbing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Tactile: deep pressure massages or squishes (</a:t>
            </a:r>
            <a:r>
              <a:rPr lang="en-US" sz="3200" dirty="0" err="1"/>
              <a:t>Piller</a:t>
            </a:r>
            <a:r>
              <a:rPr lang="en-US" sz="3200" dirty="0"/>
              <a:t> &amp; </a:t>
            </a:r>
            <a:r>
              <a:rPr lang="en-US" sz="3200" dirty="0" err="1"/>
              <a:t>Barimo</a:t>
            </a:r>
            <a:r>
              <a:rPr lang="en-US" sz="3200" dirty="0"/>
              <a:t>., 2019)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Environmental modifications/accommodations 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Lighting, noise levels, scents, location, visual distractions (sensory issues., n.d.)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E4D535F6-D007-5510-1291-E88AFD2AC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5394" y="5545694"/>
            <a:ext cx="13081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Visual and Auditory Systems:</a:t>
            </a:r>
          </a:p>
          <a:p>
            <a:pPr algn="just">
              <a:spcBef>
                <a:spcPct val="50000"/>
              </a:spcBef>
            </a:pPr>
            <a:endParaRPr lang="en-US" sz="3200" b="1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When engaging with social scenes, children with higher levels of hyporesponsiveness had more divergent visual exploration patterns than typically developing children (Kojovic et al., 2019)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Atypical visual processing affects joint attention, the predominant way children learn from others (Mundy &amp; </a:t>
            </a:r>
            <a:r>
              <a:rPr lang="en-US" sz="3200" dirty="0" err="1">
                <a:effectLst/>
              </a:rPr>
              <a:t>Jarrold</a:t>
            </a:r>
            <a:r>
              <a:rPr lang="en-US" sz="3200" dirty="0">
                <a:effectLst/>
              </a:rPr>
              <a:t>, 2010)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</a:t>
            </a:r>
            <a:r>
              <a:rPr lang="en-US" sz="3200" dirty="0">
                <a:effectLst/>
              </a:rPr>
              <a:t>ndividuals with ASD have enhanced pitch perception, increased sensitivity to loud noises, impaired auditory orientation, and perception of prosody issues (Baker et al., 2007)</a:t>
            </a:r>
            <a:endParaRPr lang="en-US" sz="32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>
                <a:effectLst/>
              </a:rPr>
              <a:t>ne of the earliest predictors of ASD is the failure to attend to auditory stimuli (</a:t>
            </a:r>
            <a:r>
              <a:rPr lang="en-US" sz="3200" dirty="0" err="1">
                <a:effectLst/>
              </a:rPr>
              <a:t>Thye</a:t>
            </a:r>
            <a:r>
              <a:rPr lang="en-US" sz="3200" dirty="0">
                <a:effectLst/>
              </a:rPr>
              <a:t> et al., 2018)</a:t>
            </a:r>
            <a:endParaRPr lang="en-US" sz="3200" dirty="0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6B6B318C-B354-4F07-2339-4A76F8D77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0452" y="18949162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F5C1ACE0-469E-7372-2EBA-1B92790A3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5313" y="2428117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" descr="Sensory Processing Disorder | Child Success Center">
            <a:extLst>
              <a:ext uri="{FF2B5EF4-FFF2-40B4-BE49-F238E27FC236}">
                <a16:creationId xmlns:a16="http://schemas.microsoft.com/office/drawing/2014/main" id="{BF2D4F4A-6064-DD46-8806-338EAA67A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t="11700" r="6229" b="9908"/>
          <a:stretch/>
        </p:blipFill>
        <p:spPr bwMode="auto">
          <a:xfrm>
            <a:off x="2425591" y="18851233"/>
            <a:ext cx="9986145" cy="495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ow 'social touch' shapes autism traits | Spectrum | Autism Research News">
            <a:extLst>
              <a:ext uri="{FF2B5EF4-FFF2-40B4-BE49-F238E27FC236}">
                <a16:creationId xmlns:a16="http://schemas.microsoft.com/office/drawing/2014/main" id="{A3349FA4-D745-292C-A37A-04247D51C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11932" y="16198069"/>
            <a:ext cx="7629561" cy="2394731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Stretchy Snuggle Indoor Sensory Swing | Occupational Therapy Swing |  PlayLearn">
            <a:extLst>
              <a:ext uri="{FF2B5EF4-FFF2-40B4-BE49-F238E27FC236}">
                <a16:creationId xmlns:a16="http://schemas.microsoft.com/office/drawing/2014/main" id="{310B8157-73E4-CF91-4D0E-8179C2FD30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9" r="14420"/>
          <a:stretch/>
        </p:blipFill>
        <p:spPr bwMode="auto">
          <a:xfrm>
            <a:off x="36472536" y="11085871"/>
            <a:ext cx="5256694" cy="67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 descr="Head with Gears">
            <a:extLst>
              <a:ext uri="{FF2B5EF4-FFF2-40B4-BE49-F238E27FC236}">
                <a16:creationId xmlns:a16="http://schemas.microsoft.com/office/drawing/2014/main" id="{C3A7F325-8290-8D8F-949A-DF866FF4D405}"/>
              </a:ext>
            </a:extLst>
          </p:cNvPr>
          <p:cNvSpPr/>
          <p:nvPr/>
        </p:nvSpPr>
        <p:spPr>
          <a:xfrm>
            <a:off x="25041321" y="29890329"/>
            <a:ext cx="2521858" cy="233835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 descr="Questions">
            <a:extLst>
              <a:ext uri="{FF2B5EF4-FFF2-40B4-BE49-F238E27FC236}">
                <a16:creationId xmlns:a16="http://schemas.microsoft.com/office/drawing/2014/main" id="{920C3494-1760-6909-57FA-A474D6F1FECF}"/>
              </a:ext>
            </a:extLst>
          </p:cNvPr>
          <p:cNvSpPr/>
          <p:nvPr/>
        </p:nvSpPr>
        <p:spPr>
          <a:xfrm>
            <a:off x="16328019" y="29872449"/>
            <a:ext cx="2521857" cy="2338351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 descr="Brain">
            <a:extLst>
              <a:ext uri="{FF2B5EF4-FFF2-40B4-BE49-F238E27FC236}">
                <a16:creationId xmlns:a16="http://schemas.microsoft.com/office/drawing/2014/main" id="{DBEEC61A-C15E-F8EB-48D3-5ADC39D9B24A}"/>
              </a:ext>
            </a:extLst>
          </p:cNvPr>
          <p:cNvSpPr/>
          <p:nvPr/>
        </p:nvSpPr>
        <p:spPr>
          <a:xfrm>
            <a:off x="20684670" y="29890328"/>
            <a:ext cx="2521857" cy="233835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14F446-7992-809F-F717-4902B9309622}"/>
              </a:ext>
            </a:extLst>
          </p:cNvPr>
          <p:cNvSpPr txBox="1"/>
          <p:nvPr/>
        </p:nvSpPr>
        <p:spPr>
          <a:xfrm>
            <a:off x="29526694" y="19278660"/>
            <a:ext cx="13891684" cy="94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800" b="1" dirty="0">
                <a:effectLst/>
                <a:latin typeface="TimesNewRomanPS"/>
                <a:ea typeface="Times New Roman" panose="02020603050405020304" pitchFamily="18" charset="0"/>
              </a:rPr>
              <a:t>References 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American Speech-Language-Hearing Association. (n.d.).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Autism spectrum disorder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American Speech-Language-Hearing Association.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www.asha.org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/practice-portal/clinical- topics/autism/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Baker, A. E. Z., Lane, A.,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Angley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M. T., &amp; Young, R. L. (2007, September 25).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The relationship between sensory processing patterns and </a:t>
            </a:r>
            <a:r>
              <a:rPr lang="en-US" sz="2000" i="1" dirty="0" err="1">
                <a:effectLst/>
                <a:latin typeface="TimesNewRomanPS"/>
                <a:ea typeface="Times New Roman" panose="02020603050405020304" pitchFamily="18" charset="0"/>
              </a:rPr>
              <a:t>behavioural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 responsiveness in autistic disorder: A pilot study - journal of autism and developmental disorders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SpringerLink.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link.springer.com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/article/10.1007/s10803-007-0459-0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Baranek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G. T., Watson, L. R., Boyd, B. A., Poe, M. D., David, F. J., &amp; McGuire, L. (2013).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Hyporesponsiveness to social and nonsocial sensory stimuli in children with autism, children with developmental delays, and typically developing children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Development and psychopathology.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www.ncbi.nlm.nih.gov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pmc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/articles/PMC3641693/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Hilton, C. L., Harper, J. D.,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Kueker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R. H., Lang, A. R.,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Abbacchi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A. M., Todorov, A., &amp;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LaVesser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P. D. (2010). Sensory responsiveness as a predictor of social severity in children with high functioning autism spectrum disorders.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Journal of Autism and Developmental Disorders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40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(8), 937–945.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doi.org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/10.1007/s10803-010-0944-8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Kelly, K. (2022).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How sensory processing can affect motor skills: Proprioception and Vestibular Sense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Understood.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www.understood.org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en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/articles/how-sensory-processing-issues- can-affect-motor-skills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Kern, J. K., Garver, C. R.,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Grannemann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B. D., Trivedi, M. H., Carmody, T., Andrews, A. A., &amp; Mehta, J. A. (2007). Response to vestibular sensory events in autism.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Research in Autism Spectrum Disorders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(1), 67–74.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doi.org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/10.1016/j.rasd.2006.07.006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Kojovic, Ben Hadid,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Franchini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&amp;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Schaer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(2019). Sensory processing issues and their association with social difficulties in children with autism spectrum disorders.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Journal of Clinical Medicine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8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(10), 1508.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doi.org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/10.3390/jcm8101508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Morin, A. (2021, November 18).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Heavy work activities and sensory processing disorder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Understood.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www.understood.org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en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/articles/heavy-work-activities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Mundy, P., &amp;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Jarrold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W. (2010).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Infant joint attention, neural networks and social cognition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Neural networks: the official journal of the International Neural Network Society.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www.ncbi.nlm.nih.gov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pmc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/articles/PMC2963105/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Piller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A., &amp;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Barimo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J. (2019). Sensory strategies to calm and engage children with autism spectrum disorder.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The ASHA Leader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24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(4), 56–63.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doi.org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/10.1044/leader.ftr2.24042019.56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Sensory issues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. Autism Speaks. (n.d.).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www.autismspeaks.org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/sensory-issues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Thye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M. D.,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Bednarz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H. M.,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Herringshaw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A. J., 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Sartin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E. B., &amp; Kana, R. K. (2018). The impact of atypical sensory processing on social impairments in autism spectrum disorder.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Developmental Cognitive Neuroscience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NewRomanPS"/>
                <a:ea typeface="Times New Roman" panose="02020603050405020304" pitchFamily="18" charset="0"/>
              </a:rPr>
              <a:t>29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, 151–167. https://</a:t>
            </a:r>
            <a:r>
              <a:rPr lang="en-US" sz="2000" dirty="0" err="1">
                <a:effectLst/>
                <a:latin typeface="TimesNewRomanPSMT"/>
                <a:ea typeface="Times New Roman" panose="02020603050405020304" pitchFamily="18" charset="0"/>
              </a:rPr>
              <a:t>doi.org</a:t>
            </a:r>
            <a:r>
              <a:rPr lang="en-US" sz="2000" dirty="0">
                <a:effectLst/>
                <a:latin typeface="TimesNewRomanPSMT"/>
                <a:ea typeface="Times New Roman" panose="02020603050405020304" pitchFamily="18" charset="0"/>
              </a:rPr>
              <a:t>/10.1016/j.dcn.2017.04.010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9DE88ADB-5927-643D-56AF-1DFC3E042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5313" y="15893143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315B29-2A43-7D6E-4946-7BC7A2F6BF46}"/>
              </a:ext>
            </a:extLst>
          </p:cNvPr>
          <p:cNvSpPr txBox="1"/>
          <p:nvPr/>
        </p:nvSpPr>
        <p:spPr>
          <a:xfrm>
            <a:off x="786580" y="5450073"/>
            <a:ext cx="13264169" cy="13080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Abstract: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Autism Spectrum Disorder (ASD) is a neurodevelopmental disorder that is commonly characterized by impairments in social communication, language, and other cognitive skills, behavior and emotional challenges, sensory processing issues, and feeding challenges (ASHA, n.d.). 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Sensory processing refers to the process of the central nervous </a:t>
            </a: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system receiving input from the senses and integrating this information to generate an appropriate behavioral response 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(Kojovic et al., 2019)</a:t>
            </a: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. A highly regulated sensory system is a vital piece that is needed in order to be able to communicate wants, needs, and ideas effectively and appropriately 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(Sensory Issues, n.d.). </a:t>
            </a: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The main sensory systems that individuals with ASD may have sensitivities to include visual, auditory, olfactory, gustatory, tactile, vestibular, proprioception, and interoception (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Sensory Issues, n.d.)</a:t>
            </a: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There are multiple ways that individuals with autism respond to sensory stimuli. Kojovic et al (2019), explained that it may be caused by hyperresponsiveness, hyporesponsiveness, or a combination of both. When the brain has to put all of its resources and effort into processing overwhelming sensory information, the other major functions including speech, social skills, decision-making skills, and information processing may be inhibited 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(Sensory Issues, n.d.). This often imposes detrimental effects on the individual’s overall communication abilities. Since </a:t>
            </a:r>
            <a:r>
              <a:rPr lang="en-US" sz="3200" dirty="0" err="1">
                <a:effectLst/>
                <a:latin typeface="TimesNewRomanPSMT"/>
                <a:ea typeface="Times New Roman" panose="02020603050405020304" pitchFamily="18" charset="0"/>
              </a:rPr>
              <a:t>Piller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 and </a:t>
            </a:r>
            <a:r>
              <a:rPr lang="en-US" sz="3200" dirty="0" err="1">
                <a:effectLst/>
                <a:latin typeface="TimesNewRomanPSMT"/>
                <a:ea typeface="Times New Roman" panose="02020603050405020304" pitchFamily="18" charset="0"/>
              </a:rPr>
              <a:t>Barimo</a:t>
            </a:r>
            <a:r>
              <a:rPr lang="en-US" sz="3200" dirty="0">
                <a:effectLst/>
                <a:latin typeface="TimesNewRomanPSMT"/>
                <a:ea typeface="Times New Roman" panose="02020603050405020304" pitchFamily="18" charset="0"/>
              </a:rPr>
              <a:t> (2019) indicate that 70-96 percent of individuals with ASD have some degree of sensory processing difficulties, it is vital that this is considered when aiming to create a communication-friendly environment for them by implementing various sensory strategies.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dirty="0"/>
          </a:p>
        </p:txBody>
      </p:sp>
      <p:pic>
        <p:nvPicPr>
          <p:cNvPr id="20" name="Picture 2" descr="Joint attention - Autilius">
            <a:extLst>
              <a:ext uri="{FF2B5EF4-FFF2-40B4-BE49-F238E27FC236}">
                <a16:creationId xmlns:a16="http://schemas.microsoft.com/office/drawing/2014/main" id="{AD593F0F-DB9F-EFF9-54F2-EFDEF8D12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83602" y="10894898"/>
            <a:ext cx="6617798" cy="495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A5056D0-F583-9853-BE8C-21FB48AEE29C}"/>
              </a:ext>
            </a:extLst>
          </p:cNvPr>
          <p:cNvSpPr txBox="1"/>
          <p:nvPr/>
        </p:nvSpPr>
        <p:spPr>
          <a:xfrm>
            <a:off x="3657600" y="24057434"/>
            <a:ext cx="875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</a:rPr>
              <a:t>Sensory processing disorder</a:t>
            </a:r>
            <a:r>
              <a:rPr lang="en-US" sz="1800" dirty="0">
                <a:effectLst/>
              </a:rPr>
              <a:t>. Child Success Center. (2022, October 13). https://</a:t>
            </a:r>
            <a:r>
              <a:rPr lang="en-US" sz="1800" dirty="0" err="1">
                <a:effectLst/>
              </a:rPr>
              <a:t>childsuccesscenter.com</a:t>
            </a:r>
            <a:r>
              <a:rPr lang="en-US" sz="1800" dirty="0">
                <a:effectLst/>
              </a:rPr>
              <a:t>/home/resources/sensory-processing/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27AF34-278A-9F61-1B47-0853F2B2B8ED}"/>
              </a:ext>
            </a:extLst>
          </p:cNvPr>
          <p:cNvSpPr txBox="1"/>
          <p:nvPr/>
        </p:nvSpPr>
        <p:spPr>
          <a:xfrm>
            <a:off x="25741493" y="14464998"/>
            <a:ext cx="2794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effectLst/>
              </a:rPr>
              <a:t>Autilius</a:t>
            </a:r>
            <a:r>
              <a:rPr lang="en-US" sz="1800" dirty="0">
                <a:effectLst/>
              </a:rPr>
              <a:t>. (n.d.). https://</a:t>
            </a:r>
            <a:r>
              <a:rPr lang="en-US" sz="1800" dirty="0" err="1">
                <a:effectLst/>
              </a:rPr>
              <a:t>www.autilius.pl</a:t>
            </a:r>
            <a:r>
              <a:rPr lang="en-US" sz="1800" dirty="0">
                <a:effectLst/>
              </a:rPr>
              <a:t>/</a:t>
            </a:r>
            <a:r>
              <a:rPr lang="en-US" sz="1800" dirty="0" err="1">
                <a:effectLst/>
              </a:rPr>
              <a:t>en</a:t>
            </a:r>
            <a:r>
              <a:rPr lang="en-US" sz="1800" dirty="0">
                <a:effectLst/>
              </a:rPr>
              <a:t>/about/</a:t>
            </a:r>
            <a:r>
              <a:rPr lang="en-US" sz="1800" dirty="0"/>
              <a:t>/joint-attention 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05EFCF-A660-6CA3-74FE-60874BB6D0F4}"/>
              </a:ext>
            </a:extLst>
          </p:cNvPr>
          <p:cNvSpPr txBox="1"/>
          <p:nvPr/>
        </p:nvSpPr>
        <p:spPr>
          <a:xfrm flipH="1">
            <a:off x="18111932" y="18637895"/>
            <a:ext cx="974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</a:rPr>
              <a:t>How “social touch” shapes autism traits</a:t>
            </a:r>
            <a:r>
              <a:rPr lang="en-US" sz="1800" dirty="0">
                <a:effectLst/>
              </a:rPr>
              <a:t>. Spectrum. (2023, September 15). https://</a:t>
            </a:r>
            <a:r>
              <a:rPr lang="en-US" sz="1800" dirty="0" err="1">
                <a:effectLst/>
              </a:rPr>
              <a:t>www.spectrumnews.org</a:t>
            </a:r>
            <a:r>
              <a:rPr lang="en-US" sz="1800" dirty="0">
                <a:effectLst/>
              </a:rPr>
              <a:t>/features/deep-dive/social-touch-shapes-autism-traits</a:t>
            </a:r>
            <a:r>
              <a:rPr lang="en-US" sz="2000" dirty="0">
                <a:effectLst/>
              </a:rPr>
              <a:t>/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D0AE05-4CDC-DE28-4FEE-CEB6D61A2D3A}"/>
              </a:ext>
            </a:extLst>
          </p:cNvPr>
          <p:cNvSpPr txBox="1"/>
          <p:nvPr/>
        </p:nvSpPr>
        <p:spPr>
          <a:xfrm>
            <a:off x="34381373" y="18022745"/>
            <a:ext cx="8790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</a:rPr>
              <a:t>Alisha Grogan MOT, O. (2024, January 14). </a:t>
            </a:r>
            <a:r>
              <a:rPr lang="en-US" sz="1800" i="1" dirty="0">
                <a:effectLst/>
              </a:rPr>
              <a:t>Top 10 sensory swings for kid’s development and sensory processing</a:t>
            </a:r>
            <a:r>
              <a:rPr lang="en-US" sz="1800" dirty="0">
                <a:effectLst/>
              </a:rPr>
              <a:t>. Your Kid’s Table. https://</a:t>
            </a:r>
            <a:r>
              <a:rPr lang="en-US" sz="1800" dirty="0" err="1">
                <a:effectLst/>
              </a:rPr>
              <a:t>yourkidstable.com</a:t>
            </a:r>
            <a:r>
              <a:rPr lang="en-US" sz="1800" dirty="0">
                <a:effectLst/>
              </a:rPr>
              <a:t>/sensory-swings/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60847497FAB419B9E66B5B3A4DEE8" ma:contentTypeVersion="13" ma:contentTypeDescription="Create a new document." ma:contentTypeScope="" ma:versionID="14803731f0ed6c885395ed1ee2c54668">
  <xsd:schema xmlns:xsd="http://www.w3.org/2001/XMLSchema" xmlns:xs="http://www.w3.org/2001/XMLSchema" xmlns:p="http://schemas.microsoft.com/office/2006/metadata/properties" xmlns:ns2="a697b2a2-d5fc-43c5-952b-1fb3ec9086be" xmlns:ns3="afa36c85-64b1-4a9b-ad20-51e87cb2f6ed" targetNamespace="http://schemas.microsoft.com/office/2006/metadata/properties" ma:root="true" ma:fieldsID="70ddd848ebf9b4da035e94d60dbb2e5e" ns2:_="" ns3:_="">
    <xsd:import namespace="a697b2a2-d5fc-43c5-952b-1fb3ec9086be"/>
    <xsd:import namespace="afa36c85-64b1-4a9b-ad20-51e87cb2f6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7b2a2-d5fc-43c5-952b-1fb3ec9086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95a9afa-61c7-4e96-8bec-901bd1887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36c85-64b1-4a9b-ad20-51e87cb2f6e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4FC295-42EF-43FF-8052-56CDBDB3A8DE}"/>
</file>

<file path=customXml/itemProps2.xml><?xml version="1.0" encoding="utf-8"?>
<ds:datastoreItem xmlns:ds="http://schemas.openxmlformats.org/officeDocument/2006/customXml" ds:itemID="{4D62C3C9-EF49-4639-9131-4CE62AFA0A9F}"/>
</file>

<file path=docProps/app.xml><?xml version="1.0" encoding="utf-8"?>
<Properties xmlns="http://schemas.openxmlformats.org/officeDocument/2006/extended-properties" xmlns:vt="http://schemas.openxmlformats.org/officeDocument/2006/docPropsVTypes">
  <TotalTime>22412</TotalTime>
  <Words>1596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TimesNewRomanPS</vt:lpstr>
      <vt:lpstr>TimesNewRomanPSMT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Sara Stier</cp:lastModifiedBy>
  <cp:revision>123</cp:revision>
  <dcterms:created xsi:type="dcterms:W3CDTF">2008-02-25T01:30:43Z</dcterms:created>
  <dcterms:modified xsi:type="dcterms:W3CDTF">2024-04-10T15:07:59Z</dcterms:modified>
</cp:coreProperties>
</file>