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43891200" cy="32918400"/>
  <p:notesSz cx="32245300" cy="487045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A71830"/>
    <a:srgbClr val="95192D"/>
    <a:srgbClr val="E2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2787"/>
    <p:restoredTop sz="90929"/>
  </p:normalViewPr>
  <p:slideViewPr>
    <p:cSldViewPr>
      <p:cViewPr>
        <p:scale>
          <a:sx n="30" d="100"/>
          <a:sy n="30" d="100"/>
        </p:scale>
        <p:origin x="1704" y="144"/>
      </p:cViewPr>
      <p:guideLst>
        <p:guide orient="horz" pos="10368"/>
        <p:guide pos="138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13974763" cy="243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62530" tIns="231263" rIns="462530" bIns="231263" numCol="1" anchor="t" anchorCtr="0" compatLnSpc="1">
            <a:prstTxWarp prst="textNoShape">
              <a:avLst/>
            </a:prstTxWarp>
          </a:bodyPr>
          <a:lstStyle>
            <a:lvl1pPr defTabSz="4624388">
              <a:defRPr sz="6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8270538" y="0"/>
            <a:ext cx="13974762" cy="243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62530" tIns="231263" rIns="462530" bIns="231263" numCol="1" anchor="t" anchorCtr="0" compatLnSpc="1">
            <a:prstTxWarp prst="textNoShape">
              <a:avLst/>
            </a:prstTxWarp>
          </a:bodyPr>
          <a:lstStyle>
            <a:lvl1pPr algn="r" defTabSz="4624388">
              <a:defRPr sz="6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46269275"/>
            <a:ext cx="13974763" cy="243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62530" tIns="231263" rIns="462530" bIns="231263" numCol="1" anchor="b" anchorCtr="0" compatLnSpc="1">
            <a:prstTxWarp prst="textNoShape">
              <a:avLst/>
            </a:prstTxWarp>
          </a:bodyPr>
          <a:lstStyle>
            <a:lvl1pPr defTabSz="4624388">
              <a:defRPr sz="6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8270538" y="46269275"/>
            <a:ext cx="13974762" cy="243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62530" tIns="231263" rIns="462530" bIns="231263" numCol="1" anchor="b" anchorCtr="0" compatLnSpc="1">
            <a:prstTxWarp prst="textNoShape">
              <a:avLst/>
            </a:prstTxWarp>
          </a:bodyPr>
          <a:lstStyle>
            <a:lvl1pPr algn="r" defTabSz="4624388">
              <a:defRPr sz="6000"/>
            </a:lvl1pPr>
          </a:lstStyle>
          <a:p>
            <a:pPr>
              <a:defRPr/>
            </a:pPr>
            <a:fld id="{B8B3CFD6-5F8B-4498-AEEF-4A7AE67F52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4267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2123" y="10226675"/>
            <a:ext cx="37306956" cy="70548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4245" y="18653125"/>
            <a:ext cx="30722711" cy="84137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6B6357-F20F-43D2-9DCA-AC2B658ABB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EEDE47-337B-4038-ABF4-59D8DCBFCB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273044" y="2925764"/>
            <a:ext cx="9326034" cy="263350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92123" y="2925764"/>
            <a:ext cx="27845455" cy="263350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D24C8D-EC12-4379-A815-9D15509217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714E07-7810-4A3A-A4C4-60D252C37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1" y="21153439"/>
            <a:ext cx="37306956" cy="653732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1" y="13952538"/>
            <a:ext cx="37306956" cy="72009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0B68B5-F073-441E-94A2-316235488B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92123" y="9509126"/>
            <a:ext cx="18585744" cy="19751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13334" y="9509126"/>
            <a:ext cx="18585745" cy="19751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3B978E-4FA4-4F63-868C-F7D9869657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279" y="1317625"/>
            <a:ext cx="39502644" cy="5486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278" y="7369176"/>
            <a:ext cx="19392900" cy="30702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278" y="10439401"/>
            <a:ext cx="19392900" cy="189658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5556" y="7369176"/>
            <a:ext cx="19401367" cy="30702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5556" y="10439401"/>
            <a:ext cx="19401367" cy="189658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140B1B-CC1E-4323-9E17-D3BE584E26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102C7A-B6E2-41B6-8346-8EE4443879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ChangeArrowheads="1"/>
          </p:cNvSpPr>
          <p:nvPr userDrawn="1"/>
        </p:nvSpPr>
        <p:spPr bwMode="auto">
          <a:xfrm>
            <a:off x="685800" y="5257800"/>
            <a:ext cx="13716000" cy="26974800"/>
          </a:xfrm>
          <a:prstGeom prst="rect">
            <a:avLst/>
          </a:prstGeom>
          <a:solidFill>
            <a:schemeClr val="bg1">
              <a:alpha val="80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2"/>
          <p:cNvSpPr>
            <a:spLocks noChangeArrowheads="1"/>
          </p:cNvSpPr>
          <p:nvPr userDrawn="1"/>
        </p:nvSpPr>
        <p:spPr bwMode="auto">
          <a:xfrm>
            <a:off x="685800" y="457200"/>
            <a:ext cx="42519600" cy="4572000"/>
          </a:xfrm>
          <a:prstGeom prst="rect">
            <a:avLst/>
          </a:prstGeom>
          <a:solidFill>
            <a:schemeClr val="bg1"/>
          </a:solidFill>
          <a:ln w="1016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1" name="Picture 10" descr="MSUM_Signature_Vert_Color.png"/>
          <p:cNvPicPr>
            <a:picLocks noChangeAspect="1"/>
          </p:cNvPicPr>
          <p:nvPr userDrawn="1"/>
        </p:nvPicPr>
        <p:blipFill>
          <a:blip r:embed="rId2" cstate="print"/>
          <a:srcRect l="11375" t="9065" r="8999" b="16606"/>
          <a:stretch>
            <a:fillRect/>
          </a:stretch>
        </p:blipFill>
        <p:spPr>
          <a:xfrm>
            <a:off x="762000" y="533400"/>
            <a:ext cx="6791092" cy="4419600"/>
          </a:xfrm>
          <a:prstGeom prst="rect">
            <a:avLst/>
          </a:prstGeom>
        </p:spPr>
      </p:pic>
      <p:pic>
        <p:nvPicPr>
          <p:cNvPr id="12" name="Picture 11" descr="MSUM_Signature_Vert_Color.png"/>
          <p:cNvPicPr>
            <a:picLocks noChangeAspect="1"/>
          </p:cNvPicPr>
          <p:nvPr userDrawn="1"/>
        </p:nvPicPr>
        <p:blipFill>
          <a:blip r:embed="rId2" cstate="print"/>
          <a:srcRect l="11375" t="9065" r="8999" b="16606"/>
          <a:stretch>
            <a:fillRect/>
          </a:stretch>
        </p:blipFill>
        <p:spPr>
          <a:xfrm>
            <a:off x="36338108" y="533400"/>
            <a:ext cx="6791092" cy="4419600"/>
          </a:xfrm>
          <a:prstGeom prst="rect">
            <a:avLst/>
          </a:prstGeom>
        </p:spPr>
      </p:pic>
      <p:sp>
        <p:nvSpPr>
          <p:cNvPr id="13" name="Rectangle 7"/>
          <p:cNvSpPr>
            <a:spLocks noChangeArrowheads="1"/>
          </p:cNvSpPr>
          <p:nvPr userDrawn="1"/>
        </p:nvSpPr>
        <p:spPr bwMode="auto">
          <a:xfrm>
            <a:off x="29489400" y="5257800"/>
            <a:ext cx="13716000" cy="26974800"/>
          </a:xfrm>
          <a:prstGeom prst="rect">
            <a:avLst/>
          </a:prstGeom>
          <a:solidFill>
            <a:schemeClr val="bg1">
              <a:alpha val="80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Rectangle 7"/>
          <p:cNvSpPr>
            <a:spLocks noChangeArrowheads="1"/>
          </p:cNvSpPr>
          <p:nvPr userDrawn="1"/>
        </p:nvSpPr>
        <p:spPr bwMode="auto">
          <a:xfrm>
            <a:off x="15087600" y="5257800"/>
            <a:ext cx="13716000" cy="26974800"/>
          </a:xfrm>
          <a:prstGeom prst="rect">
            <a:avLst/>
          </a:prstGeom>
          <a:solidFill>
            <a:schemeClr val="bg1">
              <a:alpha val="80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278" y="1311275"/>
            <a:ext cx="14439900" cy="55768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523" y="1311275"/>
            <a:ext cx="24536400" cy="280939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278" y="6888163"/>
            <a:ext cx="14439900" cy="225171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4177DB-811D-4D4B-A437-B6F5F13A24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3545" y="23042564"/>
            <a:ext cx="26334156" cy="27209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3545" y="2941639"/>
            <a:ext cx="26334156" cy="197500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3545" y="25763539"/>
            <a:ext cx="26334156" cy="3862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063DD7-2FA8-4C7E-B189-5FBAFF32BD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>
                <a:lumMod val="75000"/>
                <a:lumOff val="25000"/>
              </a:schemeClr>
            </a:gs>
            <a:gs pos="100000">
              <a:schemeClr val="bg1">
                <a:lumMod val="95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92123" y="2925763"/>
            <a:ext cx="37306956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91161" tIns="245580" rIns="491161" bIns="2455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92123" y="9509126"/>
            <a:ext cx="37306956" cy="1975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91161" tIns="245580" rIns="491161" bIns="2455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92123" y="29992639"/>
            <a:ext cx="9144000" cy="219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91161" tIns="245580" rIns="491161" bIns="245580" numCol="1" anchor="t" anchorCtr="0" compatLnSpc="1">
            <a:prstTxWarp prst="textNoShape">
              <a:avLst/>
            </a:prstTxWarp>
          </a:bodyPr>
          <a:lstStyle>
            <a:lvl1pPr>
              <a:defRPr sz="75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4995879" y="29992639"/>
            <a:ext cx="13899444" cy="219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91161" tIns="245580" rIns="491161" bIns="245580" numCol="1" anchor="t" anchorCtr="0" compatLnSpc="1">
            <a:prstTxWarp prst="textNoShape">
              <a:avLst/>
            </a:prstTxWarp>
          </a:bodyPr>
          <a:lstStyle>
            <a:lvl1pPr algn="ctr">
              <a:defRPr sz="75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455078" y="29992639"/>
            <a:ext cx="9144000" cy="219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91161" tIns="245580" rIns="491161" bIns="245580" numCol="1" anchor="t" anchorCtr="0" compatLnSpc="1">
            <a:prstTxWarp prst="textNoShape">
              <a:avLst/>
            </a:prstTxWarp>
          </a:bodyPr>
          <a:lstStyle>
            <a:lvl1pPr algn="r">
              <a:defRPr sz="7500"/>
            </a:lvl1pPr>
          </a:lstStyle>
          <a:p>
            <a:pPr>
              <a:defRPr/>
            </a:pPr>
            <a:fld id="{6D529940-573F-4198-ABEC-FC7DDCE849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911725" rtl="0" eaLnBrk="0" fontAlgn="base" hangingPunct="0">
        <a:spcBef>
          <a:spcPct val="0"/>
        </a:spcBef>
        <a:spcAft>
          <a:spcPct val="0"/>
        </a:spcAft>
        <a:defRPr sz="236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911725" rtl="0" eaLnBrk="0" fontAlgn="base" hangingPunct="0">
        <a:spcBef>
          <a:spcPct val="0"/>
        </a:spcBef>
        <a:spcAft>
          <a:spcPct val="0"/>
        </a:spcAft>
        <a:defRPr sz="23600">
          <a:solidFill>
            <a:schemeClr val="tx2"/>
          </a:solidFill>
          <a:latin typeface="Times New Roman" charset="0"/>
        </a:defRPr>
      </a:lvl2pPr>
      <a:lvl3pPr algn="ctr" defTabSz="4911725" rtl="0" eaLnBrk="0" fontAlgn="base" hangingPunct="0">
        <a:spcBef>
          <a:spcPct val="0"/>
        </a:spcBef>
        <a:spcAft>
          <a:spcPct val="0"/>
        </a:spcAft>
        <a:defRPr sz="23600">
          <a:solidFill>
            <a:schemeClr val="tx2"/>
          </a:solidFill>
          <a:latin typeface="Times New Roman" charset="0"/>
        </a:defRPr>
      </a:lvl3pPr>
      <a:lvl4pPr algn="ctr" defTabSz="4911725" rtl="0" eaLnBrk="0" fontAlgn="base" hangingPunct="0">
        <a:spcBef>
          <a:spcPct val="0"/>
        </a:spcBef>
        <a:spcAft>
          <a:spcPct val="0"/>
        </a:spcAft>
        <a:defRPr sz="23600">
          <a:solidFill>
            <a:schemeClr val="tx2"/>
          </a:solidFill>
          <a:latin typeface="Times New Roman" charset="0"/>
        </a:defRPr>
      </a:lvl4pPr>
      <a:lvl5pPr algn="ctr" defTabSz="4911725" rtl="0" eaLnBrk="0" fontAlgn="base" hangingPunct="0">
        <a:spcBef>
          <a:spcPct val="0"/>
        </a:spcBef>
        <a:spcAft>
          <a:spcPct val="0"/>
        </a:spcAft>
        <a:defRPr sz="23600">
          <a:solidFill>
            <a:schemeClr val="tx2"/>
          </a:solidFill>
          <a:latin typeface="Times New Roman" charset="0"/>
        </a:defRPr>
      </a:lvl5pPr>
      <a:lvl6pPr marL="457200" algn="ctr" defTabSz="4911725" rtl="0" eaLnBrk="0" fontAlgn="base" hangingPunct="0">
        <a:spcBef>
          <a:spcPct val="0"/>
        </a:spcBef>
        <a:spcAft>
          <a:spcPct val="0"/>
        </a:spcAft>
        <a:defRPr sz="23600">
          <a:solidFill>
            <a:schemeClr val="tx2"/>
          </a:solidFill>
          <a:latin typeface="Times New Roman" charset="0"/>
        </a:defRPr>
      </a:lvl6pPr>
      <a:lvl7pPr marL="914400" algn="ctr" defTabSz="4911725" rtl="0" eaLnBrk="0" fontAlgn="base" hangingPunct="0">
        <a:spcBef>
          <a:spcPct val="0"/>
        </a:spcBef>
        <a:spcAft>
          <a:spcPct val="0"/>
        </a:spcAft>
        <a:defRPr sz="23600">
          <a:solidFill>
            <a:schemeClr val="tx2"/>
          </a:solidFill>
          <a:latin typeface="Times New Roman" charset="0"/>
        </a:defRPr>
      </a:lvl7pPr>
      <a:lvl8pPr marL="1371600" algn="ctr" defTabSz="4911725" rtl="0" eaLnBrk="0" fontAlgn="base" hangingPunct="0">
        <a:spcBef>
          <a:spcPct val="0"/>
        </a:spcBef>
        <a:spcAft>
          <a:spcPct val="0"/>
        </a:spcAft>
        <a:defRPr sz="23600">
          <a:solidFill>
            <a:schemeClr val="tx2"/>
          </a:solidFill>
          <a:latin typeface="Times New Roman" charset="0"/>
        </a:defRPr>
      </a:lvl8pPr>
      <a:lvl9pPr marL="1828800" algn="ctr" defTabSz="4911725" rtl="0" eaLnBrk="0" fontAlgn="base" hangingPunct="0">
        <a:spcBef>
          <a:spcPct val="0"/>
        </a:spcBef>
        <a:spcAft>
          <a:spcPct val="0"/>
        </a:spcAft>
        <a:defRPr sz="23600">
          <a:solidFill>
            <a:schemeClr val="tx2"/>
          </a:solidFill>
          <a:latin typeface="Times New Roman" charset="0"/>
        </a:defRPr>
      </a:lvl9pPr>
    </p:titleStyle>
    <p:bodyStyle>
      <a:lvl1pPr marL="1841500" indent="-1841500" algn="l" defTabSz="4911725" rtl="0" eaLnBrk="0" fontAlgn="base" hangingPunct="0">
        <a:spcBef>
          <a:spcPct val="20000"/>
        </a:spcBef>
        <a:spcAft>
          <a:spcPct val="0"/>
        </a:spcAft>
        <a:buChar char="•"/>
        <a:defRPr sz="17200">
          <a:solidFill>
            <a:schemeClr val="tx1"/>
          </a:solidFill>
          <a:latin typeface="+mn-lt"/>
          <a:ea typeface="+mn-ea"/>
          <a:cs typeface="+mn-cs"/>
        </a:defRPr>
      </a:lvl1pPr>
      <a:lvl2pPr marL="3990975" indent="-1535113" algn="l" defTabSz="4911725" rtl="0" eaLnBrk="0" fontAlgn="base" hangingPunct="0">
        <a:spcBef>
          <a:spcPct val="20000"/>
        </a:spcBef>
        <a:spcAft>
          <a:spcPct val="0"/>
        </a:spcAft>
        <a:buChar char="–"/>
        <a:defRPr sz="15000">
          <a:solidFill>
            <a:schemeClr val="tx1"/>
          </a:solidFill>
          <a:latin typeface="+mn-lt"/>
        </a:defRPr>
      </a:lvl2pPr>
      <a:lvl3pPr marL="6138863" indent="-1227138" algn="l" defTabSz="4911725" rtl="0" eaLnBrk="0" fontAlgn="base" hangingPunct="0">
        <a:spcBef>
          <a:spcPct val="20000"/>
        </a:spcBef>
        <a:spcAft>
          <a:spcPct val="0"/>
        </a:spcAft>
        <a:buChar char="•"/>
        <a:defRPr sz="12900">
          <a:solidFill>
            <a:schemeClr val="tx1"/>
          </a:solidFill>
          <a:latin typeface="+mn-lt"/>
        </a:defRPr>
      </a:lvl3pPr>
      <a:lvl4pPr marL="8594725" indent="-1227138" algn="l" defTabSz="4911725" rtl="0" eaLnBrk="0" fontAlgn="base" hangingPunct="0">
        <a:spcBef>
          <a:spcPct val="20000"/>
        </a:spcBef>
        <a:spcAft>
          <a:spcPct val="0"/>
        </a:spcAft>
        <a:buChar char="–"/>
        <a:defRPr sz="10700">
          <a:solidFill>
            <a:schemeClr val="tx1"/>
          </a:solidFill>
          <a:latin typeface="+mn-lt"/>
        </a:defRPr>
      </a:lvl4pPr>
      <a:lvl5pPr marL="11050588" indent="-1227138" algn="l" defTabSz="4911725" rtl="0" eaLnBrk="0" fontAlgn="base" hangingPunct="0">
        <a:spcBef>
          <a:spcPct val="20000"/>
        </a:spcBef>
        <a:spcAft>
          <a:spcPct val="0"/>
        </a:spcAft>
        <a:buChar char="»"/>
        <a:defRPr sz="10700">
          <a:solidFill>
            <a:schemeClr val="tx1"/>
          </a:solidFill>
          <a:latin typeface="+mn-lt"/>
        </a:defRPr>
      </a:lvl5pPr>
      <a:lvl6pPr marL="11507788" indent="-1227138" algn="l" defTabSz="4911725" rtl="0" eaLnBrk="0" fontAlgn="base" hangingPunct="0">
        <a:spcBef>
          <a:spcPct val="20000"/>
        </a:spcBef>
        <a:spcAft>
          <a:spcPct val="0"/>
        </a:spcAft>
        <a:buChar char="»"/>
        <a:defRPr sz="10700">
          <a:solidFill>
            <a:schemeClr val="tx1"/>
          </a:solidFill>
          <a:latin typeface="+mn-lt"/>
        </a:defRPr>
      </a:lvl6pPr>
      <a:lvl7pPr marL="11964988" indent="-1227138" algn="l" defTabSz="4911725" rtl="0" eaLnBrk="0" fontAlgn="base" hangingPunct="0">
        <a:spcBef>
          <a:spcPct val="20000"/>
        </a:spcBef>
        <a:spcAft>
          <a:spcPct val="0"/>
        </a:spcAft>
        <a:buChar char="»"/>
        <a:defRPr sz="10700">
          <a:solidFill>
            <a:schemeClr val="tx1"/>
          </a:solidFill>
          <a:latin typeface="+mn-lt"/>
        </a:defRPr>
      </a:lvl7pPr>
      <a:lvl8pPr marL="12422188" indent="-1227138" algn="l" defTabSz="4911725" rtl="0" eaLnBrk="0" fontAlgn="base" hangingPunct="0">
        <a:spcBef>
          <a:spcPct val="20000"/>
        </a:spcBef>
        <a:spcAft>
          <a:spcPct val="0"/>
        </a:spcAft>
        <a:buChar char="»"/>
        <a:defRPr sz="10700">
          <a:solidFill>
            <a:schemeClr val="tx1"/>
          </a:solidFill>
          <a:latin typeface="+mn-lt"/>
        </a:defRPr>
      </a:lvl8pPr>
      <a:lvl9pPr marL="12879388" indent="-1227138" algn="l" defTabSz="4911725" rtl="0" eaLnBrk="0" fontAlgn="base" hangingPunct="0">
        <a:spcBef>
          <a:spcPct val="20000"/>
        </a:spcBef>
        <a:spcAft>
          <a:spcPct val="0"/>
        </a:spcAft>
        <a:buChar char="»"/>
        <a:defRPr sz="107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11" Type="http://schemas.openxmlformats.org/officeDocument/2006/relationships/image" Target="../media/image11.png"/><Relationship Id="rId5" Type="http://schemas.openxmlformats.org/officeDocument/2006/relationships/image" Target="../media/image5.jpeg"/><Relationship Id="rId10" Type="http://schemas.openxmlformats.org/officeDocument/2006/relationships/image" Target="../media/image10.sv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6705600" y="609600"/>
            <a:ext cx="30580589" cy="3939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</a:pPr>
            <a:r>
              <a:rPr lang="en-US" sz="7200" b="1" dirty="0">
                <a:effectLst/>
                <a:latin typeface="TimesNewRomanPS"/>
              </a:rPr>
              <a:t>Effects of Sensory Processing Impairments on Social Language Skills in Children with Autism Spectrum Disorder </a:t>
            </a:r>
          </a:p>
          <a:p>
            <a:pPr algn="ctr">
              <a:spcBef>
                <a:spcPts val="600"/>
              </a:spcBef>
            </a:pPr>
            <a:r>
              <a:rPr lang="en-US" sz="4800" dirty="0"/>
              <a:t>Sara Stier, Supervised by Dr. Elaine Pyle</a:t>
            </a:r>
          </a:p>
          <a:p>
            <a:pPr algn="ctr">
              <a:spcBef>
                <a:spcPts val="600"/>
              </a:spcBef>
            </a:pPr>
            <a:r>
              <a:rPr lang="en-US" sz="4800" i="1" dirty="0"/>
              <a:t>Speech-Language Pathology, Minnesota State University Moorhead, 1104 7th Avenue South, Moorhead, MN  56563</a:t>
            </a:r>
          </a:p>
        </p:txBody>
      </p:sp>
      <p:sp>
        <p:nvSpPr>
          <p:cNvPr id="2055" name="Text Box 11"/>
          <p:cNvSpPr txBox="1">
            <a:spLocks noChangeArrowheads="1"/>
          </p:cNvSpPr>
          <p:nvPr/>
        </p:nvSpPr>
        <p:spPr bwMode="auto">
          <a:xfrm>
            <a:off x="1106760" y="25011541"/>
            <a:ext cx="13081000" cy="79837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 dirty="0"/>
              <a:t>Autism Spectrum Disorder (ASD) and Sensory Processing:</a:t>
            </a:r>
          </a:p>
          <a:p>
            <a:pPr algn="ctr">
              <a:spcBef>
                <a:spcPct val="50000"/>
              </a:spcBef>
            </a:pPr>
            <a:endParaRPr lang="en-US" sz="3200" b="1" dirty="0"/>
          </a:p>
          <a:p>
            <a:pPr marL="457200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3200" dirty="0"/>
              <a:t>ASD is characterized by impairments in social communication, language, cognitive skills, behavior and emotional challenges, feeding challenges, and sensory processing issues (ASHA, n.d.)</a:t>
            </a:r>
          </a:p>
          <a:p>
            <a:pPr marL="457200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3200" dirty="0"/>
              <a:t>Sensory processing refers to the central nervous system receiving input and integrating the information into an appropriate response (</a:t>
            </a:r>
            <a:r>
              <a:rPr lang="en-US" sz="3200" dirty="0">
                <a:effectLst/>
              </a:rPr>
              <a:t>Kojovic et al., 2019)</a:t>
            </a:r>
          </a:p>
          <a:p>
            <a:pPr marL="457200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3200" dirty="0"/>
              <a:t>Individuals may respond hypersensitively (sensory avoidance) or hyposensitively (sensory-seeking) (ASHA, n.d.)</a:t>
            </a:r>
          </a:p>
          <a:p>
            <a:pPr marL="457200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3200" kern="0" dirty="0">
                <a:ea typeface="Calibri" panose="020F0502020204030204" pitchFamily="34" charset="0"/>
              </a:rPr>
              <a:t>W</a:t>
            </a:r>
            <a:r>
              <a:rPr lang="en-US" sz="3200" kern="0" dirty="0">
                <a:effectLst/>
                <a:ea typeface="Calibri" panose="020F0502020204030204" pitchFamily="34" charset="0"/>
              </a:rPr>
              <a:t>hen children do not respond to sensory stimuli as they typically are expected to, they miss a variety of learning opportunities</a:t>
            </a:r>
            <a:r>
              <a:rPr lang="en-US" sz="3200" kern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sz="3200" kern="0" dirty="0">
                <a:effectLst/>
                <a:ea typeface="Calibri" panose="020F0502020204030204" pitchFamily="34" charset="0"/>
              </a:rPr>
              <a:t>within daily environments (</a:t>
            </a:r>
            <a:r>
              <a:rPr lang="en-US" sz="3200" kern="0" dirty="0" err="1">
                <a:effectLst/>
                <a:ea typeface="Calibri" panose="020F0502020204030204" pitchFamily="34" charset="0"/>
              </a:rPr>
              <a:t>Baranek</a:t>
            </a:r>
            <a:r>
              <a:rPr lang="en-US" sz="3200" kern="0" dirty="0">
                <a:effectLst/>
                <a:ea typeface="Calibri" panose="020F0502020204030204" pitchFamily="34" charset="0"/>
              </a:rPr>
              <a:t> et al., 2013)</a:t>
            </a:r>
            <a:endParaRPr lang="en-US" sz="3200" dirty="0"/>
          </a:p>
          <a:p>
            <a:pPr algn="ctr">
              <a:spcBef>
                <a:spcPct val="50000"/>
              </a:spcBef>
            </a:pPr>
            <a:endParaRPr lang="en-US" sz="4800" b="1" dirty="0"/>
          </a:p>
          <a:p>
            <a:pPr algn="just">
              <a:spcBef>
                <a:spcPct val="50000"/>
              </a:spcBef>
            </a:pPr>
            <a:endParaRPr lang="en-US" dirty="0"/>
          </a:p>
        </p:txBody>
      </p:sp>
      <p:sp>
        <p:nvSpPr>
          <p:cNvPr id="2056" name="Line 12"/>
          <p:cNvSpPr>
            <a:spLocks noChangeShapeType="1"/>
          </p:cNvSpPr>
          <p:nvPr/>
        </p:nvSpPr>
        <p:spPr bwMode="auto">
          <a:xfrm>
            <a:off x="935567" y="18226009"/>
            <a:ext cx="1300056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pic>
        <p:nvPicPr>
          <p:cNvPr id="108" name="Picture 107" descr="MSUM_Signature_Vert_Blac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770169" y="28176408"/>
            <a:ext cx="6028956" cy="4203201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E51B8DDB-16D6-8B73-5882-F3C2374016E3}"/>
              </a:ext>
            </a:extLst>
          </p:cNvPr>
          <p:cNvGrpSpPr/>
          <p:nvPr/>
        </p:nvGrpSpPr>
        <p:grpSpPr>
          <a:xfrm>
            <a:off x="36042600" y="28727400"/>
            <a:ext cx="6531590" cy="3254990"/>
            <a:chOff x="36042600" y="28727400"/>
            <a:chExt cx="6531590" cy="3254990"/>
          </a:xfrm>
        </p:grpSpPr>
        <p:sp>
          <p:nvSpPr>
            <p:cNvPr id="10" name="Text Box 11">
              <a:extLst>
                <a:ext uri="{FF2B5EF4-FFF2-40B4-BE49-F238E27FC236}">
                  <a16:creationId xmlns:a16="http://schemas.microsoft.com/office/drawing/2014/main" id="{FE7551BD-44E7-3E4A-80D2-590EE5D8D1C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042600" y="28727400"/>
              <a:ext cx="5373111" cy="24929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en-US" sz="4800" b="1" i="1" dirty="0"/>
                <a:t>Evaluate this poster</a:t>
              </a:r>
            </a:p>
            <a:p>
              <a:pPr algn="just">
                <a:spcBef>
                  <a:spcPct val="50000"/>
                </a:spcBef>
              </a:pPr>
              <a:r>
                <a:rPr lang="en-US" dirty="0"/>
                <a:t>Presentation ID: 9496</a:t>
              </a:r>
            </a:p>
            <a:p>
              <a:pPr algn="just">
                <a:spcBef>
                  <a:spcPct val="50000"/>
                </a:spcBef>
              </a:pPr>
              <a:r>
                <a:rPr lang="en-US" dirty="0"/>
                <a:t>Scan the QR Code or go to: </a:t>
              </a:r>
            </a:p>
            <a:p>
              <a:pPr algn="just">
                <a:spcBef>
                  <a:spcPct val="50000"/>
                </a:spcBef>
              </a:pPr>
              <a:r>
                <a:rPr lang="en-US" dirty="0"/>
                <a:t>https://</a:t>
              </a:r>
              <a:r>
                <a:rPr lang="en-US" dirty="0" err="1"/>
                <a:t>bit.ly</a:t>
              </a:r>
              <a:r>
                <a:rPr lang="en-US" dirty="0"/>
                <a:t>/sac2023-eval</a:t>
              </a:r>
            </a:p>
          </p:txBody>
        </p:sp>
        <p:pic>
          <p:nvPicPr>
            <p:cNvPr id="3" name="Picture 2" descr="Qr code&#10;&#10;Description automatically generated">
              <a:extLst>
                <a:ext uri="{FF2B5EF4-FFF2-40B4-BE49-F238E27FC236}">
                  <a16:creationId xmlns:a16="http://schemas.microsoft.com/office/drawing/2014/main" id="{ABEDB9F5-E556-7DCA-FCA0-D8EC37F0FF2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081200" y="29489400"/>
              <a:ext cx="2492990" cy="2492990"/>
            </a:xfrm>
            <a:prstGeom prst="rect">
              <a:avLst/>
            </a:prstGeom>
          </p:spPr>
        </p:pic>
      </p:grpSp>
      <p:sp>
        <p:nvSpPr>
          <p:cNvPr id="2" name="Text Box 11">
            <a:extLst>
              <a:ext uri="{FF2B5EF4-FFF2-40B4-BE49-F238E27FC236}">
                <a16:creationId xmlns:a16="http://schemas.microsoft.com/office/drawing/2014/main" id="{DDA5C810-802D-BEA7-94E4-53845D4910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76597" y="24520846"/>
            <a:ext cx="13081000" cy="612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4000" b="1" dirty="0"/>
              <a:t>Vestibular and Multisensory Systems</a:t>
            </a:r>
            <a:r>
              <a:rPr lang="en-US" sz="4000" b="1" i="1" dirty="0"/>
              <a:t>:</a:t>
            </a:r>
          </a:p>
          <a:p>
            <a:pPr algn="just">
              <a:spcBef>
                <a:spcPct val="50000"/>
              </a:spcBef>
            </a:pPr>
            <a:endParaRPr lang="en-US" sz="3200" b="1" i="1" dirty="0"/>
          </a:p>
          <a:p>
            <a:pPr marL="457200" lvl="0" indent="-457200">
              <a:buFont typeface="Arial" panose="020B0604020202020204" pitchFamily="34" charset="0"/>
              <a:buChar char="•"/>
              <a:defRPr b="1"/>
            </a:pPr>
            <a:r>
              <a:rPr lang="en-US" sz="3200" b="0" dirty="0"/>
              <a:t>“Normal vestibular processing helps us to orient ourselves to our world. Being able to orient in space may be crucially important in the understanding of other sensory information ” (Kern et al., 2007)</a:t>
            </a:r>
          </a:p>
          <a:p>
            <a:pPr marL="457200" indent="-457200">
              <a:buFont typeface="Arial" panose="020B0604020202020204" pitchFamily="34" charset="0"/>
              <a:buChar char="•"/>
              <a:defRPr b="1"/>
            </a:pPr>
            <a:r>
              <a:rPr lang="en-US" sz="3200" b="0" dirty="0"/>
              <a:t>Multisensory stimuli has the most detrimental effects when a sensory processing disorder is present (Hilton et al., 2010) (Kojovic et al., 2019) </a:t>
            </a:r>
          </a:p>
          <a:p>
            <a:pPr marL="457200" indent="-457200">
              <a:buFont typeface="Arial" panose="020B0604020202020204" pitchFamily="34" charset="0"/>
              <a:buChar char="•"/>
              <a:defRPr b="1"/>
            </a:pPr>
            <a:r>
              <a:rPr lang="en-US" sz="3200" b="0" dirty="0"/>
              <a:t>Social interactions are multisensory by nature (Hilton et al., 2010)</a:t>
            </a:r>
          </a:p>
          <a:p>
            <a:pPr marL="457200" indent="-457200">
              <a:buFont typeface="Arial" panose="020B0604020202020204" pitchFamily="34" charset="0"/>
              <a:buChar char="•"/>
              <a:defRPr b="1"/>
            </a:pPr>
            <a:r>
              <a:rPr lang="en-US" sz="3200" b="0" dirty="0"/>
              <a:t>Cortices, subcortical regions, and cerebellum need to be highly synchronized to process and interpret stimuli (Hilton et al,. 2010)</a:t>
            </a:r>
          </a:p>
          <a:p>
            <a:pPr lvl="0">
              <a:defRPr b="1"/>
            </a:pPr>
            <a:endParaRPr lang="en-US" sz="4800" b="0" dirty="0"/>
          </a:p>
        </p:txBody>
      </p:sp>
      <p:sp>
        <p:nvSpPr>
          <p:cNvPr id="5" name="Text Box 11">
            <a:extLst>
              <a:ext uri="{FF2B5EF4-FFF2-40B4-BE49-F238E27FC236}">
                <a16:creationId xmlns:a16="http://schemas.microsoft.com/office/drawing/2014/main" id="{04282F60-33D1-CCDC-6E0B-17F1064683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05096" y="19507361"/>
            <a:ext cx="1308100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 dirty="0"/>
              <a:t>Tactile, Olfactory, Gustatory Systems:</a:t>
            </a:r>
          </a:p>
          <a:p>
            <a:pPr algn="ctr">
              <a:spcBef>
                <a:spcPct val="50000"/>
              </a:spcBef>
            </a:pPr>
            <a:endParaRPr lang="en-US" sz="32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Tactile stimulation </a:t>
            </a:r>
            <a:r>
              <a:rPr lang="en-US" sz="3200" dirty="0">
                <a:effectLst/>
              </a:rPr>
              <a:t>is important for developing social bonds, overall physical development, and the development of brain areas associated with social cognition (</a:t>
            </a:r>
            <a:r>
              <a:rPr lang="en-US" sz="3200" dirty="0" err="1">
                <a:effectLst/>
              </a:rPr>
              <a:t>Thye</a:t>
            </a:r>
            <a:r>
              <a:rPr lang="en-US" sz="3200" dirty="0">
                <a:effectLst/>
              </a:rPr>
              <a:t> et al., 2018)</a:t>
            </a:r>
            <a:r>
              <a:rPr lang="en-US" sz="3200" dirty="0"/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Hypersensitivity to touch may lead to negative feelings surrounding it (Kojovic et al., 2019)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The amygdala and orbitofrontal cortex impact eating difficulties and smell sensitivities, along with the social network (</a:t>
            </a:r>
            <a:r>
              <a:rPr lang="en-US" sz="3200" dirty="0" err="1"/>
              <a:t>Thye</a:t>
            </a:r>
            <a:r>
              <a:rPr lang="en-US" sz="3200" dirty="0"/>
              <a:t> et al., 2018)</a:t>
            </a:r>
          </a:p>
        </p:txBody>
      </p:sp>
      <p:sp>
        <p:nvSpPr>
          <p:cNvPr id="6" name="Text Box 11">
            <a:extLst>
              <a:ext uri="{FF2B5EF4-FFF2-40B4-BE49-F238E27FC236}">
                <a16:creationId xmlns:a16="http://schemas.microsoft.com/office/drawing/2014/main" id="{6F803C4B-D0E8-776D-4FC3-5FA15278DF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40452" y="5592940"/>
            <a:ext cx="13264168" cy="56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4000" b="1" dirty="0"/>
              <a:t>Accommodations</a:t>
            </a:r>
            <a:r>
              <a:rPr lang="en-US" sz="4000" b="1" i="1" dirty="0"/>
              <a:t>:</a:t>
            </a:r>
          </a:p>
          <a:p>
            <a:pPr algn="just">
              <a:spcBef>
                <a:spcPct val="50000"/>
              </a:spcBef>
            </a:pPr>
            <a:endParaRPr lang="en-US" sz="4000" b="1" i="1" dirty="0"/>
          </a:p>
          <a:p>
            <a:pPr marL="457200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3200" dirty="0"/>
              <a:t>Sensory processing difficulties should be considered for a communication-friendly environment (</a:t>
            </a:r>
            <a:r>
              <a:rPr lang="en-US" sz="3200" dirty="0" err="1"/>
              <a:t>Piller</a:t>
            </a:r>
            <a:r>
              <a:rPr lang="en-US" sz="3200" dirty="0"/>
              <a:t> &amp; </a:t>
            </a:r>
            <a:r>
              <a:rPr lang="en-US" sz="3200" dirty="0" err="1"/>
              <a:t>Barimo</a:t>
            </a:r>
            <a:r>
              <a:rPr lang="en-US" sz="3200" dirty="0"/>
              <a:t>., 2019)</a:t>
            </a:r>
          </a:p>
          <a:p>
            <a:pPr marL="457200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3200" dirty="0"/>
              <a:t>Regulated sensory system = optimal communication abilities</a:t>
            </a:r>
          </a:p>
          <a:p>
            <a:pPr marL="914400" lvl="1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3200" dirty="0"/>
              <a:t>Vestibular: jumping, swinging</a:t>
            </a:r>
          </a:p>
          <a:p>
            <a:pPr marL="914400" lvl="1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3200" dirty="0"/>
              <a:t>Proprioceptive: weight bearing, climbing</a:t>
            </a:r>
          </a:p>
          <a:p>
            <a:pPr marL="914400" lvl="1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3200" dirty="0"/>
              <a:t>Tactile: deep pressure massages or squishes (</a:t>
            </a:r>
            <a:r>
              <a:rPr lang="en-US" sz="3200" dirty="0" err="1"/>
              <a:t>Piller</a:t>
            </a:r>
            <a:r>
              <a:rPr lang="en-US" sz="3200" dirty="0"/>
              <a:t> &amp; </a:t>
            </a:r>
            <a:r>
              <a:rPr lang="en-US" sz="3200" dirty="0" err="1"/>
              <a:t>Barimo</a:t>
            </a:r>
            <a:r>
              <a:rPr lang="en-US" sz="3200" dirty="0"/>
              <a:t>., 2019)</a:t>
            </a:r>
          </a:p>
          <a:p>
            <a:pPr marL="457200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3200" dirty="0"/>
              <a:t>Environmental modifications/accommodations </a:t>
            </a:r>
          </a:p>
          <a:p>
            <a:pPr lvl="1">
              <a:lnSpc>
                <a:spcPct val="90000"/>
              </a:lnSpc>
            </a:pPr>
            <a:r>
              <a:rPr lang="en-US" sz="3200" dirty="0"/>
              <a:t>Lighting, noise levels, scents, location, visual distractions (sensory issues., n.d.)</a:t>
            </a:r>
          </a:p>
        </p:txBody>
      </p:sp>
      <p:sp>
        <p:nvSpPr>
          <p:cNvPr id="7" name="Text Box 11">
            <a:extLst>
              <a:ext uri="{FF2B5EF4-FFF2-40B4-BE49-F238E27FC236}">
                <a16:creationId xmlns:a16="http://schemas.microsoft.com/office/drawing/2014/main" id="{E4D535F6-D007-5510-1291-E88AFD2AC3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55394" y="5545694"/>
            <a:ext cx="13081000" cy="5878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 dirty="0"/>
              <a:t>Visual and Auditory Systems:</a:t>
            </a:r>
          </a:p>
          <a:p>
            <a:pPr algn="just">
              <a:spcBef>
                <a:spcPct val="50000"/>
              </a:spcBef>
            </a:pPr>
            <a:endParaRPr lang="en-US" sz="3200" b="1" dirty="0"/>
          </a:p>
          <a:p>
            <a:pPr marL="457200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3200" dirty="0"/>
              <a:t>When engaging with social scenes, children with higher levels of hyporesponsiveness had more divergent visual exploration patterns than typically developing children (Kojovic et al., 2019)</a:t>
            </a:r>
          </a:p>
          <a:p>
            <a:pPr marL="457200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3200" dirty="0">
                <a:effectLst/>
              </a:rPr>
              <a:t>Atypical visual processing affects joint attention, the predominant way children learn from others (Mundy &amp; </a:t>
            </a:r>
            <a:r>
              <a:rPr lang="en-US" sz="3200" dirty="0" err="1">
                <a:effectLst/>
              </a:rPr>
              <a:t>Jarrold</a:t>
            </a:r>
            <a:r>
              <a:rPr lang="en-US" sz="3200" dirty="0">
                <a:effectLst/>
              </a:rPr>
              <a:t>, 2010) </a:t>
            </a:r>
          </a:p>
          <a:p>
            <a:pPr marL="457200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3200" dirty="0"/>
              <a:t>I</a:t>
            </a:r>
            <a:r>
              <a:rPr lang="en-US" sz="3200" dirty="0">
                <a:effectLst/>
              </a:rPr>
              <a:t>ndividuals with ASD have enhanced pitch perception, increased sensitivity to loud noises, impaired auditory orientation, and perception of prosody issues (Baker et al., 2007)</a:t>
            </a:r>
            <a:endParaRPr lang="en-US" sz="3200" dirty="0"/>
          </a:p>
          <a:p>
            <a:pPr marL="457200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3200" dirty="0"/>
              <a:t>O</a:t>
            </a:r>
            <a:r>
              <a:rPr lang="en-US" sz="3200" dirty="0">
                <a:effectLst/>
              </a:rPr>
              <a:t>ne of the earliest predictors of ASD is the failure to attend to auditory stimuli (</a:t>
            </a:r>
            <a:r>
              <a:rPr lang="en-US" sz="3200" dirty="0" err="1">
                <a:effectLst/>
              </a:rPr>
              <a:t>Thye</a:t>
            </a:r>
            <a:r>
              <a:rPr lang="en-US" sz="3200" dirty="0">
                <a:effectLst/>
              </a:rPr>
              <a:t> et al., 2018)</a:t>
            </a:r>
            <a:endParaRPr lang="en-US" sz="3200" dirty="0"/>
          </a:p>
        </p:txBody>
      </p:sp>
      <p:sp>
        <p:nvSpPr>
          <p:cNvPr id="9" name="Line 12">
            <a:extLst>
              <a:ext uri="{FF2B5EF4-FFF2-40B4-BE49-F238E27FC236}">
                <a16:creationId xmlns:a16="http://schemas.microsoft.com/office/drawing/2014/main" id="{6B6B318C-B354-4F07-2339-4A76F8D77001}"/>
              </a:ext>
            </a:extLst>
          </p:cNvPr>
          <p:cNvSpPr>
            <a:spLocks noChangeShapeType="1"/>
          </p:cNvSpPr>
          <p:nvPr/>
        </p:nvSpPr>
        <p:spPr bwMode="auto">
          <a:xfrm>
            <a:off x="29840452" y="18949162"/>
            <a:ext cx="1300056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1" name="Line 12">
            <a:extLst>
              <a:ext uri="{FF2B5EF4-FFF2-40B4-BE49-F238E27FC236}">
                <a16:creationId xmlns:a16="http://schemas.microsoft.com/office/drawing/2014/main" id="{F5C1ACE0-469E-7372-2EBA-1B92790A3D0B}"/>
              </a:ext>
            </a:extLst>
          </p:cNvPr>
          <p:cNvSpPr>
            <a:spLocks noChangeShapeType="1"/>
          </p:cNvSpPr>
          <p:nvPr/>
        </p:nvSpPr>
        <p:spPr bwMode="auto">
          <a:xfrm>
            <a:off x="15445313" y="24281170"/>
            <a:ext cx="1300056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3" name="Picture 2" descr="Sensory Processing Disorder | Child Success Center">
            <a:extLst>
              <a:ext uri="{FF2B5EF4-FFF2-40B4-BE49-F238E27FC236}">
                <a16:creationId xmlns:a16="http://schemas.microsoft.com/office/drawing/2014/main" id="{BF2D4F4A-6064-DD46-8806-338EAA67A95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38" t="11700" r="6229" b="9908"/>
          <a:stretch/>
        </p:blipFill>
        <p:spPr bwMode="auto">
          <a:xfrm>
            <a:off x="2425591" y="18851233"/>
            <a:ext cx="9986145" cy="4953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How 'social touch' shapes autism traits | Spectrum | Autism Research News">
            <a:extLst>
              <a:ext uri="{FF2B5EF4-FFF2-40B4-BE49-F238E27FC236}">
                <a16:creationId xmlns:a16="http://schemas.microsoft.com/office/drawing/2014/main" id="{A3349FA4-D745-292C-A37A-04247D51C3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111932" y="16198069"/>
            <a:ext cx="7629561" cy="2394731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4" descr="Stretchy Snuggle Indoor Sensory Swing | Occupational Therapy Swing |  PlayLearn">
            <a:extLst>
              <a:ext uri="{FF2B5EF4-FFF2-40B4-BE49-F238E27FC236}">
                <a16:creationId xmlns:a16="http://schemas.microsoft.com/office/drawing/2014/main" id="{310B8157-73E4-CF91-4D0E-8179C2FD30A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69" r="14420"/>
          <a:stretch/>
        </p:blipFill>
        <p:spPr bwMode="auto">
          <a:xfrm>
            <a:off x="36472536" y="11085871"/>
            <a:ext cx="5256694" cy="67582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Rectangle 15" descr="Head with Gears">
            <a:extLst>
              <a:ext uri="{FF2B5EF4-FFF2-40B4-BE49-F238E27FC236}">
                <a16:creationId xmlns:a16="http://schemas.microsoft.com/office/drawing/2014/main" id="{C3A7F325-8290-8D8F-949A-DF866FF4D405}"/>
              </a:ext>
            </a:extLst>
          </p:cNvPr>
          <p:cNvSpPr/>
          <p:nvPr/>
        </p:nvSpPr>
        <p:spPr>
          <a:xfrm>
            <a:off x="25041321" y="29890329"/>
            <a:ext cx="2521858" cy="2338351"/>
          </a:xfrm>
          <a:prstGeom prst="rect">
            <a:avLst/>
          </a:prstGeom>
          <a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7" name="Rectangle 16" descr="Questions">
            <a:extLst>
              <a:ext uri="{FF2B5EF4-FFF2-40B4-BE49-F238E27FC236}">
                <a16:creationId xmlns:a16="http://schemas.microsoft.com/office/drawing/2014/main" id="{920C3494-1760-6909-57FA-A474D6F1FECF}"/>
              </a:ext>
            </a:extLst>
          </p:cNvPr>
          <p:cNvSpPr/>
          <p:nvPr/>
        </p:nvSpPr>
        <p:spPr>
          <a:xfrm>
            <a:off x="16328019" y="29872449"/>
            <a:ext cx="2521857" cy="2338351"/>
          </a:xfrm>
          <a:prstGeom prst="rect">
            <a:avLst/>
          </a:prstGeom>
          <a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9" name="Rectangle 18" descr="Brain">
            <a:extLst>
              <a:ext uri="{FF2B5EF4-FFF2-40B4-BE49-F238E27FC236}">
                <a16:creationId xmlns:a16="http://schemas.microsoft.com/office/drawing/2014/main" id="{DBEEC61A-C15E-F8EB-48D3-5ADC39D9B24A}"/>
              </a:ext>
            </a:extLst>
          </p:cNvPr>
          <p:cNvSpPr/>
          <p:nvPr/>
        </p:nvSpPr>
        <p:spPr>
          <a:xfrm>
            <a:off x="20684670" y="29890328"/>
            <a:ext cx="2521857" cy="2338351"/>
          </a:xfrm>
          <a:prstGeom prst="rect">
            <a:avLst/>
          </a:prstGeom>
          <a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314F446-7992-809F-F717-4902B9309622}"/>
              </a:ext>
            </a:extLst>
          </p:cNvPr>
          <p:cNvSpPr txBox="1"/>
          <p:nvPr/>
        </p:nvSpPr>
        <p:spPr>
          <a:xfrm>
            <a:off x="29526694" y="19278660"/>
            <a:ext cx="13891684" cy="94487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/>
            <a:r>
              <a:rPr lang="en-US" sz="4800" b="1" dirty="0">
                <a:effectLst/>
                <a:latin typeface="TimesNewRomanPS"/>
                <a:ea typeface="Times New Roman" panose="02020603050405020304" pitchFamily="18" charset="0"/>
              </a:rPr>
              <a:t>References </a:t>
            </a:r>
            <a:endParaRPr lang="en-US" sz="4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/>
            <a:r>
              <a:rPr lang="en-US" sz="2000" dirty="0">
                <a:effectLst/>
                <a:latin typeface="TimesNewRomanPSMT"/>
                <a:ea typeface="Times New Roman" panose="02020603050405020304" pitchFamily="18" charset="0"/>
              </a:rPr>
              <a:t>American Speech-Language-Hearing Association. (n.d.). </a:t>
            </a:r>
            <a:r>
              <a:rPr lang="en-US" sz="2000" i="1" dirty="0">
                <a:effectLst/>
                <a:latin typeface="TimesNewRomanPS"/>
                <a:ea typeface="Times New Roman" panose="02020603050405020304" pitchFamily="18" charset="0"/>
              </a:rPr>
              <a:t>Autism spectrum disorder</a:t>
            </a:r>
            <a:r>
              <a:rPr lang="en-US" sz="2000" dirty="0">
                <a:effectLst/>
                <a:latin typeface="TimesNewRomanPSMT"/>
                <a:ea typeface="Times New Roman" panose="02020603050405020304" pitchFamily="18" charset="0"/>
              </a:rPr>
              <a:t>. American Speech-Language-Hearing Association. https://</a:t>
            </a:r>
            <a:r>
              <a:rPr lang="en-US" sz="2000" dirty="0" err="1">
                <a:effectLst/>
                <a:latin typeface="TimesNewRomanPSMT"/>
                <a:ea typeface="Times New Roman" panose="02020603050405020304" pitchFamily="18" charset="0"/>
              </a:rPr>
              <a:t>www.asha.org</a:t>
            </a:r>
            <a:r>
              <a:rPr lang="en-US" sz="2000" dirty="0">
                <a:effectLst/>
                <a:latin typeface="TimesNewRomanPSMT"/>
                <a:ea typeface="Times New Roman" panose="02020603050405020304" pitchFamily="18" charset="0"/>
              </a:rPr>
              <a:t>/practice-portal/clinical- topics/autism/ 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/>
            <a:r>
              <a:rPr lang="en-US" sz="2000" dirty="0">
                <a:effectLst/>
                <a:latin typeface="TimesNewRomanPSMT"/>
                <a:ea typeface="Times New Roman" panose="02020603050405020304" pitchFamily="18" charset="0"/>
              </a:rPr>
              <a:t>Baker, A. E. Z., Lane, A., </a:t>
            </a:r>
            <a:r>
              <a:rPr lang="en-US" sz="2000" dirty="0" err="1">
                <a:effectLst/>
                <a:latin typeface="TimesNewRomanPSMT"/>
                <a:ea typeface="Times New Roman" panose="02020603050405020304" pitchFamily="18" charset="0"/>
              </a:rPr>
              <a:t>Angley</a:t>
            </a:r>
            <a:r>
              <a:rPr lang="en-US" sz="2000" dirty="0">
                <a:effectLst/>
                <a:latin typeface="TimesNewRomanPSMT"/>
                <a:ea typeface="Times New Roman" panose="02020603050405020304" pitchFamily="18" charset="0"/>
              </a:rPr>
              <a:t>, M. T., &amp; Young, R. L. (2007, September 25). </a:t>
            </a:r>
            <a:r>
              <a:rPr lang="en-US" sz="2000" i="1" dirty="0">
                <a:effectLst/>
                <a:latin typeface="TimesNewRomanPS"/>
                <a:ea typeface="Times New Roman" panose="02020603050405020304" pitchFamily="18" charset="0"/>
              </a:rPr>
              <a:t>The relationship between sensory processing patterns and </a:t>
            </a:r>
            <a:r>
              <a:rPr lang="en-US" sz="2000" i="1" dirty="0" err="1">
                <a:effectLst/>
                <a:latin typeface="TimesNewRomanPS"/>
                <a:ea typeface="Times New Roman" panose="02020603050405020304" pitchFamily="18" charset="0"/>
              </a:rPr>
              <a:t>behavioural</a:t>
            </a:r>
            <a:r>
              <a:rPr lang="en-US" sz="2000" i="1" dirty="0">
                <a:effectLst/>
                <a:latin typeface="TimesNewRomanPS"/>
                <a:ea typeface="Times New Roman" panose="02020603050405020304" pitchFamily="18" charset="0"/>
              </a:rPr>
              <a:t> responsiveness in autistic disorder: A pilot study - journal of autism and developmental disorders</a:t>
            </a:r>
            <a:r>
              <a:rPr lang="en-US" sz="2000" dirty="0">
                <a:effectLst/>
                <a:latin typeface="TimesNewRomanPSMT"/>
                <a:ea typeface="Times New Roman" panose="02020603050405020304" pitchFamily="18" charset="0"/>
              </a:rPr>
              <a:t>. SpringerLink. https://</a:t>
            </a:r>
            <a:r>
              <a:rPr lang="en-US" sz="2000" dirty="0" err="1">
                <a:effectLst/>
                <a:latin typeface="TimesNewRomanPSMT"/>
                <a:ea typeface="Times New Roman" panose="02020603050405020304" pitchFamily="18" charset="0"/>
              </a:rPr>
              <a:t>link.springer.com</a:t>
            </a:r>
            <a:r>
              <a:rPr lang="en-US" sz="2000" dirty="0">
                <a:effectLst/>
                <a:latin typeface="TimesNewRomanPSMT"/>
                <a:ea typeface="Times New Roman" panose="02020603050405020304" pitchFamily="18" charset="0"/>
              </a:rPr>
              <a:t>/article/10.1007/s10803-007-0459-0 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/>
            <a:r>
              <a:rPr lang="en-US" sz="2000" dirty="0" err="1">
                <a:effectLst/>
                <a:latin typeface="TimesNewRomanPSMT"/>
                <a:ea typeface="Times New Roman" panose="02020603050405020304" pitchFamily="18" charset="0"/>
              </a:rPr>
              <a:t>Baranek</a:t>
            </a:r>
            <a:r>
              <a:rPr lang="en-US" sz="2000" dirty="0">
                <a:effectLst/>
                <a:latin typeface="TimesNewRomanPSMT"/>
                <a:ea typeface="Times New Roman" panose="02020603050405020304" pitchFamily="18" charset="0"/>
              </a:rPr>
              <a:t>, G. T., Watson, L. R., Boyd, B. A., Poe, M. D., David, F. J., &amp; McGuire, L. (2013). 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/>
            <a:r>
              <a:rPr lang="en-US" sz="2000" i="1" dirty="0">
                <a:effectLst/>
                <a:latin typeface="TimesNewRomanPS"/>
                <a:ea typeface="Times New Roman" panose="02020603050405020304" pitchFamily="18" charset="0"/>
              </a:rPr>
              <a:t>Hyporesponsiveness to social and nonsocial sensory stimuli in children with autism, children with developmental delays, and typically developing children</a:t>
            </a:r>
            <a:r>
              <a:rPr lang="en-US" sz="2000" dirty="0">
                <a:effectLst/>
                <a:latin typeface="TimesNewRomanPSMT"/>
                <a:ea typeface="Times New Roman" panose="02020603050405020304" pitchFamily="18" charset="0"/>
              </a:rPr>
              <a:t>. Development and psychopathology. https://</a:t>
            </a:r>
            <a:r>
              <a:rPr lang="en-US" sz="2000" dirty="0" err="1">
                <a:effectLst/>
                <a:latin typeface="TimesNewRomanPSMT"/>
                <a:ea typeface="Times New Roman" panose="02020603050405020304" pitchFamily="18" charset="0"/>
              </a:rPr>
              <a:t>www.ncbi.nlm.nih.gov</a:t>
            </a:r>
            <a:r>
              <a:rPr lang="en-US" sz="2000" dirty="0">
                <a:effectLst/>
                <a:latin typeface="TimesNewRomanPSMT"/>
                <a:ea typeface="Times New Roman" panose="02020603050405020304" pitchFamily="18" charset="0"/>
              </a:rPr>
              <a:t>/</a:t>
            </a:r>
            <a:r>
              <a:rPr lang="en-US" sz="2000" dirty="0" err="1">
                <a:effectLst/>
                <a:latin typeface="TimesNewRomanPSMT"/>
                <a:ea typeface="Times New Roman" panose="02020603050405020304" pitchFamily="18" charset="0"/>
              </a:rPr>
              <a:t>pmc</a:t>
            </a:r>
            <a:r>
              <a:rPr lang="en-US" sz="2000" dirty="0">
                <a:effectLst/>
                <a:latin typeface="TimesNewRomanPSMT"/>
                <a:ea typeface="Times New Roman" panose="02020603050405020304" pitchFamily="18" charset="0"/>
              </a:rPr>
              <a:t>/articles/PMC3641693/ 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/>
            <a:r>
              <a:rPr lang="en-US" sz="2000" dirty="0">
                <a:effectLst/>
                <a:latin typeface="TimesNewRomanPSMT"/>
                <a:ea typeface="Times New Roman" panose="02020603050405020304" pitchFamily="18" charset="0"/>
              </a:rPr>
              <a:t>Hilton, C. L., Harper, J. D., </a:t>
            </a:r>
            <a:r>
              <a:rPr lang="en-US" sz="2000" dirty="0" err="1">
                <a:effectLst/>
                <a:latin typeface="TimesNewRomanPSMT"/>
                <a:ea typeface="Times New Roman" panose="02020603050405020304" pitchFamily="18" charset="0"/>
              </a:rPr>
              <a:t>Kueker</a:t>
            </a:r>
            <a:r>
              <a:rPr lang="en-US" sz="2000" dirty="0">
                <a:effectLst/>
                <a:latin typeface="TimesNewRomanPSMT"/>
                <a:ea typeface="Times New Roman" panose="02020603050405020304" pitchFamily="18" charset="0"/>
              </a:rPr>
              <a:t>, R. H., Lang, A. R., </a:t>
            </a:r>
            <a:r>
              <a:rPr lang="en-US" sz="2000" dirty="0" err="1">
                <a:effectLst/>
                <a:latin typeface="TimesNewRomanPSMT"/>
                <a:ea typeface="Times New Roman" panose="02020603050405020304" pitchFamily="18" charset="0"/>
              </a:rPr>
              <a:t>Abbacchi</a:t>
            </a:r>
            <a:r>
              <a:rPr lang="en-US" sz="2000" dirty="0">
                <a:effectLst/>
                <a:latin typeface="TimesNewRomanPSMT"/>
                <a:ea typeface="Times New Roman" panose="02020603050405020304" pitchFamily="18" charset="0"/>
              </a:rPr>
              <a:t>, A. M., Todorov, A., &amp; </a:t>
            </a:r>
            <a:r>
              <a:rPr lang="en-US" sz="2000" dirty="0" err="1">
                <a:effectLst/>
                <a:latin typeface="TimesNewRomanPSMT"/>
                <a:ea typeface="Times New Roman" panose="02020603050405020304" pitchFamily="18" charset="0"/>
              </a:rPr>
              <a:t>LaVesser</a:t>
            </a:r>
            <a:r>
              <a:rPr lang="en-US" sz="2000" dirty="0">
                <a:effectLst/>
                <a:latin typeface="TimesNewRomanPSMT"/>
                <a:ea typeface="Times New Roman" panose="02020603050405020304" pitchFamily="18" charset="0"/>
              </a:rPr>
              <a:t>, P. D. (2010). Sensory responsiveness as a predictor of social severity in children with high functioning autism spectrum disorders. </a:t>
            </a:r>
            <a:r>
              <a:rPr lang="en-US" sz="2000" i="1" dirty="0">
                <a:effectLst/>
                <a:latin typeface="TimesNewRomanPS"/>
                <a:ea typeface="Times New Roman" panose="02020603050405020304" pitchFamily="18" charset="0"/>
              </a:rPr>
              <a:t>Journal of Autism and Developmental Disorders</a:t>
            </a:r>
            <a:r>
              <a:rPr lang="en-US" sz="2000" dirty="0">
                <a:effectLst/>
                <a:latin typeface="TimesNewRomanPSMT"/>
                <a:ea typeface="Times New Roman" panose="02020603050405020304" pitchFamily="18" charset="0"/>
              </a:rPr>
              <a:t>, </a:t>
            </a:r>
            <a:r>
              <a:rPr lang="en-US" sz="2000" i="1" dirty="0">
                <a:effectLst/>
                <a:latin typeface="TimesNewRomanPS"/>
                <a:ea typeface="Times New Roman" panose="02020603050405020304" pitchFamily="18" charset="0"/>
              </a:rPr>
              <a:t>40</a:t>
            </a:r>
            <a:r>
              <a:rPr lang="en-US" sz="2000" dirty="0">
                <a:effectLst/>
                <a:latin typeface="TimesNewRomanPSMT"/>
                <a:ea typeface="Times New Roman" panose="02020603050405020304" pitchFamily="18" charset="0"/>
              </a:rPr>
              <a:t>(8), 937–945. https://</a:t>
            </a:r>
            <a:r>
              <a:rPr lang="en-US" sz="2000" dirty="0" err="1">
                <a:effectLst/>
                <a:latin typeface="TimesNewRomanPSMT"/>
                <a:ea typeface="Times New Roman" panose="02020603050405020304" pitchFamily="18" charset="0"/>
              </a:rPr>
              <a:t>doi.org</a:t>
            </a:r>
            <a:r>
              <a:rPr lang="en-US" sz="2000" dirty="0">
                <a:effectLst/>
                <a:latin typeface="TimesNewRomanPSMT"/>
                <a:ea typeface="Times New Roman" panose="02020603050405020304" pitchFamily="18" charset="0"/>
              </a:rPr>
              <a:t>/10.1007/s10803-010-0944-8 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/>
            <a:r>
              <a:rPr lang="en-US" sz="2000" dirty="0">
                <a:effectLst/>
                <a:latin typeface="TimesNewRomanPSMT"/>
                <a:ea typeface="Times New Roman" panose="02020603050405020304" pitchFamily="18" charset="0"/>
              </a:rPr>
              <a:t>Kelly, K. (2022). </a:t>
            </a:r>
            <a:r>
              <a:rPr lang="en-US" sz="2000" i="1" dirty="0">
                <a:effectLst/>
                <a:latin typeface="TimesNewRomanPS"/>
                <a:ea typeface="Times New Roman" panose="02020603050405020304" pitchFamily="18" charset="0"/>
              </a:rPr>
              <a:t>How sensory processing can affect motor skills: Proprioception and Vestibular Sense</a:t>
            </a:r>
            <a:r>
              <a:rPr lang="en-US" sz="2000" dirty="0">
                <a:effectLst/>
                <a:latin typeface="TimesNewRomanPSMT"/>
                <a:ea typeface="Times New Roman" panose="02020603050405020304" pitchFamily="18" charset="0"/>
              </a:rPr>
              <a:t>. Understood. https://</a:t>
            </a:r>
            <a:r>
              <a:rPr lang="en-US" sz="2000" dirty="0" err="1">
                <a:effectLst/>
                <a:latin typeface="TimesNewRomanPSMT"/>
                <a:ea typeface="Times New Roman" panose="02020603050405020304" pitchFamily="18" charset="0"/>
              </a:rPr>
              <a:t>www.understood.org</a:t>
            </a:r>
            <a:r>
              <a:rPr lang="en-US" sz="2000" dirty="0">
                <a:effectLst/>
                <a:latin typeface="TimesNewRomanPSMT"/>
                <a:ea typeface="Times New Roman" panose="02020603050405020304" pitchFamily="18" charset="0"/>
              </a:rPr>
              <a:t>/</a:t>
            </a:r>
            <a:r>
              <a:rPr lang="en-US" sz="2000" dirty="0" err="1">
                <a:effectLst/>
                <a:latin typeface="TimesNewRomanPSMT"/>
                <a:ea typeface="Times New Roman" panose="02020603050405020304" pitchFamily="18" charset="0"/>
              </a:rPr>
              <a:t>en</a:t>
            </a:r>
            <a:r>
              <a:rPr lang="en-US" sz="2000" dirty="0">
                <a:effectLst/>
                <a:latin typeface="TimesNewRomanPSMT"/>
                <a:ea typeface="Times New Roman" panose="02020603050405020304" pitchFamily="18" charset="0"/>
              </a:rPr>
              <a:t>/articles/how-sensory-processing-issues- can-affect-motor-skills 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/>
            <a:r>
              <a:rPr lang="en-US" sz="2000" dirty="0">
                <a:effectLst/>
                <a:latin typeface="TimesNewRomanPSMT"/>
                <a:ea typeface="Times New Roman" panose="02020603050405020304" pitchFamily="18" charset="0"/>
              </a:rPr>
              <a:t>Kern, J. K., Garver, C. R., </a:t>
            </a:r>
            <a:r>
              <a:rPr lang="en-US" sz="2000" dirty="0" err="1">
                <a:effectLst/>
                <a:latin typeface="TimesNewRomanPSMT"/>
                <a:ea typeface="Times New Roman" panose="02020603050405020304" pitchFamily="18" charset="0"/>
              </a:rPr>
              <a:t>Grannemann</a:t>
            </a:r>
            <a:r>
              <a:rPr lang="en-US" sz="2000" dirty="0">
                <a:effectLst/>
                <a:latin typeface="TimesNewRomanPSMT"/>
                <a:ea typeface="Times New Roman" panose="02020603050405020304" pitchFamily="18" charset="0"/>
              </a:rPr>
              <a:t>, B. D., Trivedi, M. H., Carmody, T., Andrews, A. A., &amp; Mehta, J. A. (2007). Response to vestibular sensory events in autism. </a:t>
            </a:r>
            <a:r>
              <a:rPr lang="en-US" sz="2000" i="1" dirty="0">
                <a:effectLst/>
                <a:latin typeface="TimesNewRomanPS"/>
                <a:ea typeface="Times New Roman" panose="02020603050405020304" pitchFamily="18" charset="0"/>
              </a:rPr>
              <a:t>Research in Autism Spectrum Disorders</a:t>
            </a:r>
            <a:r>
              <a:rPr lang="en-US" sz="2000" dirty="0">
                <a:effectLst/>
                <a:latin typeface="TimesNewRomanPSMT"/>
                <a:ea typeface="Times New Roman" panose="02020603050405020304" pitchFamily="18" charset="0"/>
              </a:rPr>
              <a:t>, </a:t>
            </a:r>
            <a:r>
              <a:rPr lang="en-US" sz="2000" i="1" dirty="0">
                <a:effectLst/>
                <a:latin typeface="TimesNewRomanPS"/>
                <a:ea typeface="Times New Roman" panose="02020603050405020304" pitchFamily="18" charset="0"/>
              </a:rPr>
              <a:t>1</a:t>
            </a:r>
            <a:r>
              <a:rPr lang="en-US" sz="2000" dirty="0">
                <a:effectLst/>
                <a:latin typeface="TimesNewRomanPSMT"/>
                <a:ea typeface="Times New Roman" panose="02020603050405020304" pitchFamily="18" charset="0"/>
              </a:rPr>
              <a:t>(1), 67–74. https://</a:t>
            </a:r>
            <a:r>
              <a:rPr lang="en-US" sz="2000" dirty="0" err="1">
                <a:effectLst/>
                <a:latin typeface="TimesNewRomanPSMT"/>
                <a:ea typeface="Times New Roman" panose="02020603050405020304" pitchFamily="18" charset="0"/>
              </a:rPr>
              <a:t>doi.org</a:t>
            </a:r>
            <a:r>
              <a:rPr lang="en-US" sz="2000" dirty="0">
                <a:effectLst/>
                <a:latin typeface="TimesNewRomanPSMT"/>
                <a:ea typeface="Times New Roman" panose="02020603050405020304" pitchFamily="18" charset="0"/>
              </a:rPr>
              <a:t>/10.1016/j.rasd.2006.07.006 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/>
            <a:r>
              <a:rPr lang="en-US" sz="2000" dirty="0">
                <a:effectLst/>
                <a:latin typeface="TimesNewRomanPSMT"/>
                <a:ea typeface="Times New Roman" panose="02020603050405020304" pitchFamily="18" charset="0"/>
              </a:rPr>
              <a:t>Kojovic, Ben Hadid, </a:t>
            </a:r>
            <a:r>
              <a:rPr lang="en-US" sz="2000" dirty="0" err="1">
                <a:effectLst/>
                <a:latin typeface="TimesNewRomanPSMT"/>
                <a:ea typeface="Times New Roman" panose="02020603050405020304" pitchFamily="18" charset="0"/>
              </a:rPr>
              <a:t>Franchini</a:t>
            </a:r>
            <a:r>
              <a:rPr lang="en-US" sz="2000" dirty="0">
                <a:effectLst/>
                <a:latin typeface="TimesNewRomanPSMT"/>
                <a:ea typeface="Times New Roman" panose="02020603050405020304" pitchFamily="18" charset="0"/>
              </a:rPr>
              <a:t>, &amp; </a:t>
            </a:r>
            <a:r>
              <a:rPr lang="en-US" sz="2000" dirty="0" err="1">
                <a:effectLst/>
                <a:latin typeface="TimesNewRomanPSMT"/>
                <a:ea typeface="Times New Roman" panose="02020603050405020304" pitchFamily="18" charset="0"/>
              </a:rPr>
              <a:t>Schaer</a:t>
            </a:r>
            <a:r>
              <a:rPr lang="en-US" sz="2000" dirty="0">
                <a:effectLst/>
                <a:latin typeface="TimesNewRomanPSMT"/>
                <a:ea typeface="Times New Roman" panose="02020603050405020304" pitchFamily="18" charset="0"/>
              </a:rPr>
              <a:t>. (2019). Sensory processing issues and their association with social difficulties in children with autism spectrum disorders. </a:t>
            </a:r>
            <a:r>
              <a:rPr lang="en-US" sz="2000" i="1" dirty="0">
                <a:effectLst/>
                <a:latin typeface="TimesNewRomanPS"/>
                <a:ea typeface="Times New Roman" panose="02020603050405020304" pitchFamily="18" charset="0"/>
              </a:rPr>
              <a:t>Journal of Clinical Medicine</a:t>
            </a:r>
            <a:r>
              <a:rPr lang="en-US" sz="2000" dirty="0">
                <a:effectLst/>
                <a:latin typeface="TimesNewRomanPSMT"/>
                <a:ea typeface="Times New Roman" panose="02020603050405020304" pitchFamily="18" charset="0"/>
              </a:rPr>
              <a:t>, </a:t>
            </a:r>
            <a:r>
              <a:rPr lang="en-US" sz="2000" i="1" dirty="0">
                <a:effectLst/>
                <a:latin typeface="TimesNewRomanPS"/>
                <a:ea typeface="Times New Roman" panose="02020603050405020304" pitchFamily="18" charset="0"/>
              </a:rPr>
              <a:t>8</a:t>
            </a:r>
            <a:r>
              <a:rPr lang="en-US" sz="2000" dirty="0">
                <a:effectLst/>
                <a:latin typeface="TimesNewRomanPSMT"/>
                <a:ea typeface="Times New Roman" panose="02020603050405020304" pitchFamily="18" charset="0"/>
              </a:rPr>
              <a:t>(10), 1508. https://</a:t>
            </a:r>
            <a:r>
              <a:rPr lang="en-US" sz="2000" dirty="0" err="1">
                <a:effectLst/>
                <a:latin typeface="TimesNewRomanPSMT"/>
                <a:ea typeface="Times New Roman" panose="02020603050405020304" pitchFamily="18" charset="0"/>
              </a:rPr>
              <a:t>doi.org</a:t>
            </a:r>
            <a:r>
              <a:rPr lang="en-US" sz="2000" dirty="0">
                <a:effectLst/>
                <a:latin typeface="TimesNewRomanPSMT"/>
                <a:ea typeface="Times New Roman" panose="02020603050405020304" pitchFamily="18" charset="0"/>
              </a:rPr>
              <a:t>/10.3390/jcm8101508 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/>
            <a:r>
              <a:rPr lang="en-US" sz="2000" dirty="0">
                <a:effectLst/>
                <a:latin typeface="TimesNewRomanPSMT"/>
                <a:ea typeface="Times New Roman" panose="02020603050405020304" pitchFamily="18" charset="0"/>
              </a:rPr>
              <a:t>Morin, A. (2021, November 18). </a:t>
            </a:r>
            <a:r>
              <a:rPr lang="en-US" sz="2000" i="1" dirty="0">
                <a:effectLst/>
                <a:latin typeface="TimesNewRomanPS"/>
                <a:ea typeface="Times New Roman" panose="02020603050405020304" pitchFamily="18" charset="0"/>
              </a:rPr>
              <a:t>Heavy work activities and sensory processing disorder</a:t>
            </a:r>
            <a:r>
              <a:rPr lang="en-US" sz="2000" dirty="0">
                <a:effectLst/>
                <a:latin typeface="TimesNewRomanPSMT"/>
                <a:ea typeface="Times New Roman" panose="02020603050405020304" pitchFamily="18" charset="0"/>
              </a:rPr>
              <a:t>. Understood. https://</a:t>
            </a:r>
            <a:r>
              <a:rPr lang="en-US" sz="2000" dirty="0" err="1">
                <a:effectLst/>
                <a:latin typeface="TimesNewRomanPSMT"/>
                <a:ea typeface="Times New Roman" panose="02020603050405020304" pitchFamily="18" charset="0"/>
              </a:rPr>
              <a:t>www.understood.org</a:t>
            </a:r>
            <a:r>
              <a:rPr lang="en-US" sz="2000" dirty="0">
                <a:effectLst/>
                <a:latin typeface="TimesNewRomanPSMT"/>
                <a:ea typeface="Times New Roman" panose="02020603050405020304" pitchFamily="18" charset="0"/>
              </a:rPr>
              <a:t>/</a:t>
            </a:r>
            <a:r>
              <a:rPr lang="en-US" sz="2000" dirty="0" err="1">
                <a:effectLst/>
                <a:latin typeface="TimesNewRomanPSMT"/>
                <a:ea typeface="Times New Roman" panose="02020603050405020304" pitchFamily="18" charset="0"/>
              </a:rPr>
              <a:t>en</a:t>
            </a:r>
            <a:r>
              <a:rPr lang="en-US" sz="2000" dirty="0">
                <a:effectLst/>
                <a:latin typeface="TimesNewRomanPSMT"/>
                <a:ea typeface="Times New Roman" panose="02020603050405020304" pitchFamily="18" charset="0"/>
              </a:rPr>
              <a:t>/articles/heavy-work-activities 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/>
            <a:r>
              <a:rPr lang="en-US" sz="2000" dirty="0">
                <a:effectLst/>
                <a:latin typeface="TimesNewRomanPSMT"/>
                <a:ea typeface="Times New Roman" panose="02020603050405020304" pitchFamily="18" charset="0"/>
              </a:rPr>
              <a:t>Mundy, P., &amp; </a:t>
            </a:r>
            <a:r>
              <a:rPr lang="en-US" sz="2000" dirty="0" err="1">
                <a:effectLst/>
                <a:latin typeface="TimesNewRomanPSMT"/>
                <a:ea typeface="Times New Roman" panose="02020603050405020304" pitchFamily="18" charset="0"/>
              </a:rPr>
              <a:t>Jarrold</a:t>
            </a:r>
            <a:r>
              <a:rPr lang="en-US" sz="2000" dirty="0">
                <a:effectLst/>
                <a:latin typeface="TimesNewRomanPSMT"/>
                <a:ea typeface="Times New Roman" panose="02020603050405020304" pitchFamily="18" charset="0"/>
              </a:rPr>
              <a:t>, W. (2010). </a:t>
            </a:r>
            <a:r>
              <a:rPr lang="en-US" sz="2000" i="1" dirty="0">
                <a:effectLst/>
                <a:latin typeface="TimesNewRomanPS"/>
                <a:ea typeface="Times New Roman" panose="02020603050405020304" pitchFamily="18" charset="0"/>
              </a:rPr>
              <a:t>Infant joint attention, neural networks and social cognition</a:t>
            </a:r>
            <a:r>
              <a:rPr lang="en-US" sz="2000" dirty="0">
                <a:effectLst/>
                <a:latin typeface="TimesNewRomanPSMT"/>
                <a:ea typeface="Times New Roman" panose="02020603050405020304" pitchFamily="18" charset="0"/>
              </a:rPr>
              <a:t>. Neural networks: the official journal of the International Neural Network Society. https://</a:t>
            </a:r>
            <a:r>
              <a:rPr lang="en-US" sz="2000" dirty="0" err="1">
                <a:effectLst/>
                <a:latin typeface="TimesNewRomanPSMT"/>
                <a:ea typeface="Times New Roman" panose="02020603050405020304" pitchFamily="18" charset="0"/>
              </a:rPr>
              <a:t>www.ncbi.nlm.nih.gov</a:t>
            </a:r>
            <a:r>
              <a:rPr lang="en-US" sz="2000" dirty="0">
                <a:effectLst/>
                <a:latin typeface="TimesNewRomanPSMT"/>
                <a:ea typeface="Times New Roman" panose="02020603050405020304" pitchFamily="18" charset="0"/>
              </a:rPr>
              <a:t>/</a:t>
            </a:r>
            <a:r>
              <a:rPr lang="en-US" sz="2000" dirty="0" err="1">
                <a:effectLst/>
                <a:latin typeface="TimesNewRomanPSMT"/>
                <a:ea typeface="Times New Roman" panose="02020603050405020304" pitchFamily="18" charset="0"/>
              </a:rPr>
              <a:t>pmc</a:t>
            </a:r>
            <a:r>
              <a:rPr lang="en-US" sz="2000" dirty="0">
                <a:effectLst/>
                <a:latin typeface="TimesNewRomanPSMT"/>
                <a:ea typeface="Times New Roman" panose="02020603050405020304" pitchFamily="18" charset="0"/>
              </a:rPr>
              <a:t>/articles/PMC2963105/ 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/>
            <a:r>
              <a:rPr lang="en-US" sz="2000" dirty="0" err="1">
                <a:effectLst/>
                <a:latin typeface="TimesNewRomanPSMT"/>
                <a:ea typeface="Times New Roman" panose="02020603050405020304" pitchFamily="18" charset="0"/>
              </a:rPr>
              <a:t>Piller</a:t>
            </a:r>
            <a:r>
              <a:rPr lang="en-US" sz="2000" dirty="0">
                <a:effectLst/>
                <a:latin typeface="TimesNewRomanPSMT"/>
                <a:ea typeface="Times New Roman" panose="02020603050405020304" pitchFamily="18" charset="0"/>
              </a:rPr>
              <a:t>, A., &amp; </a:t>
            </a:r>
            <a:r>
              <a:rPr lang="en-US" sz="2000" dirty="0" err="1">
                <a:effectLst/>
                <a:latin typeface="TimesNewRomanPSMT"/>
                <a:ea typeface="Times New Roman" panose="02020603050405020304" pitchFamily="18" charset="0"/>
              </a:rPr>
              <a:t>Barimo</a:t>
            </a:r>
            <a:r>
              <a:rPr lang="en-US" sz="2000" dirty="0">
                <a:effectLst/>
                <a:latin typeface="TimesNewRomanPSMT"/>
                <a:ea typeface="Times New Roman" panose="02020603050405020304" pitchFamily="18" charset="0"/>
              </a:rPr>
              <a:t>, J. (2019). Sensory strategies to calm and engage children with autism spectrum disorder. </a:t>
            </a:r>
            <a:r>
              <a:rPr lang="en-US" sz="2000" i="1" dirty="0">
                <a:effectLst/>
                <a:latin typeface="TimesNewRomanPS"/>
                <a:ea typeface="Times New Roman" panose="02020603050405020304" pitchFamily="18" charset="0"/>
              </a:rPr>
              <a:t>The ASHA Leader</a:t>
            </a:r>
            <a:r>
              <a:rPr lang="en-US" sz="2000" dirty="0">
                <a:effectLst/>
                <a:latin typeface="TimesNewRomanPSMT"/>
                <a:ea typeface="Times New Roman" panose="02020603050405020304" pitchFamily="18" charset="0"/>
              </a:rPr>
              <a:t>, </a:t>
            </a:r>
            <a:r>
              <a:rPr lang="en-US" sz="2000" i="1" dirty="0">
                <a:effectLst/>
                <a:latin typeface="TimesNewRomanPS"/>
                <a:ea typeface="Times New Roman" panose="02020603050405020304" pitchFamily="18" charset="0"/>
              </a:rPr>
              <a:t>24</a:t>
            </a:r>
            <a:r>
              <a:rPr lang="en-US" sz="2000" dirty="0">
                <a:effectLst/>
                <a:latin typeface="TimesNewRomanPSMT"/>
                <a:ea typeface="Times New Roman" panose="02020603050405020304" pitchFamily="18" charset="0"/>
              </a:rPr>
              <a:t>(4), 56–63. https://</a:t>
            </a:r>
            <a:r>
              <a:rPr lang="en-US" sz="2000" dirty="0" err="1">
                <a:effectLst/>
                <a:latin typeface="TimesNewRomanPSMT"/>
                <a:ea typeface="Times New Roman" panose="02020603050405020304" pitchFamily="18" charset="0"/>
              </a:rPr>
              <a:t>doi.org</a:t>
            </a:r>
            <a:r>
              <a:rPr lang="en-US" sz="2000" dirty="0">
                <a:effectLst/>
                <a:latin typeface="TimesNewRomanPSMT"/>
                <a:ea typeface="Times New Roman" panose="02020603050405020304" pitchFamily="18" charset="0"/>
              </a:rPr>
              <a:t>/10.1044/leader.ftr2.24042019.56 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/>
            <a:r>
              <a:rPr lang="en-US" sz="2000" i="1" dirty="0">
                <a:effectLst/>
                <a:latin typeface="TimesNewRomanPS"/>
                <a:ea typeface="Times New Roman" panose="02020603050405020304" pitchFamily="18" charset="0"/>
              </a:rPr>
              <a:t>Sensory issues</a:t>
            </a:r>
            <a:r>
              <a:rPr lang="en-US" sz="2000" dirty="0">
                <a:effectLst/>
                <a:latin typeface="TimesNewRomanPSMT"/>
                <a:ea typeface="Times New Roman" panose="02020603050405020304" pitchFamily="18" charset="0"/>
              </a:rPr>
              <a:t>. Autism Speaks. (n.d.). https://</a:t>
            </a:r>
            <a:r>
              <a:rPr lang="en-US" sz="2000" dirty="0" err="1">
                <a:effectLst/>
                <a:latin typeface="TimesNewRomanPSMT"/>
                <a:ea typeface="Times New Roman" panose="02020603050405020304" pitchFamily="18" charset="0"/>
              </a:rPr>
              <a:t>www.autismspeaks.org</a:t>
            </a:r>
            <a:r>
              <a:rPr lang="en-US" sz="2000" dirty="0">
                <a:effectLst/>
                <a:latin typeface="TimesNewRomanPSMT"/>
                <a:ea typeface="Times New Roman" panose="02020603050405020304" pitchFamily="18" charset="0"/>
              </a:rPr>
              <a:t>/sensory-issues 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/>
            <a:r>
              <a:rPr lang="en-US" sz="2000" dirty="0" err="1">
                <a:effectLst/>
                <a:latin typeface="TimesNewRomanPSMT"/>
                <a:ea typeface="Times New Roman" panose="02020603050405020304" pitchFamily="18" charset="0"/>
              </a:rPr>
              <a:t>Thye</a:t>
            </a:r>
            <a:r>
              <a:rPr lang="en-US" sz="2000" dirty="0">
                <a:effectLst/>
                <a:latin typeface="TimesNewRomanPSMT"/>
                <a:ea typeface="Times New Roman" panose="02020603050405020304" pitchFamily="18" charset="0"/>
              </a:rPr>
              <a:t>, M. D., </a:t>
            </a:r>
            <a:r>
              <a:rPr lang="en-US" sz="2000" dirty="0" err="1">
                <a:effectLst/>
                <a:latin typeface="TimesNewRomanPSMT"/>
                <a:ea typeface="Times New Roman" panose="02020603050405020304" pitchFamily="18" charset="0"/>
              </a:rPr>
              <a:t>Bednarz</a:t>
            </a:r>
            <a:r>
              <a:rPr lang="en-US" sz="2000" dirty="0">
                <a:effectLst/>
                <a:latin typeface="TimesNewRomanPSMT"/>
                <a:ea typeface="Times New Roman" panose="02020603050405020304" pitchFamily="18" charset="0"/>
              </a:rPr>
              <a:t>, H. M., </a:t>
            </a:r>
            <a:r>
              <a:rPr lang="en-US" sz="2000" dirty="0" err="1">
                <a:effectLst/>
                <a:latin typeface="TimesNewRomanPSMT"/>
                <a:ea typeface="Times New Roman" panose="02020603050405020304" pitchFamily="18" charset="0"/>
              </a:rPr>
              <a:t>Herringshaw</a:t>
            </a:r>
            <a:r>
              <a:rPr lang="en-US" sz="2000" dirty="0">
                <a:effectLst/>
                <a:latin typeface="TimesNewRomanPSMT"/>
                <a:ea typeface="Times New Roman" panose="02020603050405020304" pitchFamily="18" charset="0"/>
              </a:rPr>
              <a:t>, A. J., </a:t>
            </a:r>
            <a:r>
              <a:rPr lang="en-US" sz="2000" dirty="0" err="1">
                <a:effectLst/>
                <a:latin typeface="TimesNewRomanPSMT"/>
                <a:ea typeface="Times New Roman" panose="02020603050405020304" pitchFamily="18" charset="0"/>
              </a:rPr>
              <a:t>Sartin</a:t>
            </a:r>
            <a:r>
              <a:rPr lang="en-US" sz="2000" dirty="0">
                <a:effectLst/>
                <a:latin typeface="TimesNewRomanPSMT"/>
                <a:ea typeface="Times New Roman" panose="02020603050405020304" pitchFamily="18" charset="0"/>
              </a:rPr>
              <a:t>, E. B., &amp; Kana, R. K. (2018). The impact of atypical sensory processing on social impairments in autism spectrum disorder. </a:t>
            </a:r>
            <a:r>
              <a:rPr lang="en-US" sz="2000" i="1" dirty="0">
                <a:effectLst/>
                <a:latin typeface="TimesNewRomanPS"/>
                <a:ea typeface="Times New Roman" panose="02020603050405020304" pitchFamily="18" charset="0"/>
              </a:rPr>
              <a:t>Developmental Cognitive Neuroscience</a:t>
            </a:r>
            <a:r>
              <a:rPr lang="en-US" sz="2000" dirty="0">
                <a:effectLst/>
                <a:latin typeface="TimesNewRomanPSMT"/>
                <a:ea typeface="Times New Roman" panose="02020603050405020304" pitchFamily="18" charset="0"/>
              </a:rPr>
              <a:t>, </a:t>
            </a:r>
            <a:r>
              <a:rPr lang="en-US" sz="2000" i="1" dirty="0">
                <a:effectLst/>
                <a:latin typeface="TimesNewRomanPS"/>
                <a:ea typeface="Times New Roman" panose="02020603050405020304" pitchFamily="18" charset="0"/>
              </a:rPr>
              <a:t>29</a:t>
            </a:r>
            <a:r>
              <a:rPr lang="en-US" sz="2000" dirty="0">
                <a:effectLst/>
                <a:latin typeface="TimesNewRomanPSMT"/>
                <a:ea typeface="Times New Roman" panose="02020603050405020304" pitchFamily="18" charset="0"/>
              </a:rPr>
              <a:t>, 151–167. https://</a:t>
            </a:r>
            <a:r>
              <a:rPr lang="en-US" sz="2000" dirty="0" err="1">
                <a:effectLst/>
                <a:latin typeface="TimesNewRomanPSMT"/>
                <a:ea typeface="Times New Roman" panose="02020603050405020304" pitchFamily="18" charset="0"/>
              </a:rPr>
              <a:t>doi.org</a:t>
            </a:r>
            <a:r>
              <a:rPr lang="en-US" sz="2000" dirty="0">
                <a:effectLst/>
                <a:latin typeface="TimesNewRomanPSMT"/>
                <a:ea typeface="Times New Roman" panose="02020603050405020304" pitchFamily="18" charset="0"/>
              </a:rPr>
              <a:t>/10.1016/j.dcn.2017.04.010 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Line 12">
            <a:extLst>
              <a:ext uri="{FF2B5EF4-FFF2-40B4-BE49-F238E27FC236}">
                <a16:creationId xmlns:a16="http://schemas.microsoft.com/office/drawing/2014/main" id="{9DE88ADB-5927-643D-56AF-1DFC3E04297E}"/>
              </a:ext>
            </a:extLst>
          </p:cNvPr>
          <p:cNvSpPr>
            <a:spLocks noChangeShapeType="1"/>
          </p:cNvSpPr>
          <p:nvPr/>
        </p:nvSpPr>
        <p:spPr bwMode="auto">
          <a:xfrm>
            <a:off x="15445313" y="15893143"/>
            <a:ext cx="1300056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C315B29-2A43-7D6E-4946-7BC7A2F6BF46}"/>
              </a:ext>
            </a:extLst>
          </p:cNvPr>
          <p:cNvSpPr txBox="1"/>
          <p:nvPr/>
        </p:nvSpPr>
        <p:spPr>
          <a:xfrm>
            <a:off x="786580" y="5450073"/>
            <a:ext cx="13264169" cy="130805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 dirty="0"/>
              <a:t>Abstract:</a:t>
            </a:r>
          </a:p>
          <a:p>
            <a:pPr>
              <a:spcBef>
                <a:spcPct val="50000"/>
              </a:spcBef>
            </a:pPr>
            <a:r>
              <a:rPr lang="en-US" sz="3200" dirty="0">
                <a:solidFill>
                  <a:srgbClr val="000000"/>
                </a:solidFill>
                <a:effectLst/>
                <a:latin typeface="TimesNewRomanPSMT"/>
                <a:ea typeface="Times New Roman" panose="02020603050405020304" pitchFamily="18" charset="0"/>
              </a:rPr>
              <a:t>Autism Spectrum Disorder (ASD) is a neurodevelopmental disorder that is commonly characterized by impairments in social communication, language, and other cognitive skills, behavior and emotional challenges, sensory processing issues, and feeding challenges (ASHA, n.d.). </a:t>
            </a:r>
            <a:r>
              <a:rPr lang="en-US" sz="3200" dirty="0">
                <a:effectLst/>
                <a:latin typeface="TimesNewRomanPSMT"/>
                <a:ea typeface="Times New Roman" panose="02020603050405020304" pitchFamily="18" charset="0"/>
              </a:rPr>
              <a:t>Sensory processing refers to the process of the central nervous </a:t>
            </a:r>
            <a:r>
              <a:rPr lang="en-US" sz="3200" dirty="0">
                <a:solidFill>
                  <a:srgbClr val="000000"/>
                </a:solidFill>
                <a:effectLst/>
                <a:latin typeface="TimesNewRomanPSMT"/>
                <a:ea typeface="Times New Roman" panose="02020603050405020304" pitchFamily="18" charset="0"/>
              </a:rPr>
              <a:t>system receiving input from the senses and integrating this information to generate an appropriate behavioral response </a:t>
            </a:r>
            <a:r>
              <a:rPr lang="en-US" sz="3200" dirty="0">
                <a:effectLst/>
                <a:latin typeface="TimesNewRomanPSMT"/>
                <a:ea typeface="Times New Roman" panose="02020603050405020304" pitchFamily="18" charset="0"/>
              </a:rPr>
              <a:t>(Kojovic et al., 2019)</a:t>
            </a:r>
            <a:r>
              <a:rPr lang="en-US" sz="3200" dirty="0">
                <a:solidFill>
                  <a:srgbClr val="000000"/>
                </a:solidFill>
                <a:effectLst/>
                <a:latin typeface="TimesNewRomanPSMT"/>
                <a:ea typeface="Times New Roman" panose="02020603050405020304" pitchFamily="18" charset="0"/>
              </a:rPr>
              <a:t>. A highly regulated sensory system is a vital piece that is needed in order to be able to communicate wants, needs, and ideas effectively and appropriately </a:t>
            </a:r>
            <a:r>
              <a:rPr lang="en-US" sz="3200" dirty="0">
                <a:effectLst/>
                <a:latin typeface="TimesNewRomanPSMT"/>
                <a:ea typeface="Times New Roman" panose="02020603050405020304" pitchFamily="18" charset="0"/>
              </a:rPr>
              <a:t>(Sensory Issues, n.d.). </a:t>
            </a:r>
            <a:r>
              <a:rPr lang="en-US" sz="3200" dirty="0">
                <a:solidFill>
                  <a:srgbClr val="000000"/>
                </a:solidFill>
                <a:effectLst/>
                <a:latin typeface="TimesNewRomanPSMT"/>
                <a:ea typeface="Times New Roman" panose="02020603050405020304" pitchFamily="18" charset="0"/>
              </a:rPr>
              <a:t>The main sensory systems that individuals with ASD may have sensitivities to include visual, auditory, olfactory, gustatory, tactile, vestibular, proprioception, and interoception (</a:t>
            </a:r>
            <a:r>
              <a:rPr lang="en-US" sz="3200" dirty="0">
                <a:effectLst/>
                <a:latin typeface="TimesNewRomanPSMT"/>
                <a:ea typeface="Times New Roman" panose="02020603050405020304" pitchFamily="18" charset="0"/>
              </a:rPr>
              <a:t>Sensory Issues, n.d.)</a:t>
            </a:r>
            <a:r>
              <a:rPr lang="en-US" sz="3200" dirty="0">
                <a:solidFill>
                  <a:srgbClr val="000000"/>
                </a:solidFill>
                <a:effectLst/>
                <a:latin typeface="TimesNewRomanPSMT"/>
                <a:ea typeface="Times New Roman" panose="02020603050405020304" pitchFamily="18" charset="0"/>
              </a:rPr>
              <a:t>. </a:t>
            </a:r>
          </a:p>
          <a:p>
            <a:pPr>
              <a:spcBef>
                <a:spcPct val="50000"/>
              </a:spcBef>
            </a:pPr>
            <a:r>
              <a:rPr lang="en-US" sz="3200" dirty="0">
                <a:solidFill>
                  <a:srgbClr val="000000"/>
                </a:solidFill>
                <a:effectLst/>
                <a:latin typeface="TimesNewRomanPSMT"/>
                <a:ea typeface="Times New Roman" panose="02020603050405020304" pitchFamily="18" charset="0"/>
              </a:rPr>
              <a:t>There are multiple ways that individuals with autism respond to sensory stimuli. Kojovic et al (2019), explained that it may be caused by hyperresponsiveness, hyporesponsiveness, or a combination of both. When the brain has to put all of its resources and effort into processing overwhelming sensory information, the other major functions including speech, social skills, decision-making skills, and information processing may be inhibited </a:t>
            </a:r>
            <a:r>
              <a:rPr lang="en-US" sz="3200" dirty="0">
                <a:effectLst/>
                <a:latin typeface="TimesNewRomanPSMT"/>
                <a:ea typeface="Times New Roman" panose="02020603050405020304" pitchFamily="18" charset="0"/>
              </a:rPr>
              <a:t>(Sensory Issues, n.d.). This often imposes detrimental effects on the individual’s overall communication abilities. Since </a:t>
            </a:r>
            <a:r>
              <a:rPr lang="en-US" sz="3200" dirty="0" err="1">
                <a:effectLst/>
                <a:latin typeface="TimesNewRomanPSMT"/>
                <a:ea typeface="Times New Roman" panose="02020603050405020304" pitchFamily="18" charset="0"/>
              </a:rPr>
              <a:t>Piller</a:t>
            </a:r>
            <a:r>
              <a:rPr lang="en-US" sz="3200" dirty="0">
                <a:effectLst/>
                <a:latin typeface="TimesNewRomanPSMT"/>
                <a:ea typeface="Times New Roman" panose="02020603050405020304" pitchFamily="18" charset="0"/>
              </a:rPr>
              <a:t> and </a:t>
            </a:r>
            <a:r>
              <a:rPr lang="en-US" sz="3200" dirty="0" err="1">
                <a:effectLst/>
                <a:latin typeface="TimesNewRomanPSMT"/>
                <a:ea typeface="Times New Roman" panose="02020603050405020304" pitchFamily="18" charset="0"/>
              </a:rPr>
              <a:t>Barimo</a:t>
            </a:r>
            <a:r>
              <a:rPr lang="en-US" sz="3200" dirty="0">
                <a:effectLst/>
                <a:latin typeface="TimesNewRomanPSMT"/>
                <a:ea typeface="Times New Roman" panose="02020603050405020304" pitchFamily="18" charset="0"/>
              </a:rPr>
              <a:t> (2019) indicate that 70-96 percent of individuals with ASD have some degree of sensory processing difficulties, it is vital that this is considered when aiming to create a communication-friendly environment for them by implementing various sensory strategies.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Bef>
                <a:spcPct val="50000"/>
              </a:spcBef>
            </a:pPr>
            <a:endParaRPr lang="en-US" sz="2400" dirty="0"/>
          </a:p>
        </p:txBody>
      </p:sp>
      <p:pic>
        <p:nvPicPr>
          <p:cNvPr id="20" name="Picture 2" descr="Joint attention - Autilius">
            <a:extLst>
              <a:ext uri="{FF2B5EF4-FFF2-40B4-BE49-F238E27FC236}">
                <a16:creationId xmlns:a16="http://schemas.microsoft.com/office/drawing/2014/main" id="{AD593F0F-DB9F-EFF9-54F2-EFDEF8D126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1183602" y="10894898"/>
            <a:ext cx="6617798" cy="49547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BA5056D0-F583-9853-BE8C-21FB48AEE29C}"/>
              </a:ext>
            </a:extLst>
          </p:cNvPr>
          <p:cNvSpPr txBox="1"/>
          <p:nvPr/>
        </p:nvSpPr>
        <p:spPr>
          <a:xfrm>
            <a:off x="3657600" y="24057434"/>
            <a:ext cx="875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i="1" dirty="0">
                <a:effectLst/>
              </a:rPr>
              <a:t>Sensory processing disorder</a:t>
            </a:r>
            <a:r>
              <a:rPr lang="en-US" sz="1800" dirty="0">
                <a:effectLst/>
              </a:rPr>
              <a:t>. Child Success Center. (2022, October 13). https://</a:t>
            </a:r>
            <a:r>
              <a:rPr lang="en-US" sz="1800" dirty="0" err="1">
                <a:effectLst/>
              </a:rPr>
              <a:t>childsuccesscenter.com</a:t>
            </a:r>
            <a:r>
              <a:rPr lang="en-US" sz="1800" dirty="0">
                <a:effectLst/>
              </a:rPr>
              <a:t>/home/resources/sensory-processing/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827AF34-278A-9F61-1B47-0853F2B2B8ED}"/>
              </a:ext>
            </a:extLst>
          </p:cNvPr>
          <p:cNvSpPr txBox="1"/>
          <p:nvPr/>
        </p:nvSpPr>
        <p:spPr>
          <a:xfrm>
            <a:off x="25741493" y="14464998"/>
            <a:ext cx="2794901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i="1" dirty="0" err="1">
                <a:effectLst/>
              </a:rPr>
              <a:t>Autilius</a:t>
            </a:r>
            <a:r>
              <a:rPr lang="en-US" sz="1800" dirty="0">
                <a:effectLst/>
              </a:rPr>
              <a:t>. (n.d.). https://</a:t>
            </a:r>
            <a:r>
              <a:rPr lang="en-US" sz="1800" dirty="0" err="1">
                <a:effectLst/>
              </a:rPr>
              <a:t>www.autilius.pl</a:t>
            </a:r>
            <a:r>
              <a:rPr lang="en-US" sz="1800" dirty="0">
                <a:effectLst/>
              </a:rPr>
              <a:t>/</a:t>
            </a:r>
            <a:r>
              <a:rPr lang="en-US" sz="1800" dirty="0" err="1">
                <a:effectLst/>
              </a:rPr>
              <a:t>en</a:t>
            </a:r>
            <a:r>
              <a:rPr lang="en-US" sz="1800" dirty="0">
                <a:effectLst/>
              </a:rPr>
              <a:t>/about/</a:t>
            </a:r>
            <a:r>
              <a:rPr lang="en-US" sz="1800" dirty="0"/>
              <a:t>/joint-attention </a:t>
            </a:r>
            <a:endParaRPr lang="en-US" sz="1800" dirty="0">
              <a:effectLst/>
            </a:endParaRPr>
          </a:p>
          <a:p>
            <a:endParaRPr lang="en-US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205EFCF-A660-6CA3-74FE-60874BB6D0F4}"/>
              </a:ext>
            </a:extLst>
          </p:cNvPr>
          <p:cNvSpPr txBox="1"/>
          <p:nvPr/>
        </p:nvSpPr>
        <p:spPr>
          <a:xfrm flipH="1">
            <a:off x="18111932" y="18637895"/>
            <a:ext cx="974839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i="1" dirty="0">
                <a:effectLst/>
              </a:rPr>
              <a:t>How “social touch” shapes autism traits</a:t>
            </a:r>
            <a:r>
              <a:rPr lang="en-US" sz="1800" dirty="0">
                <a:effectLst/>
              </a:rPr>
              <a:t>. Spectrum. (2023, September 15). https://</a:t>
            </a:r>
            <a:r>
              <a:rPr lang="en-US" sz="1800" dirty="0" err="1">
                <a:effectLst/>
              </a:rPr>
              <a:t>www.spectrumnews.org</a:t>
            </a:r>
            <a:r>
              <a:rPr lang="en-US" sz="1800" dirty="0">
                <a:effectLst/>
              </a:rPr>
              <a:t>/features/deep-dive/social-touch-shapes-autism-traits</a:t>
            </a:r>
            <a:r>
              <a:rPr lang="en-US" sz="2000" dirty="0">
                <a:effectLst/>
              </a:rPr>
              <a:t>/ 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CD0AE05-4CDC-DE28-4FEE-CEB6D61A2D3A}"/>
              </a:ext>
            </a:extLst>
          </p:cNvPr>
          <p:cNvSpPr txBox="1"/>
          <p:nvPr/>
        </p:nvSpPr>
        <p:spPr>
          <a:xfrm>
            <a:off x="34381373" y="18022745"/>
            <a:ext cx="879092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effectLst/>
              </a:rPr>
              <a:t>Alisha Grogan MOT, O. (2024, January 14). </a:t>
            </a:r>
            <a:r>
              <a:rPr lang="en-US" sz="1800" i="1" dirty="0">
                <a:effectLst/>
              </a:rPr>
              <a:t>Top 10 sensory swings for kid’s development and sensory processing</a:t>
            </a:r>
            <a:r>
              <a:rPr lang="en-US" sz="1800" dirty="0">
                <a:effectLst/>
              </a:rPr>
              <a:t>. Your Kid’s Table. https://</a:t>
            </a:r>
            <a:r>
              <a:rPr lang="en-US" sz="1800" dirty="0" err="1">
                <a:effectLst/>
              </a:rPr>
              <a:t>yourkidstable.com</a:t>
            </a:r>
            <a:r>
              <a:rPr lang="en-US" sz="1800" dirty="0">
                <a:effectLst/>
              </a:rPr>
              <a:t>/sensory-swings/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D060847497FAB419B9E66B5B3A4DEE8" ma:contentTypeVersion="13" ma:contentTypeDescription="Create a new document." ma:contentTypeScope="" ma:versionID="14803731f0ed6c885395ed1ee2c54668">
  <xsd:schema xmlns:xsd="http://www.w3.org/2001/XMLSchema" xmlns:xs="http://www.w3.org/2001/XMLSchema" xmlns:p="http://schemas.microsoft.com/office/2006/metadata/properties" xmlns:ns2="a697b2a2-d5fc-43c5-952b-1fb3ec9086be" xmlns:ns3="afa36c85-64b1-4a9b-ad20-51e87cb2f6ed" targetNamespace="http://schemas.microsoft.com/office/2006/metadata/properties" ma:root="true" ma:fieldsID="70ddd848ebf9b4da035e94d60dbb2e5e" ns2:_="" ns3:_="">
    <xsd:import namespace="a697b2a2-d5fc-43c5-952b-1fb3ec9086be"/>
    <xsd:import namespace="afa36c85-64b1-4a9b-ad20-51e87cb2f6e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97b2a2-d5fc-43c5-952b-1fb3ec9086b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f95a9afa-61c7-4e96-8bec-901bd188774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fa36c85-64b1-4a9b-ad20-51e87cb2f6ed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A4FC295-42EF-43FF-8052-56CDBDB3A8DE}"/>
</file>

<file path=customXml/itemProps2.xml><?xml version="1.0" encoding="utf-8"?>
<ds:datastoreItem xmlns:ds="http://schemas.openxmlformats.org/officeDocument/2006/customXml" ds:itemID="{4D62C3C9-EF49-4639-9131-4CE62AFA0A9F}"/>
</file>

<file path=docProps/app.xml><?xml version="1.0" encoding="utf-8"?>
<Properties xmlns="http://schemas.openxmlformats.org/officeDocument/2006/extended-properties" xmlns:vt="http://schemas.openxmlformats.org/officeDocument/2006/docPropsVTypes">
  <TotalTime>22412</TotalTime>
  <Words>1596</Words>
  <Application>Microsoft Macintosh PowerPoint</Application>
  <PresentationFormat>Custom</PresentationFormat>
  <Paragraphs>60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Times New Roman</vt:lpstr>
      <vt:lpstr>TimesNewRomanPS</vt:lpstr>
      <vt:lpstr>TimesNewRomanPSMT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Jeffrey Bodwin</dc:creator>
  <cp:lastModifiedBy>Sara Stier</cp:lastModifiedBy>
  <cp:revision>123</cp:revision>
  <dcterms:created xsi:type="dcterms:W3CDTF">2008-02-25T01:30:43Z</dcterms:created>
  <dcterms:modified xsi:type="dcterms:W3CDTF">2024-04-10T15:07:59Z</dcterms:modified>
</cp:coreProperties>
</file>