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handoutMasterIdLst>
    <p:handoutMasterId r:id="rId6"/>
  </p:handoutMasterIdLst>
  <p:sldIdLst>
    <p:sldId id="256" r:id="rId5"/>
  </p:sldIdLst>
  <p:sldSz cx="43891200" cy="32918400"/>
  <p:notesSz cx="32245300" cy="487045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A71830"/>
    <a:srgbClr val="95192D"/>
    <a:srgbClr val="E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p:scale>
          <a:sx n="50" d="100"/>
          <a:sy n="50" d="100"/>
        </p:scale>
        <p:origin x="276" y="-1722"/>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13974763" cy="2435225"/>
          </a:xfrm>
          <a:prstGeom prst="rect">
            <a:avLst/>
          </a:prstGeom>
          <a:noFill/>
          <a:ln w="9525">
            <a:noFill/>
            <a:miter lim="800000"/>
            <a:headEnd/>
            <a:tailEnd/>
          </a:ln>
          <a:effectLst/>
        </p:spPr>
        <p:txBody>
          <a:bodyPr vert="horz" wrap="square" lIns="462530" tIns="231263" rIns="462530" bIns="231263" numCol="1" anchor="t" anchorCtr="0" compatLnSpc="1">
            <a:prstTxWarp prst="textNoShape">
              <a:avLst/>
            </a:prstTxWarp>
          </a:bodyPr>
          <a:lstStyle>
            <a:lvl1pPr defTabSz="4624388">
              <a:defRPr sz="6000"/>
            </a:lvl1pPr>
          </a:lstStyle>
          <a:p>
            <a:pPr>
              <a:defRPr/>
            </a:pPr>
            <a:endParaRPr lang="en-US"/>
          </a:p>
        </p:txBody>
      </p:sp>
      <p:sp>
        <p:nvSpPr>
          <p:cNvPr id="4099" name="Rectangle 1027"/>
          <p:cNvSpPr>
            <a:spLocks noGrp="1" noChangeArrowheads="1"/>
          </p:cNvSpPr>
          <p:nvPr>
            <p:ph type="dt" sz="quarter" idx="1"/>
          </p:nvPr>
        </p:nvSpPr>
        <p:spPr bwMode="auto">
          <a:xfrm>
            <a:off x="18270538" y="0"/>
            <a:ext cx="13974762" cy="2435225"/>
          </a:xfrm>
          <a:prstGeom prst="rect">
            <a:avLst/>
          </a:prstGeom>
          <a:noFill/>
          <a:ln w="9525">
            <a:noFill/>
            <a:miter lim="800000"/>
            <a:headEnd/>
            <a:tailEnd/>
          </a:ln>
          <a:effectLst/>
        </p:spPr>
        <p:txBody>
          <a:bodyPr vert="horz" wrap="square" lIns="462530" tIns="231263" rIns="462530" bIns="231263" numCol="1" anchor="t" anchorCtr="0" compatLnSpc="1">
            <a:prstTxWarp prst="textNoShape">
              <a:avLst/>
            </a:prstTxWarp>
          </a:bodyPr>
          <a:lstStyle>
            <a:lvl1pPr algn="r" defTabSz="4624388">
              <a:defRPr sz="6000"/>
            </a:lvl1pPr>
          </a:lstStyle>
          <a:p>
            <a:pPr>
              <a:defRPr/>
            </a:pPr>
            <a:endParaRPr lang="en-US"/>
          </a:p>
        </p:txBody>
      </p:sp>
      <p:sp>
        <p:nvSpPr>
          <p:cNvPr id="4100" name="Rectangle 1028"/>
          <p:cNvSpPr>
            <a:spLocks noGrp="1" noChangeArrowheads="1"/>
          </p:cNvSpPr>
          <p:nvPr>
            <p:ph type="ftr" sz="quarter" idx="2"/>
          </p:nvPr>
        </p:nvSpPr>
        <p:spPr bwMode="auto">
          <a:xfrm>
            <a:off x="0" y="46269275"/>
            <a:ext cx="13974763" cy="2435225"/>
          </a:xfrm>
          <a:prstGeom prst="rect">
            <a:avLst/>
          </a:prstGeom>
          <a:noFill/>
          <a:ln w="9525">
            <a:noFill/>
            <a:miter lim="800000"/>
            <a:headEnd/>
            <a:tailEnd/>
          </a:ln>
          <a:effectLst/>
        </p:spPr>
        <p:txBody>
          <a:bodyPr vert="horz" wrap="square" lIns="462530" tIns="231263" rIns="462530" bIns="231263" numCol="1" anchor="b" anchorCtr="0" compatLnSpc="1">
            <a:prstTxWarp prst="textNoShape">
              <a:avLst/>
            </a:prstTxWarp>
          </a:bodyPr>
          <a:lstStyle>
            <a:lvl1pPr defTabSz="4624388">
              <a:defRPr sz="6000"/>
            </a:lvl1pPr>
          </a:lstStyle>
          <a:p>
            <a:pPr>
              <a:defRPr/>
            </a:pPr>
            <a:endParaRPr lang="en-US"/>
          </a:p>
        </p:txBody>
      </p:sp>
      <p:sp>
        <p:nvSpPr>
          <p:cNvPr id="4101" name="Rectangle 1029"/>
          <p:cNvSpPr>
            <a:spLocks noGrp="1" noChangeArrowheads="1"/>
          </p:cNvSpPr>
          <p:nvPr>
            <p:ph type="sldNum" sz="quarter" idx="3"/>
          </p:nvPr>
        </p:nvSpPr>
        <p:spPr bwMode="auto">
          <a:xfrm>
            <a:off x="18270538" y="46269275"/>
            <a:ext cx="13974762" cy="2435225"/>
          </a:xfrm>
          <a:prstGeom prst="rect">
            <a:avLst/>
          </a:prstGeom>
          <a:noFill/>
          <a:ln w="9525">
            <a:noFill/>
            <a:miter lim="800000"/>
            <a:headEnd/>
            <a:tailEnd/>
          </a:ln>
          <a:effectLst/>
        </p:spPr>
        <p:txBody>
          <a:bodyPr vert="horz" wrap="square" lIns="462530" tIns="231263" rIns="462530" bIns="231263" numCol="1" anchor="b" anchorCtr="0" compatLnSpc="1">
            <a:prstTxWarp prst="textNoShape">
              <a:avLst/>
            </a:prstTxWarp>
          </a:bodyPr>
          <a:lstStyle>
            <a:lvl1pPr algn="r" defTabSz="4624388">
              <a:defRPr sz="6000"/>
            </a:lvl1pPr>
          </a:lstStyle>
          <a:p>
            <a:pPr>
              <a:defRPr/>
            </a:pPr>
            <a:fld id="{B8B3CFD6-5F8B-4498-AEEF-4A7AE67F5226}" type="slidenum">
              <a:rPr lang="en-US"/>
              <a:pPr>
                <a:defRPr/>
              </a:pPr>
              <a:t>‹#›</a:t>
            </a:fld>
            <a:endParaRPr lang="en-US"/>
          </a:p>
        </p:txBody>
      </p:sp>
    </p:spTree>
    <p:extLst>
      <p:ext uri="{BB962C8B-B14F-4D97-AF65-F5344CB8AC3E}">
        <p14:creationId xmlns:p14="http://schemas.microsoft.com/office/powerpoint/2010/main" val="354942673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6" cy="7054850"/>
          </a:xfrm>
        </p:spPr>
        <p:txBody>
          <a:bodyPr/>
          <a:lstStyle/>
          <a:p>
            <a:r>
              <a:rPr lang="en-US"/>
              <a:t>Click to edit Master title style</a:t>
            </a:r>
          </a:p>
        </p:txBody>
      </p:sp>
      <p:sp>
        <p:nvSpPr>
          <p:cNvPr id="3" name="Subtitle 2"/>
          <p:cNvSpPr>
            <a:spLocks noGrp="1"/>
          </p:cNvSpPr>
          <p:nvPr>
            <p:ph type="subTitle" idx="1"/>
          </p:nvPr>
        </p:nvSpPr>
        <p:spPr>
          <a:xfrm>
            <a:off x="6584245" y="18653125"/>
            <a:ext cx="30722711"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6B6357-F20F-43D2-9DCA-AC2B658ABB4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EEDE47-337B-4038-ABF4-59D8DCBFCBF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044" y="2925764"/>
            <a:ext cx="9326034"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92123" y="2925764"/>
            <a:ext cx="27845455"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D24C8D-EC12-4379-A815-9D155092175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714E07-7810-4A3A-A4C4-60D252C37CC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6"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6"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0B68B5-F073-441E-94A2-316235488BE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92123" y="9509126"/>
            <a:ext cx="18585744"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9509126"/>
            <a:ext cx="18585745"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3B978E-4FA4-4F63-868C-F7D98696578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4"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1"/>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6" y="7369176"/>
            <a:ext cx="1940136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6" y="10439401"/>
            <a:ext cx="1940136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140B1B-CC1E-4323-9E17-D3BE584E26E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1102C7A-B6E2-41B6-8346-8EE4443879B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7"/>
          <p:cNvSpPr>
            <a:spLocks noChangeArrowheads="1"/>
          </p:cNvSpPr>
          <p:nvPr userDrawn="1"/>
        </p:nvSpPr>
        <p:spPr bwMode="auto">
          <a:xfrm>
            <a:off x="685800" y="5257800"/>
            <a:ext cx="13716000" cy="26974800"/>
          </a:xfrm>
          <a:prstGeom prst="rect">
            <a:avLst/>
          </a:prstGeom>
          <a:solidFill>
            <a:schemeClr val="bg1">
              <a:alpha val="80000"/>
            </a:schemeClr>
          </a:solidFill>
          <a:ln w="38100">
            <a:solidFill>
              <a:schemeClr val="tx1"/>
            </a:solidFill>
            <a:miter lim="800000"/>
            <a:headEnd/>
            <a:tailEnd/>
          </a:ln>
        </p:spPr>
        <p:txBody>
          <a:bodyPr wrap="none" anchor="ctr"/>
          <a:lstStyle/>
          <a:p>
            <a:endParaRPr lang="en-US"/>
          </a:p>
        </p:txBody>
      </p:sp>
      <p:sp>
        <p:nvSpPr>
          <p:cNvPr id="10" name="Rectangle 2"/>
          <p:cNvSpPr>
            <a:spLocks noChangeArrowheads="1"/>
          </p:cNvSpPr>
          <p:nvPr userDrawn="1"/>
        </p:nvSpPr>
        <p:spPr bwMode="auto">
          <a:xfrm>
            <a:off x="685800" y="457200"/>
            <a:ext cx="42519600" cy="4572000"/>
          </a:xfrm>
          <a:prstGeom prst="rect">
            <a:avLst/>
          </a:prstGeom>
          <a:solidFill>
            <a:schemeClr val="bg1"/>
          </a:solidFill>
          <a:ln w="101600">
            <a:solidFill>
              <a:schemeClr val="tx1"/>
            </a:solidFill>
            <a:miter lim="800000"/>
            <a:headEnd/>
            <a:tailEnd/>
          </a:ln>
        </p:spPr>
        <p:txBody>
          <a:bodyPr wrap="none" anchor="ctr"/>
          <a:lstStyle/>
          <a:p>
            <a:endParaRPr lang="en-US"/>
          </a:p>
        </p:txBody>
      </p:sp>
      <p:pic>
        <p:nvPicPr>
          <p:cNvPr id="11" name="Picture 10" descr="MSUM_Signature_Vert_Color.png"/>
          <p:cNvPicPr>
            <a:picLocks noChangeAspect="1"/>
          </p:cNvPicPr>
          <p:nvPr userDrawn="1"/>
        </p:nvPicPr>
        <p:blipFill>
          <a:blip r:embed="rId2" cstate="print"/>
          <a:srcRect l="11375" t="9065" r="8999" b="16606"/>
          <a:stretch>
            <a:fillRect/>
          </a:stretch>
        </p:blipFill>
        <p:spPr>
          <a:xfrm>
            <a:off x="762000" y="533400"/>
            <a:ext cx="6791092" cy="4419600"/>
          </a:xfrm>
          <a:prstGeom prst="rect">
            <a:avLst/>
          </a:prstGeom>
        </p:spPr>
      </p:pic>
      <p:pic>
        <p:nvPicPr>
          <p:cNvPr id="12" name="Picture 11" descr="MSUM_Signature_Vert_Color.png"/>
          <p:cNvPicPr>
            <a:picLocks noChangeAspect="1"/>
          </p:cNvPicPr>
          <p:nvPr userDrawn="1"/>
        </p:nvPicPr>
        <p:blipFill>
          <a:blip r:embed="rId2" cstate="print"/>
          <a:srcRect l="11375" t="9065" r="8999" b="16606"/>
          <a:stretch>
            <a:fillRect/>
          </a:stretch>
        </p:blipFill>
        <p:spPr>
          <a:xfrm>
            <a:off x="36338108" y="533400"/>
            <a:ext cx="6791092" cy="4419600"/>
          </a:xfrm>
          <a:prstGeom prst="rect">
            <a:avLst/>
          </a:prstGeom>
        </p:spPr>
      </p:pic>
      <p:sp>
        <p:nvSpPr>
          <p:cNvPr id="13" name="Rectangle 7"/>
          <p:cNvSpPr>
            <a:spLocks noChangeArrowheads="1"/>
          </p:cNvSpPr>
          <p:nvPr userDrawn="1"/>
        </p:nvSpPr>
        <p:spPr bwMode="auto">
          <a:xfrm>
            <a:off x="29489400" y="5257800"/>
            <a:ext cx="13716000" cy="26974800"/>
          </a:xfrm>
          <a:prstGeom prst="rect">
            <a:avLst/>
          </a:prstGeom>
          <a:solidFill>
            <a:schemeClr val="bg1">
              <a:alpha val="80000"/>
            </a:schemeClr>
          </a:solidFill>
          <a:ln w="38100">
            <a:solidFill>
              <a:schemeClr val="tx1"/>
            </a:solidFill>
            <a:miter lim="800000"/>
            <a:headEnd/>
            <a:tailEnd/>
          </a:ln>
        </p:spPr>
        <p:txBody>
          <a:bodyPr wrap="none" anchor="ctr"/>
          <a:lstStyle/>
          <a:p>
            <a:endParaRPr lang="en-US"/>
          </a:p>
        </p:txBody>
      </p:sp>
      <p:sp>
        <p:nvSpPr>
          <p:cNvPr id="14" name="Rectangle 7"/>
          <p:cNvSpPr>
            <a:spLocks noChangeArrowheads="1"/>
          </p:cNvSpPr>
          <p:nvPr userDrawn="1"/>
        </p:nvSpPr>
        <p:spPr bwMode="auto">
          <a:xfrm>
            <a:off x="15087600" y="5257800"/>
            <a:ext cx="13716000" cy="26974800"/>
          </a:xfrm>
          <a:prstGeom prst="rect">
            <a:avLst/>
          </a:prstGeom>
          <a:solidFill>
            <a:schemeClr val="bg1">
              <a:alpha val="80000"/>
            </a:schemeClr>
          </a:solidFill>
          <a:ln w="38100">
            <a:solidFill>
              <a:schemeClr val="tx1"/>
            </a:solidFill>
            <a:miter lim="800000"/>
            <a:headEnd/>
            <a:tailEnd/>
          </a:ln>
        </p:spPr>
        <p:txBody>
          <a:bodyPr wrap="none" anchor="ct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4177DB-811D-4D4B-A437-B6F5F13A24B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6"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9"/>
            <a:ext cx="26334156"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6"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063DD7-2FA8-4C7E-B189-5FBAFF32BD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lumMod val="75000"/>
                <a:lumOff val="25000"/>
              </a:schemeClr>
            </a:gs>
            <a:gs pos="100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2123" y="2925763"/>
            <a:ext cx="37306956" cy="5486400"/>
          </a:xfrm>
          <a:prstGeom prst="rect">
            <a:avLst/>
          </a:prstGeom>
          <a:noFill/>
          <a:ln w="9525">
            <a:noFill/>
            <a:miter lim="800000"/>
            <a:headEnd/>
            <a:tailEnd/>
          </a:ln>
        </p:spPr>
        <p:txBody>
          <a:bodyPr vert="horz" wrap="square" lIns="491161" tIns="245580" rIns="491161" bIns="24558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292123" y="9509126"/>
            <a:ext cx="37306956" cy="19751675"/>
          </a:xfrm>
          <a:prstGeom prst="rect">
            <a:avLst/>
          </a:prstGeom>
          <a:noFill/>
          <a:ln w="9525">
            <a:noFill/>
            <a:miter lim="800000"/>
            <a:headEnd/>
            <a:tailEnd/>
          </a:ln>
        </p:spPr>
        <p:txBody>
          <a:bodyPr vert="horz" wrap="square" lIns="491161" tIns="245580" rIns="491161" bIns="2455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2123" y="29992639"/>
            <a:ext cx="9144000" cy="2193925"/>
          </a:xfrm>
          <a:prstGeom prst="rect">
            <a:avLst/>
          </a:prstGeom>
          <a:noFill/>
          <a:ln w="9525">
            <a:noFill/>
            <a:miter lim="800000"/>
            <a:headEnd/>
            <a:tailEnd/>
          </a:ln>
          <a:effectLst/>
        </p:spPr>
        <p:txBody>
          <a:bodyPr vert="horz" wrap="square" lIns="491161" tIns="245580" rIns="491161" bIns="245580" numCol="1" anchor="t" anchorCtr="0" compatLnSpc="1">
            <a:prstTxWarp prst="textNoShape">
              <a:avLst/>
            </a:prstTxWarp>
          </a:bodyPr>
          <a:lstStyle>
            <a:lvl1pPr>
              <a:defRPr sz="7500"/>
            </a:lvl1pPr>
          </a:lstStyle>
          <a:p>
            <a:pPr>
              <a:defRPr/>
            </a:pPr>
            <a:endParaRPr lang="en-US"/>
          </a:p>
        </p:txBody>
      </p:sp>
      <p:sp>
        <p:nvSpPr>
          <p:cNvPr id="1029" name="Rectangle 5"/>
          <p:cNvSpPr>
            <a:spLocks noGrp="1" noChangeArrowheads="1"/>
          </p:cNvSpPr>
          <p:nvPr>
            <p:ph type="ftr" sz="quarter" idx="3"/>
          </p:nvPr>
        </p:nvSpPr>
        <p:spPr bwMode="auto">
          <a:xfrm>
            <a:off x="14995879" y="29992639"/>
            <a:ext cx="13899444" cy="2193925"/>
          </a:xfrm>
          <a:prstGeom prst="rect">
            <a:avLst/>
          </a:prstGeom>
          <a:noFill/>
          <a:ln w="9525">
            <a:noFill/>
            <a:miter lim="800000"/>
            <a:headEnd/>
            <a:tailEnd/>
          </a:ln>
          <a:effectLst/>
        </p:spPr>
        <p:txBody>
          <a:bodyPr vert="horz" wrap="square" lIns="491161" tIns="245580" rIns="491161" bIns="245580" numCol="1" anchor="t" anchorCtr="0" compatLnSpc="1">
            <a:prstTxWarp prst="textNoShape">
              <a:avLst/>
            </a:prstTxWarp>
          </a:bodyPr>
          <a:lstStyle>
            <a:lvl1pPr algn="ctr">
              <a:defRPr sz="7500"/>
            </a:lvl1pPr>
          </a:lstStyle>
          <a:p>
            <a:pPr>
              <a:defRPr/>
            </a:pPr>
            <a:endParaRPr lang="en-US"/>
          </a:p>
        </p:txBody>
      </p:sp>
      <p:sp>
        <p:nvSpPr>
          <p:cNvPr id="1030" name="Rectangle 6"/>
          <p:cNvSpPr>
            <a:spLocks noGrp="1" noChangeArrowheads="1"/>
          </p:cNvSpPr>
          <p:nvPr>
            <p:ph type="sldNum" sz="quarter" idx="4"/>
          </p:nvPr>
        </p:nvSpPr>
        <p:spPr bwMode="auto">
          <a:xfrm>
            <a:off x="31455078" y="29992639"/>
            <a:ext cx="9144000" cy="2193925"/>
          </a:xfrm>
          <a:prstGeom prst="rect">
            <a:avLst/>
          </a:prstGeom>
          <a:noFill/>
          <a:ln w="9525">
            <a:noFill/>
            <a:miter lim="800000"/>
            <a:headEnd/>
            <a:tailEnd/>
          </a:ln>
          <a:effectLst/>
        </p:spPr>
        <p:txBody>
          <a:bodyPr vert="horz" wrap="square" lIns="491161" tIns="245580" rIns="491161" bIns="245580" numCol="1" anchor="t" anchorCtr="0" compatLnSpc="1">
            <a:prstTxWarp prst="textNoShape">
              <a:avLst/>
            </a:prstTxWarp>
          </a:bodyPr>
          <a:lstStyle>
            <a:lvl1pPr algn="r">
              <a:defRPr sz="7500"/>
            </a:lvl1pPr>
          </a:lstStyle>
          <a:p>
            <a:pPr>
              <a:defRPr/>
            </a:pPr>
            <a:fld id="{6D529940-573F-4198-ABEC-FC7DDCE849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11725" rtl="0" eaLnBrk="0" fontAlgn="base" hangingPunct="0">
        <a:spcBef>
          <a:spcPct val="0"/>
        </a:spcBef>
        <a:spcAft>
          <a:spcPct val="0"/>
        </a:spcAft>
        <a:defRPr sz="23600">
          <a:solidFill>
            <a:schemeClr val="tx2"/>
          </a:solidFill>
          <a:latin typeface="+mj-lt"/>
          <a:ea typeface="+mj-ea"/>
          <a:cs typeface="+mj-cs"/>
        </a:defRPr>
      </a:lvl1pPr>
      <a:lvl2pPr algn="ctr" defTabSz="4911725" rtl="0" eaLnBrk="0" fontAlgn="base" hangingPunct="0">
        <a:spcBef>
          <a:spcPct val="0"/>
        </a:spcBef>
        <a:spcAft>
          <a:spcPct val="0"/>
        </a:spcAft>
        <a:defRPr sz="23600">
          <a:solidFill>
            <a:schemeClr val="tx2"/>
          </a:solidFill>
          <a:latin typeface="Times New Roman" charset="0"/>
        </a:defRPr>
      </a:lvl2pPr>
      <a:lvl3pPr algn="ctr" defTabSz="4911725" rtl="0" eaLnBrk="0" fontAlgn="base" hangingPunct="0">
        <a:spcBef>
          <a:spcPct val="0"/>
        </a:spcBef>
        <a:spcAft>
          <a:spcPct val="0"/>
        </a:spcAft>
        <a:defRPr sz="23600">
          <a:solidFill>
            <a:schemeClr val="tx2"/>
          </a:solidFill>
          <a:latin typeface="Times New Roman" charset="0"/>
        </a:defRPr>
      </a:lvl3pPr>
      <a:lvl4pPr algn="ctr" defTabSz="4911725" rtl="0" eaLnBrk="0" fontAlgn="base" hangingPunct="0">
        <a:spcBef>
          <a:spcPct val="0"/>
        </a:spcBef>
        <a:spcAft>
          <a:spcPct val="0"/>
        </a:spcAft>
        <a:defRPr sz="23600">
          <a:solidFill>
            <a:schemeClr val="tx2"/>
          </a:solidFill>
          <a:latin typeface="Times New Roman" charset="0"/>
        </a:defRPr>
      </a:lvl4pPr>
      <a:lvl5pPr algn="ctr" defTabSz="4911725" rtl="0" eaLnBrk="0" fontAlgn="base" hangingPunct="0">
        <a:spcBef>
          <a:spcPct val="0"/>
        </a:spcBef>
        <a:spcAft>
          <a:spcPct val="0"/>
        </a:spcAft>
        <a:defRPr sz="23600">
          <a:solidFill>
            <a:schemeClr val="tx2"/>
          </a:solidFill>
          <a:latin typeface="Times New Roman" charset="0"/>
        </a:defRPr>
      </a:lvl5pPr>
      <a:lvl6pPr marL="457200" algn="ctr" defTabSz="4911725" rtl="0" eaLnBrk="0" fontAlgn="base" hangingPunct="0">
        <a:spcBef>
          <a:spcPct val="0"/>
        </a:spcBef>
        <a:spcAft>
          <a:spcPct val="0"/>
        </a:spcAft>
        <a:defRPr sz="23600">
          <a:solidFill>
            <a:schemeClr val="tx2"/>
          </a:solidFill>
          <a:latin typeface="Times New Roman" charset="0"/>
        </a:defRPr>
      </a:lvl6pPr>
      <a:lvl7pPr marL="914400" algn="ctr" defTabSz="4911725" rtl="0" eaLnBrk="0" fontAlgn="base" hangingPunct="0">
        <a:spcBef>
          <a:spcPct val="0"/>
        </a:spcBef>
        <a:spcAft>
          <a:spcPct val="0"/>
        </a:spcAft>
        <a:defRPr sz="23600">
          <a:solidFill>
            <a:schemeClr val="tx2"/>
          </a:solidFill>
          <a:latin typeface="Times New Roman" charset="0"/>
        </a:defRPr>
      </a:lvl7pPr>
      <a:lvl8pPr marL="1371600" algn="ctr" defTabSz="4911725" rtl="0" eaLnBrk="0" fontAlgn="base" hangingPunct="0">
        <a:spcBef>
          <a:spcPct val="0"/>
        </a:spcBef>
        <a:spcAft>
          <a:spcPct val="0"/>
        </a:spcAft>
        <a:defRPr sz="23600">
          <a:solidFill>
            <a:schemeClr val="tx2"/>
          </a:solidFill>
          <a:latin typeface="Times New Roman" charset="0"/>
        </a:defRPr>
      </a:lvl8pPr>
      <a:lvl9pPr marL="1828800" algn="ctr" defTabSz="4911725" rtl="0" eaLnBrk="0" fontAlgn="base" hangingPunct="0">
        <a:spcBef>
          <a:spcPct val="0"/>
        </a:spcBef>
        <a:spcAft>
          <a:spcPct val="0"/>
        </a:spcAft>
        <a:defRPr sz="23600">
          <a:solidFill>
            <a:schemeClr val="tx2"/>
          </a:solidFill>
          <a:latin typeface="Times New Roman" charset="0"/>
        </a:defRPr>
      </a:lvl9pPr>
    </p:titleStyle>
    <p:bodyStyle>
      <a:lvl1pPr marL="1841500" indent="-1841500" algn="l" defTabSz="4911725" rtl="0" eaLnBrk="0" fontAlgn="base" hangingPunct="0">
        <a:spcBef>
          <a:spcPct val="20000"/>
        </a:spcBef>
        <a:spcAft>
          <a:spcPct val="0"/>
        </a:spcAft>
        <a:buChar char="•"/>
        <a:defRPr sz="17200">
          <a:solidFill>
            <a:schemeClr val="tx1"/>
          </a:solidFill>
          <a:latin typeface="+mn-lt"/>
          <a:ea typeface="+mn-ea"/>
          <a:cs typeface="+mn-cs"/>
        </a:defRPr>
      </a:lvl1pPr>
      <a:lvl2pPr marL="3990975" indent="-1535113" algn="l" defTabSz="4911725" rtl="0" eaLnBrk="0" fontAlgn="base" hangingPunct="0">
        <a:spcBef>
          <a:spcPct val="20000"/>
        </a:spcBef>
        <a:spcAft>
          <a:spcPct val="0"/>
        </a:spcAft>
        <a:buChar char="–"/>
        <a:defRPr sz="15000">
          <a:solidFill>
            <a:schemeClr val="tx1"/>
          </a:solidFill>
          <a:latin typeface="+mn-lt"/>
        </a:defRPr>
      </a:lvl2pPr>
      <a:lvl3pPr marL="6138863" indent="-1227138" algn="l" defTabSz="4911725" rtl="0" eaLnBrk="0" fontAlgn="base" hangingPunct="0">
        <a:spcBef>
          <a:spcPct val="20000"/>
        </a:spcBef>
        <a:spcAft>
          <a:spcPct val="0"/>
        </a:spcAft>
        <a:buChar char="•"/>
        <a:defRPr sz="12900">
          <a:solidFill>
            <a:schemeClr val="tx1"/>
          </a:solidFill>
          <a:latin typeface="+mn-lt"/>
        </a:defRPr>
      </a:lvl3pPr>
      <a:lvl4pPr marL="8594725" indent="-1227138" algn="l" defTabSz="4911725" rtl="0" eaLnBrk="0" fontAlgn="base" hangingPunct="0">
        <a:spcBef>
          <a:spcPct val="20000"/>
        </a:spcBef>
        <a:spcAft>
          <a:spcPct val="0"/>
        </a:spcAft>
        <a:buChar char="–"/>
        <a:defRPr sz="10700">
          <a:solidFill>
            <a:schemeClr val="tx1"/>
          </a:solidFill>
          <a:latin typeface="+mn-lt"/>
        </a:defRPr>
      </a:lvl4pPr>
      <a:lvl5pPr marL="11050588" indent="-1227138" algn="l" defTabSz="4911725" rtl="0" eaLnBrk="0" fontAlgn="base" hangingPunct="0">
        <a:spcBef>
          <a:spcPct val="20000"/>
        </a:spcBef>
        <a:spcAft>
          <a:spcPct val="0"/>
        </a:spcAft>
        <a:buChar char="»"/>
        <a:defRPr sz="10700">
          <a:solidFill>
            <a:schemeClr val="tx1"/>
          </a:solidFill>
          <a:latin typeface="+mn-lt"/>
        </a:defRPr>
      </a:lvl5pPr>
      <a:lvl6pPr marL="11507788" indent="-1227138" algn="l" defTabSz="4911725" rtl="0" eaLnBrk="0" fontAlgn="base" hangingPunct="0">
        <a:spcBef>
          <a:spcPct val="20000"/>
        </a:spcBef>
        <a:spcAft>
          <a:spcPct val="0"/>
        </a:spcAft>
        <a:buChar char="»"/>
        <a:defRPr sz="10700">
          <a:solidFill>
            <a:schemeClr val="tx1"/>
          </a:solidFill>
          <a:latin typeface="+mn-lt"/>
        </a:defRPr>
      </a:lvl6pPr>
      <a:lvl7pPr marL="11964988" indent="-1227138" algn="l" defTabSz="4911725" rtl="0" eaLnBrk="0" fontAlgn="base" hangingPunct="0">
        <a:spcBef>
          <a:spcPct val="20000"/>
        </a:spcBef>
        <a:spcAft>
          <a:spcPct val="0"/>
        </a:spcAft>
        <a:buChar char="»"/>
        <a:defRPr sz="10700">
          <a:solidFill>
            <a:schemeClr val="tx1"/>
          </a:solidFill>
          <a:latin typeface="+mn-lt"/>
        </a:defRPr>
      </a:lvl7pPr>
      <a:lvl8pPr marL="12422188" indent="-1227138" algn="l" defTabSz="4911725" rtl="0" eaLnBrk="0" fontAlgn="base" hangingPunct="0">
        <a:spcBef>
          <a:spcPct val="20000"/>
        </a:spcBef>
        <a:spcAft>
          <a:spcPct val="0"/>
        </a:spcAft>
        <a:buChar char="»"/>
        <a:defRPr sz="10700">
          <a:solidFill>
            <a:schemeClr val="tx1"/>
          </a:solidFill>
          <a:latin typeface="+mn-lt"/>
        </a:defRPr>
      </a:lvl8pPr>
      <a:lvl9pPr marL="12879388" indent="-1227138" algn="l" defTabSz="4911725" rtl="0" eaLnBrk="0" fontAlgn="base" hangingPunct="0">
        <a:spcBef>
          <a:spcPct val="20000"/>
        </a:spcBef>
        <a:spcAft>
          <a:spcPct val="0"/>
        </a:spcAft>
        <a:buChar char="»"/>
        <a:defRPr sz="10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6705600" y="609600"/>
            <a:ext cx="30708600" cy="4385816"/>
          </a:xfrm>
          <a:prstGeom prst="rect">
            <a:avLst/>
          </a:prstGeom>
          <a:noFill/>
          <a:ln w="9525">
            <a:noFill/>
            <a:miter lim="800000"/>
            <a:headEnd/>
            <a:tailEnd/>
          </a:ln>
        </p:spPr>
        <p:txBody>
          <a:bodyPr wrap="square">
            <a:spAutoFit/>
          </a:bodyPr>
          <a:lstStyle/>
          <a:p>
            <a:pPr algn="ctr">
              <a:spcBef>
                <a:spcPts val="600"/>
              </a:spcBef>
            </a:pPr>
            <a:r>
              <a:rPr lang="en-US" sz="9600" b="1" dirty="0" err="1"/>
              <a:t>BookWorm</a:t>
            </a:r>
            <a:r>
              <a:rPr lang="en-US" sz="9600" b="1" dirty="0"/>
              <a:t>:</a:t>
            </a:r>
          </a:p>
          <a:p>
            <a:pPr algn="ctr">
              <a:spcBef>
                <a:spcPts val="600"/>
              </a:spcBef>
            </a:pPr>
            <a:r>
              <a:rPr lang="en-US" sz="7200" b="1" dirty="0"/>
              <a:t>A Home Library Aid</a:t>
            </a:r>
          </a:p>
          <a:p>
            <a:pPr algn="ctr">
              <a:spcBef>
                <a:spcPts val="600"/>
              </a:spcBef>
            </a:pPr>
            <a:r>
              <a:rPr lang="en-US" sz="4800" dirty="0"/>
              <a:t>Johnny Quach</a:t>
            </a:r>
          </a:p>
          <a:p>
            <a:pPr algn="ctr">
              <a:spcBef>
                <a:spcPts val="600"/>
              </a:spcBef>
            </a:pPr>
            <a:r>
              <a:rPr lang="en-US" sz="4800" i="1" dirty="0"/>
              <a:t>Department, Minnesota State University Moorhead, 1104 7th Avenue South, Moorhead, MN  56563</a:t>
            </a:r>
          </a:p>
        </p:txBody>
      </p:sp>
      <p:sp>
        <p:nvSpPr>
          <p:cNvPr id="2055" name="Text Box 11"/>
          <p:cNvSpPr txBox="1">
            <a:spLocks noChangeArrowheads="1"/>
          </p:cNvSpPr>
          <p:nvPr/>
        </p:nvSpPr>
        <p:spPr bwMode="auto">
          <a:xfrm>
            <a:off x="1016000" y="5562601"/>
            <a:ext cx="13081000" cy="5786199"/>
          </a:xfrm>
          <a:prstGeom prst="rect">
            <a:avLst/>
          </a:prstGeom>
          <a:noFill/>
          <a:ln w="9525">
            <a:noFill/>
            <a:miter lim="800000"/>
            <a:headEnd/>
            <a:tailEnd/>
          </a:ln>
        </p:spPr>
        <p:txBody>
          <a:bodyPr wrap="square">
            <a:spAutoFit/>
          </a:bodyPr>
          <a:lstStyle/>
          <a:p>
            <a:pPr algn="just">
              <a:spcBef>
                <a:spcPct val="50000"/>
              </a:spcBef>
            </a:pPr>
            <a:r>
              <a:rPr lang="en-US" sz="4800" b="1" i="1" dirty="0"/>
              <a:t>Abstract:</a:t>
            </a:r>
          </a:p>
          <a:p>
            <a:pPr algn="just">
              <a:spcBef>
                <a:spcPct val="50000"/>
              </a:spcBef>
            </a:pPr>
            <a:r>
              <a:rPr lang="en-US" sz="2800" dirty="0"/>
              <a:t>This project involved the design and development of a website intended to allow users to create a personal inventory of their purchased media with a primary focus on books. The goal of the project was to create a website that is both user-friendly, convenient, and both personally and professionally useful. The project began with an analysis of existing personal inventory websites and apps which identified many different aspects that are included in the finished website, as well as aspects that fell short. Utilizing Python and Flask, the design includes a number of easy-to-use features, such as the ability to create an account to save a personal library and the ability to use the search engine by manually typing or using a barcode scanner. Through this project, users can expect enhanced organization, tracking, and accessibility of their media collections, promising an enjoyable experience for both casual and avid collectors alike.</a:t>
            </a:r>
          </a:p>
        </p:txBody>
      </p:sp>
      <p:sp>
        <p:nvSpPr>
          <p:cNvPr id="2056" name="Line 12"/>
          <p:cNvSpPr>
            <a:spLocks noChangeShapeType="1"/>
          </p:cNvSpPr>
          <p:nvPr/>
        </p:nvSpPr>
        <p:spPr bwMode="auto">
          <a:xfrm>
            <a:off x="1096433" y="11734800"/>
            <a:ext cx="13000567" cy="0"/>
          </a:xfrm>
          <a:prstGeom prst="line">
            <a:avLst/>
          </a:prstGeom>
          <a:noFill/>
          <a:ln w="25400">
            <a:solidFill>
              <a:schemeClr val="tx1"/>
            </a:solidFill>
            <a:round/>
            <a:headEnd/>
            <a:tailEnd/>
          </a:ln>
        </p:spPr>
        <p:txBody>
          <a:bodyPr wrap="none" anchor="ctr"/>
          <a:lstStyle/>
          <a:p>
            <a:endParaRPr lang="en-US"/>
          </a:p>
        </p:txBody>
      </p:sp>
      <p:sp>
        <p:nvSpPr>
          <p:cNvPr id="10" name="Text Box 11">
            <a:extLst>
              <a:ext uri="{FF2B5EF4-FFF2-40B4-BE49-F238E27FC236}">
                <a16:creationId xmlns:a16="http://schemas.microsoft.com/office/drawing/2014/main" id="{FE7551BD-44E7-3E4A-80D2-590EE5D8D1C4}"/>
              </a:ext>
            </a:extLst>
          </p:cNvPr>
          <p:cNvSpPr txBox="1">
            <a:spLocks noChangeArrowheads="1"/>
          </p:cNvSpPr>
          <p:nvPr/>
        </p:nvSpPr>
        <p:spPr bwMode="auto">
          <a:xfrm>
            <a:off x="35251992" y="29468800"/>
            <a:ext cx="5373111" cy="2492990"/>
          </a:xfrm>
          <a:prstGeom prst="rect">
            <a:avLst/>
          </a:prstGeom>
          <a:noFill/>
          <a:ln w="9525">
            <a:noFill/>
            <a:miter lim="800000"/>
            <a:headEnd/>
            <a:tailEnd/>
          </a:ln>
        </p:spPr>
        <p:txBody>
          <a:bodyPr wrap="square">
            <a:spAutoFit/>
          </a:bodyPr>
          <a:lstStyle/>
          <a:p>
            <a:pPr algn="just">
              <a:spcBef>
                <a:spcPct val="50000"/>
              </a:spcBef>
            </a:pPr>
            <a:r>
              <a:rPr lang="en-US" sz="4800" b="1" i="1" dirty="0"/>
              <a:t>Evaluate this poster</a:t>
            </a:r>
          </a:p>
          <a:p>
            <a:pPr algn="just">
              <a:spcBef>
                <a:spcPct val="50000"/>
              </a:spcBef>
            </a:pPr>
            <a:r>
              <a:rPr lang="en-US" dirty="0"/>
              <a:t>Presentation ID: 9580</a:t>
            </a:r>
          </a:p>
          <a:p>
            <a:pPr algn="just">
              <a:spcBef>
                <a:spcPct val="50000"/>
              </a:spcBef>
            </a:pPr>
            <a:r>
              <a:rPr lang="en-US" dirty="0"/>
              <a:t>Scan the QR Code or go to: </a:t>
            </a:r>
          </a:p>
          <a:p>
            <a:pPr algn="just">
              <a:spcBef>
                <a:spcPct val="50000"/>
              </a:spcBef>
            </a:pPr>
            <a:r>
              <a:rPr lang="en-US" dirty="0"/>
              <a:t>https://</a:t>
            </a:r>
            <a:r>
              <a:rPr lang="en-US" dirty="0" err="1"/>
              <a:t>bit.ly</a:t>
            </a:r>
            <a:r>
              <a:rPr lang="en-US" dirty="0"/>
              <a:t>/sac2024-eval</a:t>
            </a:r>
          </a:p>
        </p:txBody>
      </p:sp>
      <p:pic>
        <p:nvPicPr>
          <p:cNvPr id="2" name="Picture 1" descr="A qr code with a logo&#10;&#10;Description automatically generated">
            <a:extLst>
              <a:ext uri="{FF2B5EF4-FFF2-40B4-BE49-F238E27FC236}">
                <a16:creationId xmlns:a16="http://schemas.microsoft.com/office/drawing/2014/main" id="{6E378E5D-E021-B7F0-8DCE-814C610919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48903" y="29468800"/>
            <a:ext cx="2492990" cy="2492990"/>
          </a:xfrm>
          <a:prstGeom prst="rect">
            <a:avLst/>
          </a:prstGeom>
        </p:spPr>
      </p:pic>
      <p:sp>
        <p:nvSpPr>
          <p:cNvPr id="5" name="TextBox 4">
            <a:extLst>
              <a:ext uri="{FF2B5EF4-FFF2-40B4-BE49-F238E27FC236}">
                <a16:creationId xmlns:a16="http://schemas.microsoft.com/office/drawing/2014/main" id="{F74E3725-F9CD-512C-655F-C9502BAA0293}"/>
              </a:ext>
            </a:extLst>
          </p:cNvPr>
          <p:cNvSpPr txBox="1"/>
          <p:nvPr/>
        </p:nvSpPr>
        <p:spPr>
          <a:xfrm>
            <a:off x="18663644" y="5277758"/>
            <a:ext cx="6400802" cy="1015663"/>
          </a:xfrm>
          <a:prstGeom prst="rect">
            <a:avLst/>
          </a:prstGeom>
          <a:noFill/>
        </p:spPr>
        <p:txBody>
          <a:bodyPr wrap="square" rtlCol="0">
            <a:spAutoFit/>
          </a:bodyPr>
          <a:lstStyle/>
          <a:p>
            <a:r>
              <a:rPr lang="en-US" sz="6000" b="1" dirty="0"/>
              <a:t>Meet </a:t>
            </a:r>
            <a:r>
              <a:rPr lang="en-US" sz="6000" b="1" dirty="0" err="1"/>
              <a:t>BookWorm</a:t>
            </a:r>
            <a:endParaRPr lang="en-US" sz="6000" b="1" dirty="0"/>
          </a:p>
        </p:txBody>
      </p:sp>
      <p:sp>
        <p:nvSpPr>
          <p:cNvPr id="3" name="TextBox 2">
            <a:extLst>
              <a:ext uri="{FF2B5EF4-FFF2-40B4-BE49-F238E27FC236}">
                <a16:creationId xmlns:a16="http://schemas.microsoft.com/office/drawing/2014/main" id="{AE07DCE9-1541-9A46-4074-F40A10F1321A}"/>
              </a:ext>
            </a:extLst>
          </p:cNvPr>
          <p:cNvSpPr txBox="1"/>
          <p:nvPr/>
        </p:nvSpPr>
        <p:spPr>
          <a:xfrm>
            <a:off x="29636535" y="23251057"/>
            <a:ext cx="13405358" cy="6370975"/>
          </a:xfrm>
          <a:prstGeom prst="rect">
            <a:avLst/>
          </a:prstGeom>
          <a:noFill/>
        </p:spPr>
        <p:txBody>
          <a:bodyPr wrap="square" rtlCol="0">
            <a:spAutoFit/>
          </a:bodyPr>
          <a:lstStyle/>
          <a:p>
            <a:r>
              <a:rPr lang="en-US" sz="2800" b="1" i="1" dirty="0"/>
              <a:t>Works Cited:</a:t>
            </a:r>
          </a:p>
          <a:p>
            <a:endParaRPr lang="en-US" sz="2800" dirty="0"/>
          </a:p>
          <a:p>
            <a:r>
              <a:rPr lang="en-US" sz="2200" dirty="0"/>
              <a:t>Google Developers. "Google Books APIs." Google Books API, Google, developers.google.com/books</a:t>
            </a:r>
          </a:p>
          <a:p>
            <a:endParaRPr lang="en-US" sz="2200" dirty="0"/>
          </a:p>
          <a:p>
            <a:r>
              <a:rPr lang="en-US" sz="2200" dirty="0"/>
              <a:t>The New York Times Company. "Books API." New York Times Developer Network, The New York Times, developer.nytimes.com/docs/books-product/1/overview. </a:t>
            </a:r>
          </a:p>
          <a:p>
            <a:endParaRPr lang="en-US" sz="2200" dirty="0"/>
          </a:p>
          <a:p>
            <a:r>
              <a:rPr lang="en-US" sz="2200" dirty="0"/>
              <a:t>Pallets Projects. "Welcome to Flask." Flask Documentation, Flask, flask.palletsprojects.com.</a:t>
            </a:r>
          </a:p>
          <a:p>
            <a:endParaRPr lang="en-US" sz="2200" dirty="0"/>
          </a:p>
          <a:p>
            <a:r>
              <a:rPr lang="en-US" sz="2200" dirty="0"/>
              <a:t>Python Software Foundation. "Python Documentation." Python.org, Python Software Foundation, www.python.org/doc/</a:t>
            </a:r>
          </a:p>
          <a:p>
            <a:endParaRPr lang="en-US" sz="2200" dirty="0"/>
          </a:p>
          <a:p>
            <a:r>
              <a:rPr lang="en-US" sz="2200" dirty="0"/>
              <a:t>Heroku. "Heroku Dev Center." Heroku, Salesforce, devcenter.heroku.com.</a:t>
            </a:r>
          </a:p>
          <a:p>
            <a:endParaRPr lang="en-US" sz="2200" dirty="0"/>
          </a:p>
          <a:p>
            <a:r>
              <a:rPr lang="en-US" sz="2200" dirty="0"/>
              <a:t>GitHub, Inc. "GitHub." GitHub, GitHub, github.com</a:t>
            </a:r>
          </a:p>
          <a:p>
            <a:endParaRPr lang="en-US" sz="2200" dirty="0"/>
          </a:p>
          <a:p>
            <a:r>
              <a:rPr lang="en-US" sz="2200" dirty="0"/>
              <a:t>Stack Exchange, Inc. "Stack Overflow." Stack Overflow, Stack Exchange, stackoverflow.com</a:t>
            </a:r>
          </a:p>
          <a:p>
            <a:endParaRPr lang="en-US" sz="2200" dirty="0"/>
          </a:p>
        </p:txBody>
      </p:sp>
      <p:pic>
        <p:nvPicPr>
          <p:cNvPr id="4" name="Picture 3">
            <a:extLst>
              <a:ext uri="{FF2B5EF4-FFF2-40B4-BE49-F238E27FC236}">
                <a16:creationId xmlns:a16="http://schemas.microsoft.com/office/drawing/2014/main" id="{22B0D77E-D4AC-179E-9297-0A5DC1D7DD8F}"/>
              </a:ext>
            </a:extLst>
          </p:cNvPr>
          <p:cNvPicPr>
            <a:picLocks noChangeAspect="1"/>
          </p:cNvPicPr>
          <p:nvPr/>
        </p:nvPicPr>
        <p:blipFill>
          <a:blip r:embed="rId3"/>
          <a:stretch>
            <a:fillRect/>
          </a:stretch>
        </p:blipFill>
        <p:spPr>
          <a:xfrm>
            <a:off x="29831170" y="23038331"/>
            <a:ext cx="13016088" cy="24386"/>
          </a:xfrm>
          <a:prstGeom prst="rect">
            <a:avLst/>
          </a:prstGeom>
        </p:spPr>
      </p:pic>
      <p:sp>
        <p:nvSpPr>
          <p:cNvPr id="6" name="TextBox 5">
            <a:extLst>
              <a:ext uri="{FF2B5EF4-FFF2-40B4-BE49-F238E27FC236}">
                <a16:creationId xmlns:a16="http://schemas.microsoft.com/office/drawing/2014/main" id="{16D175ED-5AB9-DB75-9AAA-0394EFB4BF3A}"/>
              </a:ext>
            </a:extLst>
          </p:cNvPr>
          <p:cNvSpPr txBox="1"/>
          <p:nvPr/>
        </p:nvSpPr>
        <p:spPr>
          <a:xfrm>
            <a:off x="1096433" y="11798391"/>
            <a:ext cx="12902091" cy="5016758"/>
          </a:xfrm>
          <a:prstGeom prst="rect">
            <a:avLst/>
          </a:prstGeom>
          <a:noFill/>
        </p:spPr>
        <p:txBody>
          <a:bodyPr wrap="square" rtlCol="0">
            <a:spAutoFit/>
          </a:bodyPr>
          <a:lstStyle/>
          <a:p>
            <a:r>
              <a:rPr lang="en-US" sz="4800" b="1" i="1" dirty="0"/>
              <a:t>Programming/Framework:</a:t>
            </a:r>
          </a:p>
          <a:p>
            <a:endParaRPr lang="en-US" sz="4800" dirty="0"/>
          </a:p>
          <a:p>
            <a:r>
              <a:rPr lang="en-US" sz="2800" dirty="0"/>
              <a:t>Research for </a:t>
            </a:r>
            <a:r>
              <a:rPr lang="en-US" sz="2800" dirty="0" err="1"/>
              <a:t>BookWorm</a:t>
            </a:r>
            <a:r>
              <a:rPr lang="en-US" sz="2800" dirty="0"/>
              <a:t> began with looking into different frameworks in order to determine which would be the best fit. Ultimately, this research led to Python and Flask. Python is widely used in many areas like web development, data analysis, and AI. Its compatibility with web development made it a great choice for where this project was headed. Flask is a web application framework that is written in Python. It was designed to make starting a web application quick and easy but allows for the possibility of more complex situations. With Python’s simplicity and Flask’s flexibility, </a:t>
            </a:r>
            <a:r>
              <a:rPr lang="en-US" sz="2800" dirty="0" err="1"/>
              <a:t>BookWorm</a:t>
            </a:r>
            <a:r>
              <a:rPr lang="en-US" sz="2800" dirty="0"/>
              <a:t> began taking form.</a:t>
            </a:r>
          </a:p>
        </p:txBody>
      </p:sp>
      <p:sp>
        <p:nvSpPr>
          <p:cNvPr id="7" name="Line 12">
            <a:extLst>
              <a:ext uri="{FF2B5EF4-FFF2-40B4-BE49-F238E27FC236}">
                <a16:creationId xmlns:a16="http://schemas.microsoft.com/office/drawing/2014/main" id="{65AE98BE-C32F-22F3-F1B3-9CE3434CEE01}"/>
              </a:ext>
            </a:extLst>
          </p:cNvPr>
          <p:cNvSpPr>
            <a:spLocks noChangeShapeType="1"/>
          </p:cNvSpPr>
          <p:nvPr/>
        </p:nvSpPr>
        <p:spPr bwMode="auto">
          <a:xfrm>
            <a:off x="1183571" y="22326600"/>
            <a:ext cx="13000567" cy="0"/>
          </a:xfrm>
          <a:prstGeom prst="line">
            <a:avLst/>
          </a:prstGeom>
          <a:noFill/>
          <a:ln w="25400">
            <a:solidFill>
              <a:schemeClr val="tx1"/>
            </a:solidFill>
            <a:round/>
            <a:headEnd/>
            <a:tailEnd/>
          </a:ln>
        </p:spPr>
        <p:txBody>
          <a:bodyPr wrap="none" anchor="ctr"/>
          <a:lstStyle/>
          <a:p>
            <a:endParaRPr lang="en-US" dirty="0"/>
          </a:p>
        </p:txBody>
      </p:sp>
      <p:sp>
        <p:nvSpPr>
          <p:cNvPr id="8" name="TextBox 7">
            <a:extLst>
              <a:ext uri="{FF2B5EF4-FFF2-40B4-BE49-F238E27FC236}">
                <a16:creationId xmlns:a16="http://schemas.microsoft.com/office/drawing/2014/main" id="{0A0878B3-ECBC-99A8-D6AB-BEFB95B4D1FC}"/>
              </a:ext>
            </a:extLst>
          </p:cNvPr>
          <p:cNvSpPr txBox="1"/>
          <p:nvPr/>
        </p:nvSpPr>
        <p:spPr>
          <a:xfrm>
            <a:off x="1183571" y="22326600"/>
            <a:ext cx="12913429" cy="10310515"/>
          </a:xfrm>
          <a:prstGeom prst="rect">
            <a:avLst/>
          </a:prstGeom>
          <a:noFill/>
        </p:spPr>
        <p:txBody>
          <a:bodyPr wrap="square" rtlCol="0">
            <a:spAutoFit/>
          </a:bodyPr>
          <a:lstStyle/>
          <a:p>
            <a:r>
              <a:rPr lang="en-US" sz="4800" b="1" i="1" dirty="0"/>
              <a:t>API’s:</a:t>
            </a:r>
            <a:endParaRPr lang="en-US" sz="2800" b="1" i="1" dirty="0"/>
          </a:p>
          <a:p>
            <a:endParaRPr lang="en-US" sz="2800" dirty="0"/>
          </a:p>
          <a:p>
            <a:r>
              <a:rPr lang="en-US" sz="2800" i="1" dirty="0"/>
              <a:t>Google Books API:</a:t>
            </a:r>
          </a:p>
          <a:p>
            <a:endParaRPr lang="en-US" sz="2800" dirty="0"/>
          </a:p>
          <a:p>
            <a:r>
              <a:rPr lang="en-US" sz="2800" dirty="0"/>
              <a:t>Google Books API is the backbone of </a:t>
            </a:r>
            <a:r>
              <a:rPr lang="en-US" sz="2800" dirty="0" err="1"/>
              <a:t>BookWorm</a:t>
            </a:r>
            <a:r>
              <a:rPr lang="en-US" sz="2800" dirty="0"/>
              <a:t>. Without it, this project would have been almost impossible to complete.</a:t>
            </a:r>
          </a:p>
          <a:p>
            <a:endParaRPr lang="en-US" sz="2800" dirty="0"/>
          </a:p>
          <a:p>
            <a:r>
              <a:rPr lang="en-US" sz="2800" dirty="0"/>
              <a:t>Google Books API is a service provided by Google that allows developers to access and utilize data from Google Books, which includes a large index of books from publishers, libraries, and booksellers. This API is where </a:t>
            </a:r>
            <a:r>
              <a:rPr lang="en-US" sz="2800" dirty="0" err="1"/>
              <a:t>BookWorm</a:t>
            </a:r>
            <a:r>
              <a:rPr lang="en-US" sz="2800" dirty="0"/>
              <a:t> gets all of its book information, including cover art, title, author, publish date, ISBN, and book descriptions.</a:t>
            </a:r>
          </a:p>
          <a:p>
            <a:endParaRPr lang="en-US" sz="2800" dirty="0"/>
          </a:p>
          <a:p>
            <a:r>
              <a:rPr lang="en-US" sz="2800" i="1" dirty="0"/>
              <a:t>The New York Times Book API:</a:t>
            </a:r>
          </a:p>
          <a:p>
            <a:endParaRPr lang="en-US" sz="2800" dirty="0"/>
          </a:p>
          <a:p>
            <a:r>
              <a:rPr lang="en-US" sz="2800" dirty="0"/>
              <a:t>The New York Times Books API was primarily used for the Home Page of </a:t>
            </a:r>
            <a:r>
              <a:rPr lang="en-US" sz="2800" dirty="0" err="1"/>
              <a:t>BookWorm</a:t>
            </a:r>
            <a:r>
              <a:rPr lang="en-US" sz="2800" dirty="0"/>
              <a:t> to display the current best-selling books as a greeting to users visiting the website.</a:t>
            </a:r>
          </a:p>
          <a:p>
            <a:endParaRPr lang="en-US" sz="2800" dirty="0"/>
          </a:p>
          <a:p>
            <a:r>
              <a:rPr lang="en-US" sz="2800" dirty="0"/>
              <a:t>The New York Times Books API is a service provided by The New York Times that allows developers to access book-related data. This API is part of a larger collection of APIs that are offered by The New York Times to provide access to multiple sources of information.</a:t>
            </a:r>
          </a:p>
          <a:p>
            <a:endParaRPr lang="en-US" sz="2800" dirty="0"/>
          </a:p>
          <a:p>
            <a:endParaRPr lang="en-US" sz="2800" dirty="0"/>
          </a:p>
        </p:txBody>
      </p:sp>
      <p:sp>
        <p:nvSpPr>
          <p:cNvPr id="9" name="TextBox 8">
            <a:extLst>
              <a:ext uri="{FF2B5EF4-FFF2-40B4-BE49-F238E27FC236}">
                <a16:creationId xmlns:a16="http://schemas.microsoft.com/office/drawing/2014/main" id="{23F458E5-A3A4-E921-12B6-D5997342AE6F}"/>
              </a:ext>
            </a:extLst>
          </p:cNvPr>
          <p:cNvSpPr txBox="1"/>
          <p:nvPr/>
        </p:nvSpPr>
        <p:spPr>
          <a:xfrm>
            <a:off x="29870400" y="16394540"/>
            <a:ext cx="12924367" cy="6370975"/>
          </a:xfrm>
          <a:prstGeom prst="rect">
            <a:avLst/>
          </a:prstGeom>
          <a:noFill/>
        </p:spPr>
        <p:txBody>
          <a:bodyPr wrap="square" rtlCol="0">
            <a:spAutoFit/>
          </a:bodyPr>
          <a:lstStyle/>
          <a:p>
            <a:r>
              <a:rPr lang="en-US" sz="4800" b="1" i="1" dirty="0"/>
              <a:t>Looking Ahead:</a:t>
            </a:r>
          </a:p>
          <a:p>
            <a:endParaRPr lang="en-US" dirty="0"/>
          </a:p>
          <a:p>
            <a:r>
              <a:rPr lang="en-US" sz="2800" dirty="0"/>
              <a:t>While there are many great things that the current </a:t>
            </a:r>
            <a:r>
              <a:rPr lang="en-US" sz="2800" dirty="0" err="1"/>
              <a:t>BookWorm</a:t>
            </a:r>
            <a:r>
              <a:rPr lang="en-US" sz="2800" dirty="0"/>
              <a:t> website offers, there are still more ideas that haven’t been implemented. A couple of these include the option for users to create wish lists of books they want to buy in the future and the possibility to add other types of physical media other than books, such as movies, music, or video games. User interaction is also a big possibility that could be implemented in the future, giving users the ability to follow each other and see what their friends are reading. </a:t>
            </a:r>
          </a:p>
          <a:p>
            <a:r>
              <a:rPr lang="en-US" sz="2800" dirty="0"/>
              <a:t>Along with these big upgrade possibilities come smaller ones, such as adding more filters to the library page and improving the book catalog to include a larger range of books. Currently, most books can be found within </a:t>
            </a:r>
            <a:r>
              <a:rPr lang="en-US" sz="2800" dirty="0" err="1"/>
              <a:t>BookWorm</a:t>
            </a:r>
            <a:r>
              <a:rPr lang="en-US" sz="2800" dirty="0"/>
              <a:t>, however, there may be some titles and forms of books (i.e., manga and other graphic novels) that may not be accounted for. </a:t>
            </a:r>
          </a:p>
          <a:p>
            <a:r>
              <a:rPr lang="en-US" sz="2800" dirty="0" err="1"/>
              <a:t>BookWorm</a:t>
            </a:r>
            <a:r>
              <a:rPr lang="en-US" sz="2800" dirty="0"/>
              <a:t> is in its early stages and has a lot of potential to grow into something more.</a:t>
            </a:r>
          </a:p>
        </p:txBody>
      </p:sp>
      <p:pic>
        <p:nvPicPr>
          <p:cNvPr id="11" name="Picture 10">
            <a:extLst>
              <a:ext uri="{FF2B5EF4-FFF2-40B4-BE49-F238E27FC236}">
                <a16:creationId xmlns:a16="http://schemas.microsoft.com/office/drawing/2014/main" id="{3EBCC000-262D-586F-007E-F8663145CBF6}"/>
              </a:ext>
            </a:extLst>
          </p:cNvPr>
          <p:cNvPicPr>
            <a:picLocks noChangeAspect="1"/>
          </p:cNvPicPr>
          <p:nvPr/>
        </p:nvPicPr>
        <p:blipFill>
          <a:blip r:embed="rId4"/>
          <a:stretch>
            <a:fillRect/>
          </a:stretch>
        </p:blipFill>
        <p:spPr>
          <a:xfrm>
            <a:off x="29870400" y="15863622"/>
            <a:ext cx="13016088" cy="24386"/>
          </a:xfrm>
          <a:prstGeom prst="rect">
            <a:avLst/>
          </a:prstGeom>
        </p:spPr>
      </p:pic>
      <p:pic>
        <p:nvPicPr>
          <p:cNvPr id="21" name="Picture 20">
            <a:extLst>
              <a:ext uri="{FF2B5EF4-FFF2-40B4-BE49-F238E27FC236}">
                <a16:creationId xmlns:a16="http://schemas.microsoft.com/office/drawing/2014/main" id="{6C55F3D6-8CCF-677E-D611-43F1E995198B}"/>
              </a:ext>
            </a:extLst>
          </p:cNvPr>
          <p:cNvPicPr>
            <a:picLocks noChangeAspect="1"/>
          </p:cNvPicPr>
          <p:nvPr/>
        </p:nvPicPr>
        <p:blipFill>
          <a:blip r:embed="rId5"/>
          <a:stretch>
            <a:fillRect/>
          </a:stretch>
        </p:blipFill>
        <p:spPr>
          <a:xfrm>
            <a:off x="16557886" y="6575764"/>
            <a:ext cx="10775427" cy="7443315"/>
          </a:xfrm>
          <a:prstGeom prst="rect">
            <a:avLst/>
          </a:prstGeom>
        </p:spPr>
      </p:pic>
      <p:pic>
        <p:nvPicPr>
          <p:cNvPr id="25" name="Picture 24">
            <a:extLst>
              <a:ext uri="{FF2B5EF4-FFF2-40B4-BE49-F238E27FC236}">
                <a16:creationId xmlns:a16="http://schemas.microsoft.com/office/drawing/2014/main" id="{F55E97A4-BE65-22B2-B3FA-9EE6A804F76D}"/>
              </a:ext>
            </a:extLst>
          </p:cNvPr>
          <p:cNvPicPr>
            <a:picLocks noChangeAspect="1"/>
          </p:cNvPicPr>
          <p:nvPr/>
        </p:nvPicPr>
        <p:blipFill>
          <a:blip r:embed="rId6"/>
          <a:stretch>
            <a:fillRect/>
          </a:stretch>
        </p:blipFill>
        <p:spPr>
          <a:xfrm>
            <a:off x="16672186" y="16198487"/>
            <a:ext cx="10775427" cy="6562811"/>
          </a:xfrm>
          <a:prstGeom prst="rect">
            <a:avLst/>
          </a:prstGeom>
        </p:spPr>
      </p:pic>
      <p:pic>
        <p:nvPicPr>
          <p:cNvPr id="27" name="Picture 26">
            <a:extLst>
              <a:ext uri="{FF2B5EF4-FFF2-40B4-BE49-F238E27FC236}">
                <a16:creationId xmlns:a16="http://schemas.microsoft.com/office/drawing/2014/main" id="{A6D9E00A-9BDE-0A2B-694D-258A86C6CE01}"/>
              </a:ext>
            </a:extLst>
          </p:cNvPr>
          <p:cNvPicPr>
            <a:picLocks noChangeAspect="1"/>
          </p:cNvPicPr>
          <p:nvPr/>
        </p:nvPicPr>
        <p:blipFill>
          <a:blip r:embed="rId7"/>
          <a:stretch>
            <a:fillRect/>
          </a:stretch>
        </p:blipFill>
        <p:spPr>
          <a:xfrm>
            <a:off x="37805815" y="6006496"/>
            <a:ext cx="4818300" cy="7109114"/>
          </a:xfrm>
          <a:prstGeom prst="rect">
            <a:avLst/>
          </a:prstGeom>
        </p:spPr>
      </p:pic>
      <p:pic>
        <p:nvPicPr>
          <p:cNvPr id="29" name="Picture 28">
            <a:extLst>
              <a:ext uri="{FF2B5EF4-FFF2-40B4-BE49-F238E27FC236}">
                <a16:creationId xmlns:a16="http://schemas.microsoft.com/office/drawing/2014/main" id="{3B14D0BD-EAD5-BA27-2A8D-7B37C8D37FF0}"/>
              </a:ext>
            </a:extLst>
          </p:cNvPr>
          <p:cNvPicPr>
            <a:picLocks noChangeAspect="1"/>
          </p:cNvPicPr>
          <p:nvPr/>
        </p:nvPicPr>
        <p:blipFill>
          <a:blip r:embed="rId8"/>
          <a:stretch>
            <a:fillRect/>
          </a:stretch>
        </p:blipFill>
        <p:spPr>
          <a:xfrm>
            <a:off x="19232006" y="24940706"/>
            <a:ext cx="5712834" cy="5040426"/>
          </a:xfrm>
          <a:prstGeom prst="rect">
            <a:avLst/>
          </a:prstGeom>
        </p:spPr>
      </p:pic>
      <p:pic>
        <p:nvPicPr>
          <p:cNvPr id="31" name="Picture 30">
            <a:extLst>
              <a:ext uri="{FF2B5EF4-FFF2-40B4-BE49-F238E27FC236}">
                <a16:creationId xmlns:a16="http://schemas.microsoft.com/office/drawing/2014/main" id="{FA8289BF-C5B2-58AE-719C-3B371D2963BC}"/>
              </a:ext>
            </a:extLst>
          </p:cNvPr>
          <p:cNvPicPr>
            <a:picLocks noChangeAspect="1"/>
          </p:cNvPicPr>
          <p:nvPr/>
        </p:nvPicPr>
        <p:blipFill>
          <a:blip r:embed="rId9"/>
          <a:stretch>
            <a:fillRect/>
          </a:stretch>
        </p:blipFill>
        <p:spPr>
          <a:xfrm>
            <a:off x="30149799" y="6006496"/>
            <a:ext cx="7086600" cy="7109114"/>
          </a:xfrm>
          <a:prstGeom prst="rect">
            <a:avLst/>
          </a:prstGeom>
        </p:spPr>
      </p:pic>
      <p:sp>
        <p:nvSpPr>
          <p:cNvPr id="14" name="TextBox 13">
            <a:extLst>
              <a:ext uri="{FF2B5EF4-FFF2-40B4-BE49-F238E27FC236}">
                <a16:creationId xmlns:a16="http://schemas.microsoft.com/office/drawing/2014/main" id="{F2C519E7-ABB9-8F6C-5707-50AAF1633AA8}"/>
              </a:ext>
            </a:extLst>
          </p:cNvPr>
          <p:cNvSpPr txBox="1"/>
          <p:nvPr/>
        </p:nvSpPr>
        <p:spPr>
          <a:xfrm>
            <a:off x="16521799" y="22846466"/>
            <a:ext cx="10847599" cy="2677656"/>
          </a:xfrm>
          <a:prstGeom prst="rect">
            <a:avLst/>
          </a:prstGeom>
          <a:noFill/>
        </p:spPr>
        <p:txBody>
          <a:bodyPr wrap="square" rtlCol="0">
            <a:spAutoFit/>
          </a:bodyPr>
          <a:lstStyle/>
          <a:p>
            <a:r>
              <a:rPr lang="en-US" dirty="0"/>
              <a:t>Figure 2: Search Results</a:t>
            </a:r>
          </a:p>
          <a:p>
            <a:r>
              <a:rPr lang="en-US" dirty="0" err="1"/>
              <a:t>BookWorm</a:t>
            </a:r>
            <a:r>
              <a:rPr lang="en-US" dirty="0"/>
              <a:t> has the ability to allow the user to search for books manually by Title, Author, or ISBN. If the user has a wireless handheld scanner available to connect to their device, that may be used as well. This page includes a “Quick Add” feature that allows users to add a book to their library without the hassle of leaving the search page.</a:t>
            </a:r>
          </a:p>
          <a:p>
            <a:endParaRPr lang="en-US" dirty="0"/>
          </a:p>
          <a:p>
            <a:endParaRPr lang="en-US" dirty="0"/>
          </a:p>
        </p:txBody>
      </p:sp>
      <p:sp>
        <p:nvSpPr>
          <p:cNvPr id="15" name="TextBox 14">
            <a:extLst>
              <a:ext uri="{FF2B5EF4-FFF2-40B4-BE49-F238E27FC236}">
                <a16:creationId xmlns:a16="http://schemas.microsoft.com/office/drawing/2014/main" id="{F8EAA4A2-1FD1-17DC-838A-B562CDC2A5A4}"/>
              </a:ext>
            </a:extLst>
          </p:cNvPr>
          <p:cNvSpPr txBox="1"/>
          <p:nvPr/>
        </p:nvSpPr>
        <p:spPr>
          <a:xfrm>
            <a:off x="16700710" y="14107519"/>
            <a:ext cx="10775427" cy="2677656"/>
          </a:xfrm>
          <a:prstGeom prst="rect">
            <a:avLst/>
          </a:prstGeom>
          <a:noFill/>
        </p:spPr>
        <p:txBody>
          <a:bodyPr wrap="square" rtlCol="0">
            <a:spAutoFit/>
          </a:bodyPr>
          <a:lstStyle/>
          <a:p>
            <a:r>
              <a:rPr lang="en-US" dirty="0"/>
              <a:t>Figure 1: Home Page. </a:t>
            </a:r>
          </a:p>
          <a:p>
            <a:r>
              <a:rPr lang="en-US" dirty="0"/>
              <a:t>This is the page users are greeted with when first visiting the website. The New York Times best sellers are featured here and are updated every Sunday when the lists are refreshed. Users can navigate to the Login page from here to create their own account and start adding books to their library.</a:t>
            </a:r>
          </a:p>
          <a:p>
            <a:endParaRPr lang="en-US" dirty="0"/>
          </a:p>
          <a:p>
            <a:endParaRPr lang="en-US" dirty="0"/>
          </a:p>
        </p:txBody>
      </p:sp>
      <p:sp>
        <p:nvSpPr>
          <p:cNvPr id="16" name="TextBox 15">
            <a:extLst>
              <a:ext uri="{FF2B5EF4-FFF2-40B4-BE49-F238E27FC236}">
                <a16:creationId xmlns:a16="http://schemas.microsoft.com/office/drawing/2014/main" id="{9177F1DB-A0AB-EAF9-1DF4-C40B64D30E50}"/>
              </a:ext>
            </a:extLst>
          </p:cNvPr>
          <p:cNvSpPr txBox="1"/>
          <p:nvPr/>
        </p:nvSpPr>
        <p:spPr>
          <a:xfrm>
            <a:off x="16521799" y="30136380"/>
            <a:ext cx="10811514" cy="1938992"/>
          </a:xfrm>
          <a:prstGeom prst="rect">
            <a:avLst/>
          </a:prstGeom>
          <a:noFill/>
        </p:spPr>
        <p:txBody>
          <a:bodyPr wrap="square" rtlCol="0">
            <a:spAutoFit/>
          </a:bodyPr>
          <a:lstStyle/>
          <a:p>
            <a:r>
              <a:rPr lang="en-US" dirty="0"/>
              <a:t>Figure 3: Book Details</a:t>
            </a:r>
          </a:p>
          <a:p>
            <a:r>
              <a:rPr lang="en-US" dirty="0"/>
              <a:t>The Book Details page gives all relevant information about the selected book, including the title, date of publish, page count, ISBN number, and book description. It also gives options of where to buy the selected book and the option to add the book to your library.</a:t>
            </a:r>
          </a:p>
        </p:txBody>
      </p:sp>
      <p:sp>
        <p:nvSpPr>
          <p:cNvPr id="17" name="TextBox 16">
            <a:extLst>
              <a:ext uri="{FF2B5EF4-FFF2-40B4-BE49-F238E27FC236}">
                <a16:creationId xmlns:a16="http://schemas.microsoft.com/office/drawing/2014/main" id="{475C95CA-395C-84BF-67F9-E01DA680FB30}"/>
              </a:ext>
            </a:extLst>
          </p:cNvPr>
          <p:cNvSpPr txBox="1"/>
          <p:nvPr/>
        </p:nvSpPr>
        <p:spPr>
          <a:xfrm>
            <a:off x="30149799" y="13260015"/>
            <a:ext cx="7086601" cy="2308324"/>
          </a:xfrm>
          <a:prstGeom prst="rect">
            <a:avLst/>
          </a:prstGeom>
          <a:noFill/>
        </p:spPr>
        <p:txBody>
          <a:bodyPr wrap="square" rtlCol="0">
            <a:spAutoFit/>
          </a:bodyPr>
          <a:lstStyle/>
          <a:p>
            <a:r>
              <a:rPr lang="en-US" dirty="0"/>
              <a:t>Figure 4: Your Library</a:t>
            </a:r>
          </a:p>
          <a:p>
            <a:r>
              <a:rPr lang="en-US" dirty="0"/>
              <a:t>This page displays all books that have been added to a user’s library. </a:t>
            </a:r>
            <a:r>
              <a:rPr lang="en-US" dirty="0" err="1"/>
              <a:t>BookWorm</a:t>
            </a:r>
            <a:r>
              <a:rPr lang="en-US" dirty="0"/>
              <a:t> gives options to search within added books or to sort all added books by title, rating, purchase date, or read status. If a user has submitted a star rating to their book, this will also be displayed here.</a:t>
            </a:r>
          </a:p>
        </p:txBody>
      </p:sp>
      <p:sp>
        <p:nvSpPr>
          <p:cNvPr id="12" name="TextBox 11">
            <a:extLst>
              <a:ext uri="{FF2B5EF4-FFF2-40B4-BE49-F238E27FC236}">
                <a16:creationId xmlns:a16="http://schemas.microsoft.com/office/drawing/2014/main" id="{8FCF24D1-9E66-8846-7704-78AB51B554A3}"/>
              </a:ext>
            </a:extLst>
          </p:cNvPr>
          <p:cNvSpPr txBox="1"/>
          <p:nvPr/>
        </p:nvSpPr>
        <p:spPr>
          <a:xfrm>
            <a:off x="37610007" y="13316877"/>
            <a:ext cx="5209915" cy="2308324"/>
          </a:xfrm>
          <a:prstGeom prst="rect">
            <a:avLst/>
          </a:prstGeom>
          <a:noFill/>
        </p:spPr>
        <p:txBody>
          <a:bodyPr wrap="square" rtlCol="0">
            <a:spAutoFit/>
          </a:bodyPr>
          <a:lstStyle/>
          <a:p>
            <a:r>
              <a:rPr lang="en-US" dirty="0"/>
              <a:t>Figure 5: Personal Touches</a:t>
            </a:r>
          </a:p>
          <a:p>
            <a:r>
              <a:rPr lang="en-US" dirty="0"/>
              <a:t>Once a book is added to the user’s library, </a:t>
            </a:r>
            <a:r>
              <a:rPr lang="en-US" dirty="0" err="1"/>
              <a:t>BookWorm</a:t>
            </a:r>
            <a:r>
              <a:rPr lang="en-US" dirty="0"/>
              <a:t> gives the options of adding a purchase date, a star rating, and a read status. This allows users to add small personal touches to each library.</a:t>
            </a:r>
          </a:p>
        </p:txBody>
      </p:sp>
      <p:pic>
        <p:nvPicPr>
          <p:cNvPr id="18" name="Picture 17">
            <a:extLst>
              <a:ext uri="{FF2B5EF4-FFF2-40B4-BE49-F238E27FC236}">
                <a16:creationId xmlns:a16="http://schemas.microsoft.com/office/drawing/2014/main" id="{ED95987A-EF31-739E-3816-3F506EA236CE}"/>
              </a:ext>
            </a:extLst>
          </p:cNvPr>
          <p:cNvPicPr>
            <a:picLocks noChangeAspect="1"/>
          </p:cNvPicPr>
          <p:nvPr/>
        </p:nvPicPr>
        <p:blipFill>
          <a:blip r:embed="rId3"/>
          <a:stretch>
            <a:fillRect/>
          </a:stretch>
        </p:blipFill>
        <p:spPr>
          <a:xfrm>
            <a:off x="1134533" y="17235856"/>
            <a:ext cx="13016088" cy="24386"/>
          </a:xfrm>
          <a:prstGeom prst="rect">
            <a:avLst/>
          </a:prstGeom>
        </p:spPr>
      </p:pic>
      <p:sp>
        <p:nvSpPr>
          <p:cNvPr id="19" name="TextBox 18">
            <a:extLst>
              <a:ext uri="{FF2B5EF4-FFF2-40B4-BE49-F238E27FC236}">
                <a16:creationId xmlns:a16="http://schemas.microsoft.com/office/drawing/2014/main" id="{9FD3F51E-F10A-A8ED-80DD-558F470422E1}"/>
              </a:ext>
            </a:extLst>
          </p:cNvPr>
          <p:cNvSpPr txBox="1"/>
          <p:nvPr/>
        </p:nvSpPr>
        <p:spPr>
          <a:xfrm>
            <a:off x="1140001" y="17396125"/>
            <a:ext cx="12913429" cy="4585871"/>
          </a:xfrm>
          <a:prstGeom prst="rect">
            <a:avLst/>
          </a:prstGeom>
          <a:noFill/>
        </p:spPr>
        <p:txBody>
          <a:bodyPr wrap="square" rtlCol="0">
            <a:spAutoFit/>
          </a:bodyPr>
          <a:lstStyle/>
          <a:p>
            <a:r>
              <a:rPr lang="en-US" sz="4800" b="1" i="1" dirty="0"/>
              <a:t>Deployment:</a:t>
            </a:r>
          </a:p>
          <a:p>
            <a:endParaRPr lang="en-US" sz="4800" dirty="0"/>
          </a:p>
          <a:p>
            <a:r>
              <a:rPr lang="en-US" sz="2800" dirty="0"/>
              <a:t>In order to take </a:t>
            </a:r>
            <a:r>
              <a:rPr lang="en-US" sz="2800" dirty="0" err="1"/>
              <a:t>BookWorm</a:t>
            </a:r>
            <a:r>
              <a:rPr lang="en-US" sz="2800" dirty="0"/>
              <a:t> from coding and make it into a usable website, a website application service was needed. Research into the topic found Heroku, a cloud platform service that allows developers to build, run, and operate their applications entirely in the cloud. On top of this, Heroku provides provision management and server maintenance needed to keep web applications up and running. Heroku also offers scalable databases which were able to be utilized within this project to store information such as user sign up and personalized user input.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060847497FAB419B9E66B5B3A4DEE8" ma:contentTypeVersion="13" ma:contentTypeDescription="Create a new document." ma:contentTypeScope="" ma:versionID="14803731f0ed6c885395ed1ee2c54668">
  <xsd:schema xmlns:xsd="http://www.w3.org/2001/XMLSchema" xmlns:xs="http://www.w3.org/2001/XMLSchema" xmlns:p="http://schemas.microsoft.com/office/2006/metadata/properties" xmlns:ns2="a697b2a2-d5fc-43c5-952b-1fb3ec9086be" xmlns:ns3="afa36c85-64b1-4a9b-ad20-51e87cb2f6ed" targetNamespace="http://schemas.microsoft.com/office/2006/metadata/properties" ma:root="true" ma:fieldsID="70ddd848ebf9b4da035e94d60dbb2e5e" ns2:_="" ns3:_="">
    <xsd:import namespace="a697b2a2-d5fc-43c5-952b-1fb3ec9086be"/>
    <xsd:import namespace="afa36c85-64b1-4a9b-ad20-51e87cb2f6e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97b2a2-d5fc-43c5-952b-1fb3ec9086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95a9afa-61c7-4e96-8bec-901bd188774b"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a36c85-64b1-4a9b-ad20-51e87cb2f6e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97b2a2-d5fc-43c5-952b-1fb3ec9086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62C19E-6EA5-4BD9-9BCE-2D132FC3DDCE}">
  <ds:schemaRefs>
    <ds:schemaRef ds:uri="http://schemas.microsoft.com/sharepoint/v3/contenttype/forms"/>
  </ds:schemaRefs>
</ds:datastoreItem>
</file>

<file path=customXml/itemProps2.xml><?xml version="1.0" encoding="utf-8"?>
<ds:datastoreItem xmlns:ds="http://schemas.openxmlformats.org/officeDocument/2006/customXml" ds:itemID="{921FB813-E7AA-4FB9-ADEF-1B22FC4D9B16}"/>
</file>

<file path=customXml/itemProps3.xml><?xml version="1.0" encoding="utf-8"?>
<ds:datastoreItem xmlns:ds="http://schemas.openxmlformats.org/officeDocument/2006/customXml" ds:itemID="{2FD9F03A-C26E-4E91-B0EE-1B1B869FFC9A}">
  <ds:schemaRefs>
    <ds:schemaRef ds:uri="http://purl.org/dc/elements/1.1/"/>
    <ds:schemaRef ds:uri="http://purl.org/dc/terms/"/>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53f86f30-135d-468b-9f5c-1552d9f7cd66"/>
    <ds:schemaRef ds:uri="97e511c5-cd11-47f9-ad91-22b2ecac4577"/>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1593</TotalTime>
  <Words>1256</Words>
  <Application>Microsoft Office PowerPoint</Application>
  <PresentationFormat>Custom</PresentationFormat>
  <Paragraphs>60</Paragraphs>
  <Slides>1</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Times New Roman</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Jeffrey Bodwin</dc:creator>
  <cp:lastModifiedBy>Quach, Johnny L</cp:lastModifiedBy>
  <cp:revision>118</cp:revision>
  <dcterms:created xsi:type="dcterms:W3CDTF">2008-02-25T01:30:43Z</dcterms:created>
  <dcterms:modified xsi:type="dcterms:W3CDTF">2024-04-16T01:48:47Z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0x010100FE777E1A750AA44E867A494A8EC0B124</vt:lpwstr>
  </property>
</Properties>
</file>