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43891200" cy="32918400"/>
  <p:notesSz cx="32245300" cy="487045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A71830"/>
    <a:srgbClr val="95192D"/>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064BD-BA69-AEA8-C9E1-582A7111FB5C}" v="15" dt="2024-04-16T00:59:26.571"/>
    <p1510:client id="{539571B9-E2B2-3342-5B57-2207BE41813B}" v="31" dt="2024-04-14T23:31:01.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4763"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defTabSz="4624388">
              <a:defRPr sz="6000"/>
            </a:lvl1pPr>
          </a:lstStyle>
          <a:p>
            <a:pPr>
              <a:defRPr/>
            </a:pPr>
            <a:endParaRPr lang="en-US"/>
          </a:p>
        </p:txBody>
      </p:sp>
      <p:sp>
        <p:nvSpPr>
          <p:cNvPr id="4099" name="Rectangle 1027"/>
          <p:cNvSpPr>
            <a:spLocks noGrp="1" noChangeArrowheads="1"/>
          </p:cNvSpPr>
          <p:nvPr>
            <p:ph type="dt" sz="quarter" idx="1"/>
          </p:nvPr>
        </p:nvSpPr>
        <p:spPr bwMode="auto">
          <a:xfrm>
            <a:off x="18270538" y="0"/>
            <a:ext cx="13974762"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algn="r" defTabSz="4624388">
              <a:defRPr sz="6000"/>
            </a:lvl1pPr>
          </a:lstStyle>
          <a:p>
            <a:pPr>
              <a:defRPr/>
            </a:pPr>
            <a:endParaRPr lang="en-US"/>
          </a:p>
        </p:txBody>
      </p:sp>
      <p:sp>
        <p:nvSpPr>
          <p:cNvPr id="4100" name="Rectangle 1028"/>
          <p:cNvSpPr>
            <a:spLocks noGrp="1" noChangeArrowheads="1"/>
          </p:cNvSpPr>
          <p:nvPr>
            <p:ph type="ftr" sz="quarter" idx="2"/>
          </p:nvPr>
        </p:nvSpPr>
        <p:spPr bwMode="auto">
          <a:xfrm>
            <a:off x="0" y="46269275"/>
            <a:ext cx="13974763"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defTabSz="4624388">
              <a:defRPr sz="6000"/>
            </a:lvl1pPr>
          </a:lstStyle>
          <a:p>
            <a:pPr>
              <a:defRPr/>
            </a:pPr>
            <a:endParaRPr lang="en-US"/>
          </a:p>
        </p:txBody>
      </p:sp>
      <p:sp>
        <p:nvSpPr>
          <p:cNvPr id="4101" name="Rectangle 1029"/>
          <p:cNvSpPr>
            <a:spLocks noGrp="1" noChangeArrowheads="1"/>
          </p:cNvSpPr>
          <p:nvPr>
            <p:ph type="sldNum" sz="quarter" idx="3"/>
          </p:nvPr>
        </p:nvSpPr>
        <p:spPr bwMode="auto">
          <a:xfrm>
            <a:off x="18270538" y="46269275"/>
            <a:ext cx="13974762"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algn="r" defTabSz="4624388">
              <a:defRPr sz="6000"/>
            </a:lvl1pPr>
          </a:lstStyle>
          <a:p>
            <a:pPr>
              <a:defRPr/>
            </a:pPr>
            <a:fld id="{B8B3CFD6-5F8B-4498-AEEF-4A7AE67F5226}" type="slidenum">
              <a:rPr lang="en-US"/>
              <a:pPr>
                <a:defRPr/>
              </a:pPr>
              <a:t>‹#›</a:t>
            </a:fld>
            <a:endParaRPr lang="en-US"/>
          </a:p>
        </p:txBody>
      </p:sp>
    </p:spTree>
    <p:extLst>
      <p:ext uri="{BB962C8B-B14F-4D97-AF65-F5344CB8AC3E}">
        <p14:creationId xmlns:p14="http://schemas.microsoft.com/office/powerpoint/2010/main" val="3549426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6" cy="7054850"/>
          </a:xfrm>
        </p:spPr>
        <p:txBody>
          <a:body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B6357-F20F-43D2-9DCA-AC2B658AB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EDE47-337B-4038-ABF4-59D8DCBFCB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044" y="2925764"/>
            <a:ext cx="9326034"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123" y="2925764"/>
            <a:ext cx="2784545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24C8D-EC12-4379-A815-9D1550921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14E07-7810-4A3A-A4C4-60D252C37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6"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6"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B68B5-F073-441E-94A2-316235488B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123" y="9509126"/>
            <a:ext cx="18585744"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574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B978E-4FA4-4F63-868C-F7D9869657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6" y="7369176"/>
            <a:ext cx="194013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6" y="10439401"/>
            <a:ext cx="194013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140B1B-CC1E-4323-9E17-D3BE584E26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102C7A-B6E2-41B6-8346-8EE4443879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6858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0" name="Rectangle 2"/>
          <p:cNvSpPr>
            <a:spLocks noChangeArrowheads="1"/>
          </p:cNvSpPr>
          <p:nvPr userDrawn="1"/>
        </p:nvSpPr>
        <p:spPr bwMode="auto">
          <a:xfrm>
            <a:off x="685800" y="457200"/>
            <a:ext cx="42519600" cy="4572000"/>
          </a:xfrm>
          <a:prstGeom prst="rect">
            <a:avLst/>
          </a:prstGeom>
          <a:solidFill>
            <a:schemeClr val="bg1"/>
          </a:solidFill>
          <a:ln w="101600">
            <a:solidFill>
              <a:schemeClr val="tx1"/>
            </a:solidFill>
            <a:miter lim="800000"/>
            <a:headEnd/>
            <a:tailEnd/>
          </a:ln>
        </p:spPr>
        <p:txBody>
          <a:bodyPr wrap="none" anchor="ctr"/>
          <a:lstStyle/>
          <a:p>
            <a:endParaRPr lang="en-US"/>
          </a:p>
        </p:txBody>
      </p:sp>
      <p:pic>
        <p:nvPicPr>
          <p:cNvPr id="11" name="Picture 10" descr="MSUM_Signature_Vert_Color.png"/>
          <p:cNvPicPr>
            <a:picLocks noChangeAspect="1"/>
          </p:cNvPicPr>
          <p:nvPr userDrawn="1"/>
        </p:nvPicPr>
        <p:blipFill>
          <a:blip r:embed="rId2" cstate="print"/>
          <a:srcRect l="11375" t="9065" r="8999" b="16606"/>
          <a:stretch>
            <a:fillRect/>
          </a:stretch>
        </p:blipFill>
        <p:spPr>
          <a:xfrm>
            <a:off x="762000" y="533400"/>
            <a:ext cx="6791092" cy="4419600"/>
          </a:xfrm>
          <a:prstGeom prst="rect">
            <a:avLst/>
          </a:prstGeom>
        </p:spPr>
      </p:pic>
      <p:pic>
        <p:nvPicPr>
          <p:cNvPr id="12" name="Picture 11" descr="MSUM_Signature_Vert_Color.png"/>
          <p:cNvPicPr>
            <a:picLocks noChangeAspect="1"/>
          </p:cNvPicPr>
          <p:nvPr userDrawn="1"/>
        </p:nvPicPr>
        <p:blipFill>
          <a:blip r:embed="rId2" cstate="print"/>
          <a:srcRect l="11375" t="9065" r="8999" b="16606"/>
          <a:stretch>
            <a:fillRect/>
          </a:stretch>
        </p:blipFill>
        <p:spPr>
          <a:xfrm>
            <a:off x="36338108" y="533400"/>
            <a:ext cx="6791092" cy="4419600"/>
          </a:xfrm>
          <a:prstGeom prst="rect">
            <a:avLst/>
          </a:prstGeom>
        </p:spPr>
      </p:pic>
      <p:sp>
        <p:nvSpPr>
          <p:cNvPr id="13" name="Rectangle 7"/>
          <p:cNvSpPr>
            <a:spLocks noChangeArrowheads="1"/>
          </p:cNvSpPr>
          <p:nvPr userDrawn="1"/>
        </p:nvSpPr>
        <p:spPr bwMode="auto">
          <a:xfrm>
            <a:off x="294894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4" name="Rectangle 7"/>
          <p:cNvSpPr>
            <a:spLocks noChangeArrowheads="1"/>
          </p:cNvSpPr>
          <p:nvPr userDrawn="1"/>
        </p:nvSpPr>
        <p:spPr bwMode="auto">
          <a:xfrm>
            <a:off x="150876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77DB-811D-4D4B-A437-B6F5F13A2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6"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6"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6"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63DD7-2FA8-4C7E-B189-5FBAFF32B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5192D"/>
            </a:gs>
            <a:gs pos="100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123" y="2925763"/>
            <a:ext cx="37306956" cy="54864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123" y="9509126"/>
            <a:ext cx="37306956" cy="19751675"/>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123"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defRPr sz="7500"/>
            </a:lvl1pPr>
          </a:lstStyle>
          <a:p>
            <a:pPr>
              <a:defRPr/>
            </a:pPr>
            <a:endParaRPr lang="en-US"/>
          </a:p>
        </p:txBody>
      </p:sp>
      <p:sp>
        <p:nvSpPr>
          <p:cNvPr id="1029" name="Rectangle 5"/>
          <p:cNvSpPr>
            <a:spLocks noGrp="1" noChangeArrowheads="1"/>
          </p:cNvSpPr>
          <p:nvPr>
            <p:ph type="ftr" sz="quarter" idx="3"/>
          </p:nvPr>
        </p:nvSpPr>
        <p:spPr bwMode="auto">
          <a:xfrm>
            <a:off x="14995879" y="29992639"/>
            <a:ext cx="13899444"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a:defRPr sz="7500"/>
            </a:lvl1pPr>
          </a:lstStyle>
          <a:p>
            <a:pPr>
              <a:defRPr/>
            </a:pPr>
            <a:endParaRPr lang="en-US"/>
          </a:p>
        </p:txBody>
      </p:sp>
      <p:sp>
        <p:nvSpPr>
          <p:cNvPr id="1030" name="Rectangle 6"/>
          <p:cNvSpPr>
            <a:spLocks noGrp="1" noChangeArrowheads="1"/>
          </p:cNvSpPr>
          <p:nvPr>
            <p:ph type="sldNum" sz="quarter" idx="4"/>
          </p:nvPr>
        </p:nvSpPr>
        <p:spPr bwMode="auto">
          <a:xfrm>
            <a:off x="31455078"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a:defRPr sz="7500"/>
            </a:lvl1pPr>
          </a:lstStyle>
          <a:p>
            <a:pPr>
              <a:defRPr/>
            </a:pPr>
            <a:fld id="{6D529940-573F-4198-ABEC-FC7DDCE84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Times New Roman" charset="0"/>
        </a:defRPr>
      </a:lvl2pPr>
      <a:lvl3pPr algn="ctr" defTabSz="4911725" rtl="0" eaLnBrk="0" fontAlgn="base" hangingPunct="0">
        <a:spcBef>
          <a:spcPct val="0"/>
        </a:spcBef>
        <a:spcAft>
          <a:spcPct val="0"/>
        </a:spcAft>
        <a:defRPr sz="23600">
          <a:solidFill>
            <a:schemeClr val="tx2"/>
          </a:solidFill>
          <a:latin typeface="Times New Roman" charset="0"/>
        </a:defRPr>
      </a:lvl3pPr>
      <a:lvl4pPr algn="ctr" defTabSz="4911725" rtl="0" eaLnBrk="0" fontAlgn="base" hangingPunct="0">
        <a:spcBef>
          <a:spcPct val="0"/>
        </a:spcBef>
        <a:spcAft>
          <a:spcPct val="0"/>
        </a:spcAft>
        <a:defRPr sz="23600">
          <a:solidFill>
            <a:schemeClr val="tx2"/>
          </a:solidFill>
          <a:latin typeface="Times New Roman" charset="0"/>
        </a:defRPr>
      </a:lvl4pPr>
      <a:lvl5pPr algn="ctr" defTabSz="4911725" rtl="0" eaLnBrk="0" fontAlgn="base" hangingPunct="0">
        <a:spcBef>
          <a:spcPct val="0"/>
        </a:spcBef>
        <a:spcAft>
          <a:spcPct val="0"/>
        </a:spcAft>
        <a:defRPr sz="23600">
          <a:solidFill>
            <a:schemeClr val="tx2"/>
          </a:solidFill>
          <a:latin typeface="Times New Roman" charset="0"/>
        </a:defRPr>
      </a:lvl5pPr>
      <a:lvl6pPr marL="457200" algn="ctr" defTabSz="4911725" rtl="0" eaLnBrk="0" fontAlgn="base" hangingPunct="0">
        <a:spcBef>
          <a:spcPct val="0"/>
        </a:spcBef>
        <a:spcAft>
          <a:spcPct val="0"/>
        </a:spcAft>
        <a:defRPr sz="23600">
          <a:solidFill>
            <a:schemeClr val="tx2"/>
          </a:solidFill>
          <a:latin typeface="Times New Roman" charset="0"/>
        </a:defRPr>
      </a:lvl6pPr>
      <a:lvl7pPr marL="914400" algn="ctr" defTabSz="4911725" rtl="0" eaLnBrk="0" fontAlgn="base" hangingPunct="0">
        <a:spcBef>
          <a:spcPct val="0"/>
        </a:spcBef>
        <a:spcAft>
          <a:spcPct val="0"/>
        </a:spcAft>
        <a:defRPr sz="23600">
          <a:solidFill>
            <a:schemeClr val="tx2"/>
          </a:solidFill>
          <a:latin typeface="Times New Roman" charset="0"/>
        </a:defRPr>
      </a:lvl7pPr>
      <a:lvl8pPr marL="1371600" algn="ctr" defTabSz="4911725" rtl="0" eaLnBrk="0" fontAlgn="base" hangingPunct="0">
        <a:spcBef>
          <a:spcPct val="0"/>
        </a:spcBef>
        <a:spcAft>
          <a:spcPct val="0"/>
        </a:spcAft>
        <a:defRPr sz="23600">
          <a:solidFill>
            <a:schemeClr val="tx2"/>
          </a:solidFill>
          <a:latin typeface="Times New Roman" charset="0"/>
        </a:defRPr>
      </a:lvl8pPr>
      <a:lvl9pPr marL="1828800" algn="ctr" defTabSz="4911725" rtl="0" eaLnBrk="0" fontAlgn="base" hangingPunct="0">
        <a:spcBef>
          <a:spcPct val="0"/>
        </a:spcBef>
        <a:spcAft>
          <a:spcPct val="0"/>
        </a:spcAft>
        <a:defRPr sz="23600">
          <a:solidFill>
            <a:schemeClr val="tx2"/>
          </a:solidFill>
          <a:latin typeface="Times New Roman" charset="0"/>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defRPr>
      </a:lvl2pPr>
      <a:lvl3pPr marL="6138863" indent="-1227138" algn="l" defTabSz="4911725" rtl="0" eaLnBrk="0" fontAlgn="base" hangingPunct="0">
        <a:spcBef>
          <a:spcPct val="20000"/>
        </a:spcBef>
        <a:spcAft>
          <a:spcPct val="0"/>
        </a:spcAft>
        <a:buChar char="•"/>
        <a:defRPr sz="12900">
          <a:solidFill>
            <a:schemeClr val="tx1"/>
          </a:solidFill>
          <a:latin typeface="+mn-lt"/>
        </a:defRPr>
      </a:lvl3pPr>
      <a:lvl4pPr marL="8594725" indent="-1227138" algn="l" defTabSz="4911725" rtl="0" eaLnBrk="0" fontAlgn="base" hangingPunct="0">
        <a:spcBef>
          <a:spcPct val="20000"/>
        </a:spcBef>
        <a:spcAft>
          <a:spcPct val="0"/>
        </a:spcAft>
        <a:buChar char="–"/>
        <a:defRPr sz="10700">
          <a:solidFill>
            <a:schemeClr val="tx1"/>
          </a:solidFill>
          <a:latin typeface="+mn-lt"/>
        </a:defRPr>
      </a:lvl4pPr>
      <a:lvl5pPr marL="11050588" indent="-1227138" algn="l" defTabSz="4911725" rtl="0" eaLnBrk="0" fontAlgn="base" hangingPunct="0">
        <a:spcBef>
          <a:spcPct val="20000"/>
        </a:spcBef>
        <a:spcAft>
          <a:spcPct val="0"/>
        </a:spcAft>
        <a:buChar char="»"/>
        <a:defRPr sz="10700">
          <a:solidFill>
            <a:schemeClr val="tx1"/>
          </a:solidFill>
          <a:latin typeface="+mn-lt"/>
        </a:defRPr>
      </a:lvl5pPr>
      <a:lvl6pPr marL="11507788" indent="-1227138" algn="l" defTabSz="4911725" rtl="0" eaLnBrk="0" fontAlgn="base" hangingPunct="0">
        <a:spcBef>
          <a:spcPct val="20000"/>
        </a:spcBef>
        <a:spcAft>
          <a:spcPct val="0"/>
        </a:spcAft>
        <a:buChar char="»"/>
        <a:defRPr sz="10700">
          <a:solidFill>
            <a:schemeClr val="tx1"/>
          </a:solidFill>
          <a:latin typeface="+mn-lt"/>
        </a:defRPr>
      </a:lvl6pPr>
      <a:lvl7pPr marL="11964988" indent="-1227138" algn="l" defTabSz="4911725" rtl="0" eaLnBrk="0" fontAlgn="base" hangingPunct="0">
        <a:spcBef>
          <a:spcPct val="20000"/>
        </a:spcBef>
        <a:spcAft>
          <a:spcPct val="0"/>
        </a:spcAft>
        <a:buChar char="»"/>
        <a:defRPr sz="10700">
          <a:solidFill>
            <a:schemeClr val="tx1"/>
          </a:solidFill>
          <a:latin typeface="+mn-lt"/>
        </a:defRPr>
      </a:lvl7pPr>
      <a:lvl8pPr marL="12422188" indent="-1227138" algn="l" defTabSz="4911725" rtl="0" eaLnBrk="0" fontAlgn="base" hangingPunct="0">
        <a:spcBef>
          <a:spcPct val="20000"/>
        </a:spcBef>
        <a:spcAft>
          <a:spcPct val="0"/>
        </a:spcAft>
        <a:buChar char="»"/>
        <a:defRPr sz="10700">
          <a:solidFill>
            <a:schemeClr val="tx1"/>
          </a:solidFill>
          <a:latin typeface="+mn-lt"/>
        </a:defRPr>
      </a:lvl8pPr>
      <a:lvl9pPr marL="12879388" indent="-1227138" algn="l" defTabSz="4911725" rtl="0" eaLnBrk="0" fontAlgn="base" hangingPunct="0">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71830">
                <a:alpha val="89804"/>
              </a:srgbClr>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858000" y="297428"/>
            <a:ext cx="30708600" cy="4370427"/>
          </a:xfrm>
          <a:prstGeom prst="rect">
            <a:avLst/>
          </a:prstGeom>
          <a:noFill/>
          <a:ln w="9525">
            <a:noFill/>
            <a:miter lim="800000"/>
            <a:headEnd/>
            <a:tailEnd/>
          </a:ln>
        </p:spPr>
        <p:txBody>
          <a:bodyPr wrap="square">
            <a:spAutoFit/>
          </a:bodyPr>
          <a:lstStyle/>
          <a:p>
            <a:pPr algn="ctr">
              <a:spcBef>
                <a:spcPts val="600"/>
              </a:spcBef>
            </a:pPr>
            <a:r>
              <a:rPr lang="en-US" sz="8800" b="1"/>
              <a:t>Exploring the Importance of Sensory Play in the Classroom</a:t>
            </a:r>
          </a:p>
          <a:p>
            <a:pPr algn="ctr">
              <a:spcBef>
                <a:spcPts val="600"/>
              </a:spcBef>
            </a:pPr>
            <a:r>
              <a:rPr lang="en-US" sz="7200"/>
              <a:t>Hannah Oelke, Makenzie Hauger, Sarah Beack, Morgan Stark</a:t>
            </a:r>
          </a:p>
          <a:p>
            <a:pPr algn="ctr">
              <a:spcBef>
                <a:spcPts val="600"/>
              </a:spcBef>
            </a:pPr>
            <a:r>
              <a:rPr lang="en-US" sz="5400" i="1"/>
              <a:t>School of Teaching and Learning, Minnesota State University Moorhead, 1104 7th Avenue South, Moorhead, MN  56563</a:t>
            </a:r>
          </a:p>
        </p:txBody>
      </p:sp>
      <p:sp>
        <p:nvSpPr>
          <p:cNvPr id="2055" name="Text Box 11"/>
          <p:cNvSpPr txBox="1">
            <a:spLocks noChangeArrowheads="1"/>
          </p:cNvSpPr>
          <p:nvPr/>
        </p:nvSpPr>
        <p:spPr bwMode="auto">
          <a:xfrm>
            <a:off x="872558" y="5562601"/>
            <a:ext cx="13028499" cy="5509200"/>
          </a:xfrm>
          <a:prstGeom prst="rect">
            <a:avLst/>
          </a:prstGeom>
          <a:noFill/>
          <a:ln w="9525">
            <a:noFill/>
            <a:miter lim="800000"/>
            <a:headEnd/>
            <a:tailEnd/>
          </a:ln>
        </p:spPr>
        <p:txBody>
          <a:bodyPr wrap="square" lIns="91440" tIns="45720" rIns="91440" bIns="45720" anchor="t">
            <a:spAutoFit/>
          </a:bodyPr>
          <a:lstStyle/>
          <a:p>
            <a:pPr algn="just">
              <a:spcBef>
                <a:spcPct val="50000"/>
              </a:spcBef>
            </a:pPr>
            <a:r>
              <a:rPr lang="en-US" sz="3600" b="1">
                <a:latin typeface="Times New Roman"/>
                <a:cs typeface="Times New Roman"/>
              </a:rPr>
              <a:t>Section Title: Sensory play</a:t>
            </a:r>
            <a:endParaRPr lang="en-US" sz="3600" b="1">
              <a:cs typeface="Times New Roman"/>
            </a:endParaRPr>
          </a:p>
          <a:p>
            <a:pPr algn="just">
              <a:spcBef>
                <a:spcPct val="50000"/>
              </a:spcBef>
            </a:pPr>
            <a:r>
              <a:rPr lang="en-US" sz="3200">
                <a:latin typeface="Times New Roman"/>
                <a:cs typeface="Times New Roman"/>
              </a:rPr>
              <a:t>This poster is going to discuss the importance of play and dive deeply into sensory play. Sensory play is a crucial aspect of childhood development. Sensory play allows children to explore and engage with the environment through their senses. Sensory play helps children build cognitive skills, fine and gross motor skills, language skills, social and emotional skills, and problem-solving skills. Sensory play also supports special education and students with sensory processing disorders by providing therapeutic benefits. Overall, sensory play is an essential component of a child's development and should be an essential tool that is prioritized in classrooms.</a:t>
            </a:r>
            <a:endParaRPr lang="en-US" sz="3200">
              <a:cs typeface="Times New Roman"/>
            </a:endParaRPr>
          </a:p>
        </p:txBody>
      </p:sp>
      <p:sp>
        <p:nvSpPr>
          <p:cNvPr id="8" name="Text Box 11">
            <a:extLst>
              <a:ext uri="{FF2B5EF4-FFF2-40B4-BE49-F238E27FC236}">
                <a16:creationId xmlns:a16="http://schemas.microsoft.com/office/drawing/2014/main" id="{3644DD3A-1591-1AEC-B2B7-C6A3EA5BF031}"/>
              </a:ext>
            </a:extLst>
          </p:cNvPr>
          <p:cNvSpPr txBox="1">
            <a:spLocks noChangeArrowheads="1"/>
          </p:cNvSpPr>
          <p:nvPr/>
        </p:nvSpPr>
        <p:spPr bwMode="auto">
          <a:xfrm>
            <a:off x="36042600" y="28727400"/>
            <a:ext cx="5373111" cy="2492990"/>
          </a:xfrm>
          <a:prstGeom prst="rect">
            <a:avLst/>
          </a:prstGeom>
          <a:noFill/>
          <a:ln w="9525">
            <a:noFill/>
            <a:miter lim="800000"/>
            <a:headEnd/>
            <a:tailEnd/>
          </a:ln>
        </p:spPr>
        <p:txBody>
          <a:bodyPr wrap="square" lIns="91440" tIns="45720" rIns="91440" bIns="45720" anchor="t">
            <a:spAutoFit/>
          </a:bodyPr>
          <a:lstStyle/>
          <a:p>
            <a:pPr algn="just">
              <a:spcBef>
                <a:spcPct val="50000"/>
              </a:spcBef>
            </a:pPr>
            <a:r>
              <a:rPr lang="en-US" sz="4800" b="1" i="1">
                <a:latin typeface="Times New Roman"/>
                <a:cs typeface="Times New Roman"/>
              </a:rPr>
              <a:t>Evaluate this poster</a:t>
            </a:r>
          </a:p>
          <a:p>
            <a:pPr algn="just">
              <a:spcBef>
                <a:spcPct val="50000"/>
              </a:spcBef>
            </a:pPr>
            <a:r>
              <a:rPr lang="en-US">
                <a:latin typeface="Times New Roman"/>
                <a:cs typeface="Times New Roman"/>
              </a:rPr>
              <a:t>Presentation ID: 9501</a:t>
            </a:r>
          </a:p>
          <a:p>
            <a:pPr algn="just">
              <a:spcBef>
                <a:spcPct val="50000"/>
              </a:spcBef>
            </a:pPr>
            <a:r>
              <a:rPr lang="en-US">
                <a:latin typeface="Times New Roman"/>
                <a:cs typeface="Times New Roman"/>
              </a:rPr>
              <a:t>Scan the QR Code or go to: </a:t>
            </a:r>
            <a:endParaRPr lang="en-US">
              <a:cs typeface="Times New Roman"/>
            </a:endParaRPr>
          </a:p>
          <a:p>
            <a:pPr algn="just">
              <a:spcBef>
                <a:spcPct val="50000"/>
              </a:spcBef>
            </a:pPr>
            <a:r>
              <a:rPr lang="en-US">
                <a:latin typeface="Times New Roman"/>
                <a:cs typeface="Times New Roman"/>
              </a:rPr>
              <a:t>https://bit.ly/sac2024-eval</a:t>
            </a:r>
          </a:p>
        </p:txBody>
      </p:sp>
      <p:pic>
        <p:nvPicPr>
          <p:cNvPr id="3" name="Picture 2" descr="A qr code with a logo&#10;&#10;Description automatically generated">
            <a:extLst>
              <a:ext uri="{FF2B5EF4-FFF2-40B4-BE49-F238E27FC236}">
                <a16:creationId xmlns:a16="http://schemas.microsoft.com/office/drawing/2014/main" id="{83F20660-A67C-7348-AC31-5E7C16861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9800" y="29565601"/>
            <a:ext cx="2492990" cy="2492990"/>
          </a:xfrm>
          <a:prstGeom prst="rect">
            <a:avLst/>
          </a:prstGeom>
        </p:spPr>
      </p:pic>
      <p:sp>
        <p:nvSpPr>
          <p:cNvPr id="7" name="TextBox 6">
            <a:extLst>
              <a:ext uri="{FF2B5EF4-FFF2-40B4-BE49-F238E27FC236}">
                <a16:creationId xmlns:a16="http://schemas.microsoft.com/office/drawing/2014/main" id="{7B4FA0C0-AFC7-6E55-5E27-87C4E616DC3A}"/>
              </a:ext>
            </a:extLst>
          </p:cNvPr>
          <p:cNvSpPr txBox="1"/>
          <p:nvPr/>
        </p:nvSpPr>
        <p:spPr>
          <a:xfrm>
            <a:off x="29681310" y="14982706"/>
            <a:ext cx="13138484"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a:cs typeface="Arial"/>
              </a:rPr>
              <a:t>Conclusions</a:t>
            </a:r>
            <a:endParaRPr lang="en-US" sz="3600" b="1">
              <a:latin typeface="Times"/>
              <a:cs typeface="Times"/>
            </a:endParaRPr>
          </a:p>
          <a:p>
            <a:pPr algn="just"/>
            <a:r>
              <a:rPr lang="en-US" sz="3200">
                <a:latin typeface="Times"/>
                <a:cs typeface="Arial"/>
              </a:rPr>
              <a:t>Sensory play holds an important place in classrooms, provides ample opportunities for growth of skills across all disciplines, and supports development in the brain, language, motor skills, social, emotional, problem solving-skills, curiosity, and imagination. </a:t>
            </a:r>
            <a:endParaRPr lang="en-US" sz="3200">
              <a:latin typeface="Times"/>
              <a:cs typeface="Times New Roman"/>
            </a:endParaRPr>
          </a:p>
          <a:p>
            <a:pPr algn="l"/>
            <a:endParaRPr lang="en-US">
              <a:cs typeface="Times New Roman"/>
            </a:endParaRPr>
          </a:p>
        </p:txBody>
      </p:sp>
      <p:sp>
        <p:nvSpPr>
          <p:cNvPr id="10" name="TextBox 9">
            <a:extLst>
              <a:ext uri="{FF2B5EF4-FFF2-40B4-BE49-F238E27FC236}">
                <a16:creationId xmlns:a16="http://schemas.microsoft.com/office/drawing/2014/main" id="{9966E398-17C4-8213-4641-B1D5E5C4DCF5}"/>
              </a:ext>
            </a:extLst>
          </p:cNvPr>
          <p:cNvSpPr txBox="1"/>
          <p:nvPr/>
        </p:nvSpPr>
        <p:spPr>
          <a:xfrm>
            <a:off x="15398523" y="26330014"/>
            <a:ext cx="13085981"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New Roman"/>
                <a:cs typeface="Times New Roman"/>
              </a:rPr>
              <a:t>Teacher Role</a:t>
            </a:r>
          </a:p>
          <a:p>
            <a:r>
              <a:rPr lang="en-US" sz="3200">
                <a:latin typeface="Arial"/>
                <a:cs typeface="Arial"/>
              </a:rPr>
              <a:t>•</a:t>
            </a:r>
            <a:r>
              <a:rPr lang="en-US" sz="3200">
                <a:latin typeface="Times"/>
                <a:cs typeface="Times"/>
              </a:rPr>
              <a:t>Environmental design</a:t>
            </a:r>
            <a:endParaRPr lang="en-US" sz="3200">
              <a:cs typeface="Times New Roman"/>
            </a:endParaRPr>
          </a:p>
          <a:p>
            <a:r>
              <a:rPr lang="en-US" sz="3200">
                <a:latin typeface="Arial"/>
                <a:cs typeface="Arial"/>
              </a:rPr>
              <a:t>•</a:t>
            </a:r>
            <a:r>
              <a:rPr lang="en-US" sz="3200">
                <a:latin typeface="Times"/>
                <a:cs typeface="Times"/>
              </a:rPr>
              <a:t>Observation and assessment</a:t>
            </a:r>
            <a:endParaRPr lang="en-US" sz="3200">
              <a:cs typeface="Times New Roman"/>
            </a:endParaRPr>
          </a:p>
          <a:p>
            <a:r>
              <a:rPr lang="en-US" sz="3200">
                <a:latin typeface="Arial"/>
                <a:cs typeface="Arial"/>
              </a:rPr>
              <a:t>•</a:t>
            </a:r>
            <a:r>
              <a:rPr lang="en-US" sz="3200">
                <a:latin typeface="Times"/>
                <a:cs typeface="Times"/>
              </a:rPr>
              <a:t>Integration to curriculum</a:t>
            </a:r>
            <a:endParaRPr lang="en-US" sz="3200">
              <a:cs typeface="Times New Roman"/>
            </a:endParaRPr>
          </a:p>
          <a:p>
            <a:r>
              <a:rPr lang="en-US" sz="3200">
                <a:latin typeface="Arial"/>
                <a:cs typeface="Arial"/>
              </a:rPr>
              <a:t>•</a:t>
            </a:r>
            <a:r>
              <a:rPr lang="en-US" sz="3200">
                <a:latin typeface="Times"/>
                <a:cs typeface="Times"/>
              </a:rPr>
              <a:t>Promoting Social interaction</a:t>
            </a:r>
            <a:endParaRPr lang="en-US" sz="3200">
              <a:cs typeface="Times New Roman"/>
            </a:endParaRPr>
          </a:p>
          <a:p>
            <a:r>
              <a:rPr lang="en-US" sz="3200">
                <a:latin typeface="Arial"/>
                <a:cs typeface="Arial"/>
              </a:rPr>
              <a:t>•</a:t>
            </a:r>
            <a:r>
              <a:rPr lang="en-US" sz="3200">
                <a:latin typeface="Times"/>
                <a:cs typeface="Times"/>
              </a:rPr>
              <a:t>Ask questions that provide opportunity for deep learning</a:t>
            </a:r>
            <a:endParaRPr lang="en-US" sz="3200">
              <a:cs typeface="Times New Roman"/>
            </a:endParaRPr>
          </a:p>
          <a:p>
            <a:r>
              <a:rPr lang="en-US" sz="3200">
                <a:latin typeface="Arial"/>
                <a:cs typeface="Arial"/>
              </a:rPr>
              <a:t>•</a:t>
            </a:r>
            <a:r>
              <a:rPr lang="en-US" sz="3200">
                <a:latin typeface="Times"/>
                <a:cs typeface="Times"/>
              </a:rPr>
              <a:t>Communicate rules, expectations and guidelines for sensory play</a:t>
            </a:r>
            <a:endParaRPr lang="en-US" sz="3200">
              <a:cs typeface="Times New Roman"/>
            </a:endParaRPr>
          </a:p>
          <a:p>
            <a:r>
              <a:rPr lang="en-US" sz="3200">
                <a:solidFill>
                  <a:srgbClr val="0D0D0D"/>
                </a:solidFill>
                <a:latin typeface="Times"/>
                <a:cs typeface="Times"/>
              </a:rPr>
              <a:t>In sensory play, the teacher serves as a facilitator, observer, and responsive guide, creating a supportive environment where children can explore and learn through their senses.  Ensuring safety, the teacher monitors the play environment and educates children on responsible behavior.</a:t>
            </a:r>
            <a:endParaRPr lang="en-US" sz="3200"/>
          </a:p>
          <a:p>
            <a:endParaRPr lang="en-US">
              <a:latin typeface="Times"/>
              <a:cs typeface="Times"/>
            </a:endParaRPr>
          </a:p>
          <a:p>
            <a:endParaRPr lang="en-US">
              <a:cs typeface="Times New Roman"/>
            </a:endParaRPr>
          </a:p>
          <a:p>
            <a:endParaRPr lang="en-US">
              <a:cs typeface="Times New Roman"/>
            </a:endParaRPr>
          </a:p>
        </p:txBody>
      </p:sp>
      <p:sp>
        <p:nvSpPr>
          <p:cNvPr id="2" name="TextBox 1">
            <a:extLst>
              <a:ext uri="{FF2B5EF4-FFF2-40B4-BE49-F238E27FC236}">
                <a16:creationId xmlns:a16="http://schemas.microsoft.com/office/drawing/2014/main" id="{5385E0D5-7CAE-E3DA-9922-3763B5E9075A}"/>
              </a:ext>
            </a:extLst>
          </p:cNvPr>
          <p:cNvSpPr txBox="1"/>
          <p:nvPr/>
        </p:nvSpPr>
        <p:spPr>
          <a:xfrm>
            <a:off x="931980" y="11141131"/>
            <a:ext cx="13127935"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a:cs typeface="Arial"/>
              </a:rPr>
              <a:t>Standard and Objective:</a:t>
            </a:r>
            <a:endParaRPr lang="en-US" sz="3600" b="1">
              <a:latin typeface="Times"/>
              <a:cs typeface="Times"/>
            </a:endParaRPr>
          </a:p>
          <a:p>
            <a:r>
              <a:rPr lang="en-US" sz="3200">
                <a:latin typeface="Times"/>
                <a:cs typeface="Arial"/>
              </a:rPr>
              <a:t>Sensory activities provide an exceptional number of opportunities to create a sensory experience that is both multimodal and interdisciplinary. </a:t>
            </a:r>
            <a:endParaRPr lang="en-US" sz="3200">
              <a:latin typeface="Times"/>
              <a:cs typeface="Times"/>
            </a:endParaRPr>
          </a:p>
          <a:p>
            <a:pPr algn="l"/>
            <a:endParaRPr lang="en-US" sz="5000">
              <a:latin typeface="Arial"/>
              <a:cs typeface="Arial"/>
            </a:endParaRPr>
          </a:p>
          <a:p>
            <a:endParaRPr lang="en-US">
              <a:cs typeface="Times New Roman"/>
            </a:endParaRPr>
          </a:p>
        </p:txBody>
      </p:sp>
      <p:sp>
        <p:nvSpPr>
          <p:cNvPr id="6" name="TextBox 5">
            <a:extLst>
              <a:ext uri="{FF2B5EF4-FFF2-40B4-BE49-F238E27FC236}">
                <a16:creationId xmlns:a16="http://schemas.microsoft.com/office/drawing/2014/main" id="{4C651DB4-6F3A-3699-DA89-BFBB9EE4E4C0}"/>
              </a:ext>
            </a:extLst>
          </p:cNvPr>
          <p:cNvSpPr txBox="1"/>
          <p:nvPr/>
        </p:nvSpPr>
        <p:spPr>
          <a:xfrm>
            <a:off x="926914" y="19041765"/>
            <a:ext cx="13085979"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kern="1200">
                <a:latin typeface="Times New Roman"/>
                <a:ea typeface="MS PGothic"/>
                <a:cs typeface="Arial"/>
              </a:rPr>
              <a:t>Description</a:t>
            </a:r>
          </a:p>
          <a:p>
            <a:r>
              <a:rPr lang="en-US" sz="3200">
                <a:latin typeface="Times"/>
                <a:ea typeface="MS PGothic"/>
                <a:cs typeface="Times"/>
              </a:rPr>
              <a:t>Creating a sensory play experience offers a substantial amount of creativity and personal preference. </a:t>
            </a:r>
            <a:endParaRPr lang="en-US" sz="3200">
              <a:cs typeface="Times New Roman"/>
            </a:endParaRPr>
          </a:p>
          <a:p>
            <a:r>
              <a:rPr lang="en-US" sz="3200">
                <a:latin typeface="Times"/>
                <a:ea typeface="MS PGothic"/>
                <a:cs typeface="Times"/>
              </a:rPr>
              <a:t>Commonly used materials include: </a:t>
            </a:r>
            <a:endParaRPr lang="en-US" sz="3200">
              <a:cs typeface="Times New Roman"/>
            </a:endParaRPr>
          </a:p>
          <a:p>
            <a:r>
              <a:rPr lang="en-US" sz="3200">
                <a:latin typeface="Arial"/>
                <a:ea typeface="MS PGothic"/>
                <a:cs typeface="Arial"/>
              </a:rPr>
              <a:t>•</a:t>
            </a:r>
            <a:r>
              <a:rPr lang="en-US" sz="3200">
                <a:latin typeface="Times"/>
                <a:ea typeface="MS PGothic"/>
                <a:cs typeface="Times"/>
              </a:rPr>
              <a:t>Sand</a:t>
            </a:r>
            <a:endParaRPr lang="en-US" sz="3200">
              <a:cs typeface="Times New Roman"/>
            </a:endParaRPr>
          </a:p>
          <a:p>
            <a:r>
              <a:rPr lang="en-US" sz="3200">
                <a:latin typeface="Arial"/>
                <a:ea typeface="MS PGothic"/>
                <a:cs typeface="Arial"/>
              </a:rPr>
              <a:t>•</a:t>
            </a:r>
            <a:r>
              <a:rPr lang="en-US" sz="3200">
                <a:latin typeface="Times"/>
                <a:ea typeface="MS PGothic"/>
                <a:cs typeface="Times"/>
              </a:rPr>
              <a:t>Small toys</a:t>
            </a:r>
            <a:endParaRPr lang="en-US" sz="3200">
              <a:cs typeface="Times New Roman"/>
            </a:endParaRPr>
          </a:p>
          <a:p>
            <a:r>
              <a:rPr lang="en-US" sz="3200">
                <a:latin typeface="Arial"/>
                <a:ea typeface="MS PGothic"/>
                <a:cs typeface="Arial"/>
              </a:rPr>
              <a:t>•</a:t>
            </a:r>
            <a:r>
              <a:rPr lang="en-US" sz="3200">
                <a:latin typeface="Times"/>
                <a:ea typeface="MS PGothic"/>
                <a:cs typeface="Times"/>
              </a:rPr>
              <a:t>Play-Doh</a:t>
            </a:r>
            <a:endParaRPr lang="en-US" sz="3200">
              <a:cs typeface="Times New Roman"/>
            </a:endParaRPr>
          </a:p>
          <a:p>
            <a:r>
              <a:rPr lang="en-US" sz="3200">
                <a:latin typeface="Arial"/>
                <a:ea typeface="MS PGothic"/>
                <a:cs typeface="Arial"/>
              </a:rPr>
              <a:t>•</a:t>
            </a:r>
            <a:r>
              <a:rPr lang="en-US" sz="3200">
                <a:latin typeface="Times"/>
                <a:ea typeface="MS PGothic"/>
                <a:cs typeface="Times"/>
              </a:rPr>
              <a:t>Pom Poms</a:t>
            </a:r>
            <a:endParaRPr lang="en-US" sz="3200">
              <a:cs typeface="Times New Roman"/>
            </a:endParaRPr>
          </a:p>
          <a:p>
            <a:r>
              <a:rPr lang="en-US" sz="3200">
                <a:latin typeface="Arial"/>
                <a:ea typeface="MS PGothic"/>
                <a:cs typeface="Arial"/>
              </a:rPr>
              <a:t>•</a:t>
            </a:r>
            <a:r>
              <a:rPr lang="en-US" sz="3200">
                <a:latin typeface="Times"/>
                <a:ea typeface="MS PGothic"/>
                <a:cs typeface="Times"/>
              </a:rPr>
              <a:t>Soil</a:t>
            </a:r>
            <a:endParaRPr lang="en-US" sz="3200">
              <a:cs typeface="Times New Roman"/>
            </a:endParaRPr>
          </a:p>
          <a:p>
            <a:r>
              <a:rPr lang="en-US" sz="3200">
                <a:latin typeface="Arial"/>
                <a:ea typeface="MS PGothic"/>
                <a:cs typeface="Arial"/>
              </a:rPr>
              <a:t>•</a:t>
            </a:r>
            <a:r>
              <a:rPr lang="en-US" sz="3200">
                <a:latin typeface="Times"/>
                <a:ea typeface="MS PGothic"/>
                <a:cs typeface="Times"/>
              </a:rPr>
              <a:t>Water</a:t>
            </a:r>
            <a:endParaRPr lang="en-US" sz="3200"/>
          </a:p>
          <a:p>
            <a:endParaRPr lang="en-US" sz="5000">
              <a:latin typeface="Arial"/>
              <a:ea typeface="MS PGothic"/>
              <a:cs typeface="Arial"/>
            </a:endParaRPr>
          </a:p>
        </p:txBody>
      </p:sp>
      <p:pic>
        <p:nvPicPr>
          <p:cNvPr id="12" name="Picture 11" descr="A child&amp;#39;s hands playing with toys&#10;&#10;Description automatically generated">
            <a:extLst>
              <a:ext uri="{FF2B5EF4-FFF2-40B4-BE49-F238E27FC236}">
                <a16:creationId xmlns:a16="http://schemas.microsoft.com/office/drawing/2014/main" id="{35CF6AC0-C8F4-6523-3F87-8F69233B319F}"/>
              </a:ext>
            </a:extLst>
          </p:cNvPr>
          <p:cNvPicPr>
            <a:picLocks noChangeAspect="1"/>
          </p:cNvPicPr>
          <p:nvPr/>
        </p:nvPicPr>
        <p:blipFill>
          <a:blip r:embed="rId3"/>
          <a:stretch>
            <a:fillRect/>
          </a:stretch>
        </p:blipFill>
        <p:spPr>
          <a:xfrm>
            <a:off x="5818778" y="21102355"/>
            <a:ext cx="3584907" cy="2485449"/>
          </a:xfrm>
          <a:prstGeom prst="rect">
            <a:avLst/>
          </a:prstGeom>
        </p:spPr>
      </p:pic>
      <p:pic>
        <p:nvPicPr>
          <p:cNvPr id="13" name="Picture 12" descr="A hand holding a toy in a dirt box&#10;&#10;Description automatically generated">
            <a:extLst>
              <a:ext uri="{FF2B5EF4-FFF2-40B4-BE49-F238E27FC236}">
                <a16:creationId xmlns:a16="http://schemas.microsoft.com/office/drawing/2014/main" id="{C3C74337-D391-2475-B91A-90D6497F4C2F}"/>
              </a:ext>
            </a:extLst>
          </p:cNvPr>
          <p:cNvPicPr>
            <a:picLocks noChangeAspect="1"/>
          </p:cNvPicPr>
          <p:nvPr/>
        </p:nvPicPr>
        <p:blipFill>
          <a:blip r:embed="rId4"/>
          <a:stretch>
            <a:fillRect/>
          </a:stretch>
        </p:blipFill>
        <p:spPr>
          <a:xfrm>
            <a:off x="9854343" y="21077639"/>
            <a:ext cx="3705162" cy="2520275"/>
          </a:xfrm>
          <a:prstGeom prst="rect">
            <a:avLst/>
          </a:prstGeom>
        </p:spPr>
      </p:pic>
      <p:sp>
        <p:nvSpPr>
          <p:cNvPr id="14" name="TextBox 13">
            <a:extLst>
              <a:ext uri="{FF2B5EF4-FFF2-40B4-BE49-F238E27FC236}">
                <a16:creationId xmlns:a16="http://schemas.microsoft.com/office/drawing/2014/main" id="{C7063AE4-3A31-0CE7-06FF-F1A4A2352A87}"/>
              </a:ext>
            </a:extLst>
          </p:cNvPr>
          <p:cNvSpPr txBox="1"/>
          <p:nvPr/>
        </p:nvSpPr>
        <p:spPr>
          <a:xfrm>
            <a:off x="935941" y="27493478"/>
            <a:ext cx="12980979"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New Roman"/>
                <a:cs typeface="Times New Roman"/>
              </a:rPr>
              <a:t>Skills developed in sensory play: </a:t>
            </a:r>
            <a:r>
              <a:rPr lang="en-US">
                <a:latin typeface="Times New Roman"/>
                <a:cs typeface="Times New Roman"/>
              </a:rPr>
              <a:t>(1,2)</a:t>
            </a:r>
            <a:endParaRPr lang="en-US" sz="3600">
              <a:latin typeface="Times New Roman"/>
            </a:endParaRPr>
          </a:p>
          <a:p>
            <a:r>
              <a:rPr lang="en-US" sz="3200">
                <a:latin typeface="Times New Roman"/>
                <a:cs typeface="Times New Roman"/>
              </a:rPr>
              <a:t>-Promotes independent thinking </a:t>
            </a:r>
            <a:endParaRPr lang="en-US" sz="3200">
              <a:cs typeface="Times New Roman"/>
            </a:endParaRPr>
          </a:p>
          <a:p>
            <a:r>
              <a:rPr lang="en-US" sz="3200">
                <a:latin typeface="Times New Roman"/>
                <a:cs typeface="Times New Roman"/>
              </a:rPr>
              <a:t>-Helps kids understand cause and effect </a:t>
            </a:r>
            <a:endParaRPr lang="en-US" sz="3200">
              <a:cs typeface="Times New Roman"/>
            </a:endParaRPr>
          </a:p>
          <a:p>
            <a:r>
              <a:rPr lang="en-US" sz="3200">
                <a:latin typeface="Times New Roman"/>
                <a:cs typeface="Times New Roman"/>
              </a:rPr>
              <a:t>-Helps develop problem-solving skills</a:t>
            </a:r>
          </a:p>
          <a:p>
            <a:r>
              <a:rPr lang="en-US" sz="3200">
                <a:latin typeface="Times New Roman"/>
                <a:cs typeface="Times New Roman"/>
              </a:rPr>
              <a:t>-Encourages the development of fine motor and gross motor skills</a:t>
            </a:r>
          </a:p>
          <a:p>
            <a:r>
              <a:rPr lang="en-US" sz="3200">
                <a:latin typeface="Times New Roman"/>
                <a:cs typeface="Times New Roman"/>
              </a:rPr>
              <a:t>-Builds cognitive skills </a:t>
            </a:r>
            <a:endParaRPr lang="en-US" sz="3200">
              <a:cs typeface="Times New Roman"/>
            </a:endParaRPr>
          </a:p>
          <a:p>
            <a:r>
              <a:rPr lang="en-US" sz="3200">
                <a:latin typeface="Times New Roman"/>
                <a:cs typeface="Times New Roman"/>
              </a:rPr>
              <a:t>-Promotes language development</a:t>
            </a:r>
          </a:p>
          <a:p>
            <a:r>
              <a:rPr lang="en-US" sz="3200">
                <a:latin typeface="Times New Roman"/>
                <a:cs typeface="Times New Roman"/>
              </a:rPr>
              <a:t>-Encourages creativity and explorations</a:t>
            </a:r>
          </a:p>
          <a:p>
            <a:r>
              <a:rPr lang="en-US" sz="3200">
                <a:latin typeface="Times New Roman"/>
                <a:cs typeface="Times New Roman"/>
              </a:rPr>
              <a:t>-Supports emotional regulation</a:t>
            </a:r>
            <a:endParaRPr lang="en-US" sz="3200">
              <a:latin typeface="Times New Roman"/>
            </a:endParaRPr>
          </a:p>
          <a:p>
            <a:pPr algn="l"/>
            <a:endParaRPr lang="en-US">
              <a:cs typeface="Times New Roman"/>
            </a:endParaRPr>
          </a:p>
        </p:txBody>
      </p:sp>
      <p:sp>
        <p:nvSpPr>
          <p:cNvPr id="15" name="TextBox 14">
            <a:extLst>
              <a:ext uri="{FF2B5EF4-FFF2-40B4-BE49-F238E27FC236}">
                <a16:creationId xmlns:a16="http://schemas.microsoft.com/office/drawing/2014/main" id="{B01B98EB-7F7D-1CC4-3F08-3E9B4B481322}"/>
              </a:ext>
            </a:extLst>
          </p:cNvPr>
          <p:cNvSpPr txBox="1"/>
          <p:nvPr/>
        </p:nvSpPr>
        <p:spPr>
          <a:xfrm>
            <a:off x="15396456" y="5566037"/>
            <a:ext cx="13085981" cy="19236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Times New Roman"/>
                <a:cs typeface="Times New Roman"/>
              </a:rPr>
              <a:t>Domain enhanced through sensory play:</a:t>
            </a:r>
            <a:r>
              <a:rPr lang="en-US" sz="3600" dirty="0">
                <a:latin typeface="Times New Roman"/>
                <a:cs typeface="Times New Roman"/>
              </a:rPr>
              <a:t> </a:t>
            </a:r>
            <a:r>
              <a:rPr lang="en-US" dirty="0">
                <a:latin typeface="Times New Roman"/>
                <a:cs typeface="Times New Roman"/>
              </a:rPr>
              <a:t>(2)</a:t>
            </a:r>
            <a:endParaRPr lang="en-US" sz="3600" dirty="0">
              <a:latin typeface="Times New Roman"/>
              <a:cs typeface="Times New Roman"/>
            </a:endParaRPr>
          </a:p>
          <a:p>
            <a:pPr marL="285750" indent="-285750">
              <a:buFont typeface="Calibri"/>
              <a:buChar char="-"/>
            </a:pPr>
            <a:r>
              <a:rPr lang="en-US" sz="2800" dirty="0">
                <a:latin typeface="Times New Roman"/>
                <a:cs typeface="Times New Roman"/>
              </a:rPr>
              <a:t>Motor Skills (Fine/ Gross motor) </a:t>
            </a:r>
          </a:p>
          <a:p>
            <a:pPr marL="285750" indent="-285750">
              <a:buFont typeface="Calibri"/>
              <a:buChar char="-"/>
            </a:pPr>
            <a:r>
              <a:rPr lang="en-US" sz="2800" dirty="0">
                <a:latin typeface="Times New Roman"/>
                <a:cs typeface="Times New Roman"/>
              </a:rPr>
              <a:t>Social and Emotional</a:t>
            </a:r>
          </a:p>
          <a:p>
            <a:pPr marL="285750" indent="-285750">
              <a:buFont typeface="Calibri"/>
              <a:buChar char="-"/>
            </a:pPr>
            <a:r>
              <a:rPr lang="en-US" sz="2800" dirty="0">
                <a:latin typeface="Times New Roman"/>
                <a:cs typeface="Times New Roman"/>
              </a:rPr>
              <a:t>Cognitive </a:t>
            </a:r>
            <a:endParaRPr lang="en-US" sz="2800">
              <a:cs typeface="Times New Roman" charset="0"/>
            </a:endParaRPr>
          </a:p>
          <a:p>
            <a:pPr marL="285750" indent="-285750">
              <a:buFont typeface="Calibri"/>
              <a:buChar char="-"/>
            </a:pPr>
            <a:r>
              <a:rPr lang="en-US" sz="2800" dirty="0">
                <a:latin typeface="Times New Roman"/>
                <a:cs typeface="Times New Roman"/>
              </a:rPr>
              <a:t>Language and communication</a:t>
            </a:r>
          </a:p>
          <a:p>
            <a:endParaRPr lang="en-US" sz="2800" u="sng" dirty="0">
              <a:solidFill>
                <a:srgbClr val="22423D"/>
              </a:solidFill>
              <a:latin typeface="Times New Roman"/>
              <a:cs typeface="Times New Roman"/>
            </a:endParaRPr>
          </a:p>
          <a:p>
            <a:r>
              <a:rPr lang="en-US" sz="2800" u="sng" dirty="0">
                <a:latin typeface="Times New Roman"/>
                <a:cs typeface="Times New Roman"/>
              </a:rPr>
              <a:t>Fine Motor</a:t>
            </a:r>
            <a:r>
              <a:rPr lang="en-US" sz="2800" dirty="0">
                <a:latin typeface="Times New Roman"/>
                <a:cs typeface="Times New Roman"/>
              </a:rPr>
              <a:t> (2)</a:t>
            </a:r>
          </a:p>
          <a:p>
            <a:pPr marL="285750" indent="-285750">
              <a:buFont typeface="Calibri"/>
              <a:buChar char="-"/>
            </a:pPr>
            <a:r>
              <a:rPr lang="en-US" sz="2800" dirty="0">
                <a:latin typeface="Times New Roman"/>
                <a:cs typeface="Times New Roman"/>
              </a:rPr>
              <a:t>Hand-eye coordination </a:t>
            </a:r>
          </a:p>
          <a:p>
            <a:pPr marL="285750" indent="-285750">
              <a:buFont typeface="Calibri"/>
              <a:buChar char="-"/>
            </a:pPr>
            <a:r>
              <a:rPr lang="en-US" sz="2800" dirty="0">
                <a:latin typeface="Times New Roman"/>
                <a:cs typeface="Times New Roman"/>
              </a:rPr>
              <a:t>Stretching muscles in hands and fingers</a:t>
            </a:r>
          </a:p>
          <a:p>
            <a:r>
              <a:rPr lang="en-US" sz="2800" dirty="0">
                <a:latin typeface="Times New Roman"/>
                <a:cs typeface="Times New Roman"/>
              </a:rPr>
              <a:t>Having children explore small sensory items such as threading beads onto string, playing with measuring cups, play doh, and more supports their growth of fine motor skills and this helps with strengthening their hands and being able to hold pencils and start writing. </a:t>
            </a:r>
            <a:endParaRPr lang="en-US" sz="2800">
              <a:cs typeface="Times New Roman"/>
            </a:endParaRPr>
          </a:p>
          <a:p>
            <a:r>
              <a:rPr lang="en-US" sz="2800" u="sng" dirty="0">
                <a:latin typeface="Times New Roman"/>
                <a:cs typeface="Times New Roman"/>
              </a:rPr>
              <a:t>Gross Motor</a:t>
            </a:r>
            <a:r>
              <a:rPr lang="en-US" sz="2800" dirty="0">
                <a:latin typeface="Times New Roman"/>
                <a:cs typeface="Times New Roman"/>
              </a:rPr>
              <a:t> (2)</a:t>
            </a:r>
          </a:p>
          <a:p>
            <a:pPr marL="285750" indent="-285750">
              <a:buFont typeface="Calibri"/>
              <a:buChar char="-"/>
            </a:pPr>
            <a:r>
              <a:rPr lang="en-US" sz="2800" dirty="0">
                <a:latin typeface="Times New Roman"/>
                <a:cs typeface="Times New Roman"/>
              </a:rPr>
              <a:t>Stretching legs, arms, and large muscles </a:t>
            </a:r>
          </a:p>
          <a:p>
            <a:pPr marL="285750" indent="-285750">
              <a:buFont typeface="Calibri"/>
              <a:buChar char="-"/>
            </a:pPr>
            <a:r>
              <a:rPr lang="en-US" sz="2800" dirty="0">
                <a:latin typeface="Times New Roman"/>
                <a:cs typeface="Times New Roman"/>
              </a:rPr>
              <a:t>Whole body coordination</a:t>
            </a:r>
          </a:p>
          <a:p>
            <a:pPr marL="285750" indent="-285750">
              <a:buFont typeface="Calibri"/>
              <a:buChar char="-"/>
            </a:pPr>
            <a:r>
              <a:rPr lang="en-US" sz="2800" dirty="0">
                <a:latin typeface="Times New Roman"/>
                <a:cs typeface="Times New Roman"/>
              </a:rPr>
              <a:t>Spatial awareness</a:t>
            </a:r>
          </a:p>
          <a:p>
            <a:r>
              <a:rPr lang="en-US" sz="2800" dirty="0">
                <a:latin typeface="Times New Roman"/>
                <a:cs typeface="Times New Roman"/>
              </a:rPr>
              <a:t>Gross motor activity's strengthen large muscles, and this give children more control over their body. Some ways you can add this into your day is outdoor nature walks, jumping, throwing balls, balancing activity's. </a:t>
            </a:r>
            <a:endParaRPr lang="en-US" sz="2800" u="sng">
              <a:cs typeface="Times New Roman"/>
            </a:endParaRPr>
          </a:p>
          <a:p>
            <a:r>
              <a:rPr lang="en-US" sz="2800" u="sng" dirty="0">
                <a:latin typeface="Times New Roman"/>
                <a:cs typeface="Times New Roman"/>
              </a:rPr>
              <a:t>Social and Emotional </a:t>
            </a:r>
            <a:r>
              <a:rPr lang="en-US" sz="2800" dirty="0">
                <a:latin typeface="Times New Roman"/>
                <a:cs typeface="Times New Roman"/>
              </a:rPr>
              <a:t> (2)</a:t>
            </a:r>
            <a:endParaRPr lang="en-US" sz="2800" u="sng">
              <a:cs typeface="Times New Roman"/>
            </a:endParaRPr>
          </a:p>
          <a:p>
            <a:pPr>
              <a:buFont typeface="Calibri"/>
              <a:buChar char="-"/>
            </a:pPr>
            <a:r>
              <a:rPr lang="en-US" sz="2800" dirty="0">
                <a:latin typeface="Times New Roman"/>
                <a:cs typeface="Times New Roman"/>
              </a:rPr>
              <a:t> Opportunity to self-regulate by playing with calming sensory tools</a:t>
            </a:r>
          </a:p>
          <a:p>
            <a:pPr>
              <a:buFont typeface="Calibri"/>
              <a:buChar char="-"/>
            </a:pPr>
            <a:r>
              <a:rPr lang="en-US" sz="2800" dirty="0">
                <a:latin typeface="Times New Roman"/>
                <a:cs typeface="Times New Roman"/>
              </a:rPr>
              <a:t> Self-expression</a:t>
            </a:r>
            <a:endParaRPr lang="en-US" sz="2800">
              <a:cs typeface="Times New Roman" charset="0"/>
            </a:endParaRPr>
          </a:p>
          <a:p>
            <a:pPr>
              <a:buFont typeface="Calibri"/>
              <a:buChar char="-"/>
            </a:pPr>
            <a:r>
              <a:rPr lang="en-US" sz="2800" dirty="0">
                <a:latin typeface="Times New Roman"/>
                <a:cs typeface="Times New Roman"/>
              </a:rPr>
              <a:t> Empathy and opportunity for different perspectives</a:t>
            </a:r>
          </a:p>
          <a:p>
            <a:r>
              <a:rPr lang="en-US" sz="2800" dirty="0">
                <a:latin typeface="Times New Roman"/>
                <a:cs typeface="Times New Roman"/>
              </a:rPr>
              <a:t>Providing sensory tools can help children manage their feelings and emotion. Certain tools can help calm down and relax your body.  </a:t>
            </a:r>
          </a:p>
          <a:p>
            <a:r>
              <a:rPr lang="en-US" sz="2800" u="sng" dirty="0">
                <a:latin typeface="Times New Roman"/>
                <a:cs typeface="Times New Roman"/>
              </a:rPr>
              <a:t>Cognitive development</a:t>
            </a:r>
            <a:r>
              <a:rPr lang="en-US" sz="2800" dirty="0">
                <a:latin typeface="Times New Roman"/>
                <a:cs typeface="Times New Roman"/>
              </a:rPr>
              <a:t> (1,2)</a:t>
            </a:r>
            <a:endParaRPr lang="en-US" sz="2800">
              <a:cs typeface="Times New Roman"/>
            </a:endParaRPr>
          </a:p>
          <a:p>
            <a:pPr>
              <a:buFont typeface="Calibri"/>
              <a:buChar char="-"/>
            </a:pPr>
            <a:r>
              <a:rPr lang="en-US" sz="2800" dirty="0">
                <a:latin typeface="Times New Roman"/>
                <a:cs typeface="Times New Roman"/>
              </a:rPr>
              <a:t> Exploration and Inquiry </a:t>
            </a:r>
            <a:endParaRPr lang="en-US" sz="2800">
              <a:cs typeface="Times New Roman"/>
            </a:endParaRPr>
          </a:p>
          <a:p>
            <a:pPr>
              <a:buFont typeface="Calibri"/>
              <a:buChar char="-"/>
            </a:pPr>
            <a:r>
              <a:rPr lang="en-US" sz="2800" dirty="0">
                <a:latin typeface="Times New Roman"/>
                <a:cs typeface="Times New Roman"/>
              </a:rPr>
              <a:t> Problem solving</a:t>
            </a:r>
          </a:p>
          <a:p>
            <a:pPr>
              <a:buFont typeface="Calibri"/>
              <a:buChar char="-"/>
            </a:pPr>
            <a:r>
              <a:rPr lang="en-US" sz="2800" dirty="0">
                <a:latin typeface="Times New Roman"/>
                <a:cs typeface="Times New Roman"/>
              </a:rPr>
              <a:t> Conceptual understanding</a:t>
            </a:r>
          </a:p>
          <a:p>
            <a:r>
              <a:rPr lang="en-US" sz="2800" dirty="0">
                <a:latin typeface="Times New Roman"/>
                <a:cs typeface="Times New Roman"/>
              </a:rPr>
              <a:t>Cognitive growth is enhanced by asking questions about how something works, learning cause and effect, practicing problem solving skills and analyzing materials and their functions.  </a:t>
            </a:r>
          </a:p>
          <a:p>
            <a:r>
              <a:rPr lang="en-US" sz="2800" u="sng" dirty="0">
                <a:latin typeface="Times New Roman"/>
                <a:cs typeface="Times New Roman"/>
              </a:rPr>
              <a:t>Language and Communication</a:t>
            </a:r>
            <a:r>
              <a:rPr lang="en-US" sz="2800" dirty="0">
                <a:latin typeface="Times New Roman"/>
                <a:cs typeface="Times New Roman"/>
              </a:rPr>
              <a:t>  (2)</a:t>
            </a:r>
          </a:p>
          <a:p>
            <a:pPr marL="285750" indent="-285750">
              <a:buFont typeface="Calibri"/>
              <a:buChar char="-"/>
            </a:pPr>
            <a:r>
              <a:rPr lang="en-US" sz="2800" dirty="0">
                <a:latin typeface="Times New Roman"/>
                <a:cs typeface="Times New Roman"/>
              </a:rPr>
              <a:t>Vocabulary Development</a:t>
            </a:r>
          </a:p>
          <a:p>
            <a:pPr marL="285750" indent="-285750">
              <a:buFont typeface="Calibri"/>
              <a:buChar char="-"/>
            </a:pPr>
            <a:r>
              <a:rPr lang="en-US" sz="2800" dirty="0">
                <a:latin typeface="Times New Roman"/>
                <a:cs typeface="Times New Roman"/>
              </a:rPr>
              <a:t>Social interactions </a:t>
            </a:r>
            <a:endParaRPr lang="en-US" sz="2800">
              <a:cs typeface="Times New Roman" charset="0"/>
            </a:endParaRPr>
          </a:p>
          <a:p>
            <a:pPr marL="285750" indent="-285750">
              <a:buFont typeface="Calibri"/>
              <a:buChar char="-"/>
            </a:pPr>
            <a:r>
              <a:rPr lang="en-US" sz="2800" dirty="0">
                <a:latin typeface="Times New Roman"/>
                <a:cs typeface="Times New Roman"/>
              </a:rPr>
              <a:t>Storytelling opportunities</a:t>
            </a:r>
          </a:p>
          <a:p>
            <a:r>
              <a:rPr lang="en-US" sz="2800" dirty="0">
                <a:solidFill>
                  <a:srgbClr val="000000"/>
                </a:solidFill>
                <a:latin typeface="Times New Roman"/>
                <a:cs typeface="Times New Roman"/>
              </a:rPr>
              <a:t>Language and communication can be built threw sensory play. One way we can do this is by listening to music. Music can help children learn new vocabulary words and help their moods and build coordination.  </a:t>
            </a:r>
            <a:endParaRPr lang="en-US" sz="2800" dirty="0">
              <a:solidFill>
                <a:srgbClr val="000000"/>
              </a:solidFill>
              <a:cs typeface="Times New Roman"/>
            </a:endParaRPr>
          </a:p>
          <a:p>
            <a:endParaRPr lang="en-US">
              <a:solidFill>
                <a:srgbClr val="22423D"/>
              </a:solidFill>
              <a:cs typeface="Times New Roman"/>
            </a:endParaRPr>
          </a:p>
          <a:p>
            <a:pPr>
              <a:buFont typeface="Calibri"/>
              <a:buChar char="-"/>
            </a:pPr>
            <a:endParaRPr lang="en-US">
              <a:solidFill>
                <a:srgbClr val="22423D"/>
              </a:solidFill>
              <a:cs typeface="Times New Roman"/>
            </a:endParaRPr>
          </a:p>
          <a:p>
            <a:pPr>
              <a:buFont typeface="Calibri"/>
              <a:buChar char="-"/>
            </a:pPr>
            <a:endParaRPr lang="en-US">
              <a:solidFill>
                <a:srgbClr val="22423D"/>
              </a:solidFill>
              <a:cs typeface="Times New Roman"/>
            </a:endParaRPr>
          </a:p>
          <a:p>
            <a:pPr marL="285750" indent="-285750">
              <a:buFont typeface="Calibri"/>
              <a:buChar char="-"/>
            </a:pPr>
            <a:endParaRPr lang="en-US">
              <a:solidFill>
                <a:srgbClr val="22423D"/>
              </a:solidFill>
              <a:cs typeface="Times New Roman"/>
            </a:endParaRPr>
          </a:p>
          <a:p>
            <a:pPr marL="285750" indent="-285750">
              <a:buFont typeface="Calibri"/>
              <a:buChar char="-"/>
            </a:pPr>
            <a:endParaRPr lang="en-US">
              <a:solidFill>
                <a:srgbClr val="22423D"/>
              </a:solidFill>
              <a:cs typeface="Times New Roman"/>
            </a:endParaRPr>
          </a:p>
          <a:p>
            <a:endParaRPr lang="en-US">
              <a:solidFill>
                <a:srgbClr val="000000"/>
              </a:solidFill>
              <a:cs typeface="Times New Roman"/>
            </a:endParaRPr>
          </a:p>
        </p:txBody>
      </p:sp>
      <p:sp>
        <p:nvSpPr>
          <p:cNvPr id="5" name="TextBox 4">
            <a:extLst>
              <a:ext uri="{FF2B5EF4-FFF2-40B4-BE49-F238E27FC236}">
                <a16:creationId xmlns:a16="http://schemas.microsoft.com/office/drawing/2014/main" id="{45646BB2-5F82-0465-AB93-AAFA21A5E5F1}"/>
              </a:ext>
            </a:extLst>
          </p:cNvPr>
          <p:cNvSpPr txBox="1"/>
          <p:nvPr/>
        </p:nvSpPr>
        <p:spPr>
          <a:xfrm>
            <a:off x="29870456" y="5562451"/>
            <a:ext cx="12355623"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a:cs typeface="Times"/>
              </a:rPr>
              <a:t>Special Education</a:t>
            </a:r>
            <a:endParaRPr lang="en-US" sz="3600" b="1">
              <a:cs typeface="Times New Roman"/>
            </a:endParaRPr>
          </a:p>
          <a:p>
            <a:r>
              <a:rPr lang="en-US" sz="3200">
                <a:latin typeface="Times"/>
                <a:cs typeface="Times"/>
              </a:rPr>
              <a:t>Sensory Play serves great importance for children in special education. Children with special needs are often unable to effectively process sensory stimuli without feeling overwhelmed. This is especially true for children with sensory processing disorders- this is common in ADHD, ASD and Downs Syndrome. </a:t>
            </a:r>
            <a:endParaRPr lang="en-US" sz="3200">
              <a:cs typeface="Times New Roman"/>
            </a:endParaRPr>
          </a:p>
          <a:p>
            <a:r>
              <a:rPr lang="en-US" sz="3200">
                <a:latin typeface="Times"/>
                <a:cs typeface="Times"/>
              </a:rPr>
              <a:t>The Benefits:</a:t>
            </a:r>
            <a:endParaRPr lang="en-US" sz="3200">
              <a:cs typeface="Times New Roman"/>
            </a:endParaRPr>
          </a:p>
          <a:p>
            <a:r>
              <a:rPr lang="en-US" sz="3200">
                <a:latin typeface="Times"/>
                <a:cs typeface="Times"/>
              </a:rPr>
              <a:t>Cognitive: allows children in special education to naturally develop these cognitive skills by interacting with different textures, shapes, and colors. </a:t>
            </a:r>
            <a:endParaRPr lang="en-US" sz="3200">
              <a:cs typeface="Times New Roman"/>
            </a:endParaRPr>
          </a:p>
          <a:p>
            <a:r>
              <a:rPr lang="en-US" sz="3200">
                <a:latin typeface="Times"/>
                <a:cs typeface="Times"/>
              </a:rPr>
              <a:t>Emotional: therapeutic and calming benefits when the right stimuli are used</a:t>
            </a:r>
            <a:endParaRPr lang="en-US" sz="3200">
              <a:cs typeface="Times New Roman"/>
            </a:endParaRPr>
          </a:p>
          <a:p>
            <a:r>
              <a:rPr lang="en-US" sz="3200">
                <a:latin typeface="Times"/>
                <a:cs typeface="Times"/>
              </a:rPr>
              <a:t>Social: sensory play promotes collaborative play with peers and encourages them to seek outside of their comfort zone on their own terms.</a:t>
            </a:r>
            <a:endParaRPr lang="en-US" sz="3200">
              <a:cs typeface="Times New Roman"/>
            </a:endParaRPr>
          </a:p>
          <a:p>
            <a:r>
              <a:rPr lang="en-US" sz="3200">
                <a:latin typeface="Times"/>
                <a:cs typeface="Times"/>
              </a:rPr>
              <a:t>Motor Skills: sensory play facilitates fine motor development as certain materials and components need to be manipulated, maneuvered or moved. This also has the benefit of strengthening their refined muscles.</a:t>
            </a:r>
            <a:endParaRPr lang="en-US" sz="3200"/>
          </a:p>
          <a:p>
            <a:pPr algn="l"/>
            <a:endParaRPr lang="en-US">
              <a:cs typeface="Times New Roman"/>
            </a:endParaRPr>
          </a:p>
        </p:txBody>
      </p:sp>
      <p:sp>
        <p:nvSpPr>
          <p:cNvPr id="16" name="TextBox 15">
            <a:extLst>
              <a:ext uri="{FF2B5EF4-FFF2-40B4-BE49-F238E27FC236}">
                <a16:creationId xmlns:a16="http://schemas.microsoft.com/office/drawing/2014/main" id="{DBAC1149-CF14-3BF5-9C52-EC07A0CC9974}"/>
              </a:ext>
            </a:extLst>
          </p:cNvPr>
          <p:cNvSpPr txBox="1"/>
          <p:nvPr/>
        </p:nvSpPr>
        <p:spPr>
          <a:xfrm>
            <a:off x="958999" y="13223518"/>
            <a:ext cx="12552225" cy="643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b="1">
                <a:latin typeface="Times"/>
                <a:cs typeface="Times"/>
              </a:rPr>
              <a:t>How to Know if Children Meet the Objective:</a:t>
            </a:r>
          </a:p>
          <a:p>
            <a:pPr algn="just"/>
            <a:r>
              <a:rPr lang="en-US" sz="3200">
                <a:latin typeface="Times"/>
                <a:cs typeface="Times"/>
              </a:rPr>
              <a:t>•Engagement  </a:t>
            </a:r>
            <a:endParaRPr lang="en-US" sz="3200">
              <a:latin typeface="Times"/>
              <a:cs typeface="Times New Roman"/>
            </a:endParaRPr>
          </a:p>
          <a:p>
            <a:pPr algn="just"/>
            <a:r>
              <a:rPr lang="en-US" sz="3200">
                <a:latin typeface="Times"/>
                <a:cs typeface="Times"/>
              </a:rPr>
              <a:t>•Experimentation </a:t>
            </a:r>
            <a:endParaRPr lang="en-US" sz="3200">
              <a:latin typeface="Times"/>
              <a:cs typeface="Times New Roman"/>
            </a:endParaRPr>
          </a:p>
          <a:p>
            <a:pPr algn="just"/>
            <a:r>
              <a:rPr lang="en-US" sz="3200">
                <a:latin typeface="Times"/>
                <a:cs typeface="Times"/>
              </a:rPr>
              <a:t>•Communications </a:t>
            </a:r>
            <a:endParaRPr lang="en-US" sz="3200">
              <a:latin typeface="Times"/>
              <a:cs typeface="Times New Roman"/>
            </a:endParaRPr>
          </a:p>
          <a:p>
            <a:pPr algn="just"/>
            <a:r>
              <a:rPr lang="en-US" sz="3200">
                <a:latin typeface="Times"/>
                <a:cs typeface="Times"/>
              </a:rPr>
              <a:t>•Problem Solving </a:t>
            </a:r>
            <a:endParaRPr lang="en-US" sz="3200">
              <a:latin typeface="Times"/>
              <a:cs typeface="Times New Roman"/>
            </a:endParaRPr>
          </a:p>
          <a:p>
            <a:pPr algn="just"/>
            <a:r>
              <a:rPr lang="en-US" sz="3200">
                <a:latin typeface="Times"/>
                <a:cs typeface="Times"/>
              </a:rPr>
              <a:t>•Social Interactions </a:t>
            </a:r>
            <a:endParaRPr lang="en-US" sz="3200">
              <a:latin typeface="Times"/>
              <a:cs typeface="Times New Roman"/>
            </a:endParaRPr>
          </a:p>
          <a:p>
            <a:pPr algn="just"/>
            <a:r>
              <a:rPr lang="en-US" sz="3200">
                <a:latin typeface="Times"/>
                <a:cs typeface="Times"/>
              </a:rPr>
              <a:t>•Creativity </a:t>
            </a:r>
            <a:endParaRPr lang="en-US" sz="3200">
              <a:latin typeface="Times"/>
              <a:cs typeface="Times New Roman"/>
            </a:endParaRPr>
          </a:p>
          <a:p>
            <a:pPr algn="just"/>
            <a:r>
              <a:rPr lang="en-US" sz="3200">
                <a:latin typeface="Times"/>
                <a:cs typeface="Times"/>
              </a:rPr>
              <a:t>•Fine and Gross motor </a:t>
            </a:r>
            <a:endParaRPr lang="en-US" sz="3200">
              <a:latin typeface="Times"/>
              <a:cs typeface="Times New Roman"/>
            </a:endParaRPr>
          </a:p>
          <a:p>
            <a:pPr algn="just"/>
            <a:endParaRPr lang="en-US" sz="3200">
              <a:latin typeface="Times"/>
              <a:cs typeface="Times"/>
            </a:endParaRPr>
          </a:p>
          <a:p>
            <a:pPr algn="just"/>
            <a:r>
              <a:rPr lang="en-US" sz="3200">
                <a:latin typeface="Times"/>
                <a:cs typeface="Times"/>
              </a:rPr>
              <a:t>By observing and assessing children's behaviors and interactions during sensory play, teachers can gain valuable insight into future planning and adjustments to support children's continued learning and development </a:t>
            </a:r>
            <a:endParaRPr lang="en-US" sz="3200"/>
          </a:p>
          <a:p>
            <a:pPr algn="l"/>
            <a:endParaRPr lang="en-US">
              <a:cs typeface="Times New Roman"/>
            </a:endParaRPr>
          </a:p>
        </p:txBody>
      </p:sp>
      <p:sp>
        <p:nvSpPr>
          <p:cNvPr id="18" name="TextBox 17">
            <a:extLst>
              <a:ext uri="{FF2B5EF4-FFF2-40B4-BE49-F238E27FC236}">
                <a16:creationId xmlns:a16="http://schemas.microsoft.com/office/drawing/2014/main" id="{448D2FF3-9CB1-C28C-0526-7569313F8B77}"/>
              </a:ext>
            </a:extLst>
          </p:cNvPr>
          <p:cNvSpPr txBox="1"/>
          <p:nvPr/>
        </p:nvSpPr>
        <p:spPr>
          <a:xfrm>
            <a:off x="15387188" y="22560439"/>
            <a:ext cx="12454254"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100" b="1" dirty="0">
                <a:solidFill>
                  <a:srgbClr val="0D0D0D"/>
                </a:solidFill>
                <a:latin typeface="Times"/>
                <a:cs typeface="Times"/>
              </a:rPr>
              <a:t>Student Role</a:t>
            </a:r>
            <a:endParaRPr lang="en-US" sz="3100" b="1" dirty="0">
              <a:cs typeface="Times New Roman"/>
            </a:endParaRPr>
          </a:p>
          <a:p>
            <a:r>
              <a:rPr lang="en-US" sz="3100" dirty="0">
                <a:solidFill>
                  <a:srgbClr val="0D0D0D"/>
                </a:solidFill>
                <a:latin typeface="Times"/>
                <a:cs typeface="Times"/>
              </a:rPr>
              <a:t>In sensory play, students actively explore materials using their senses, communicate with peers, and collaborate in play.</a:t>
            </a:r>
            <a:r>
              <a:rPr lang="en-US" sz="3100" dirty="0">
                <a:latin typeface="Times"/>
                <a:cs typeface="Times"/>
              </a:rPr>
              <a:t> </a:t>
            </a:r>
            <a:r>
              <a:rPr lang="en-US" sz="3100" dirty="0">
                <a:solidFill>
                  <a:srgbClr val="0D0D0D"/>
                </a:solidFill>
                <a:latin typeface="Times"/>
                <a:cs typeface="Times"/>
              </a:rPr>
              <a:t>They engage in hands-on experimentation, manipulating objects, feeling textures, and observing changes, all while interacting with peers and sharing discoveries.</a:t>
            </a:r>
            <a:endParaRPr lang="en-US" sz="3100" dirty="0">
              <a:cs typeface="Times New Roman"/>
            </a:endParaRPr>
          </a:p>
          <a:p>
            <a:r>
              <a:rPr lang="en-US" sz="3100" dirty="0">
                <a:latin typeface="Arial"/>
                <a:cs typeface="Arial"/>
              </a:rPr>
              <a:t>•</a:t>
            </a:r>
            <a:r>
              <a:rPr lang="en-US" sz="3100" dirty="0">
                <a:latin typeface="Times"/>
                <a:cs typeface="Times"/>
              </a:rPr>
              <a:t>Exploration and investigation</a:t>
            </a:r>
            <a:endParaRPr lang="en-US" sz="3100" dirty="0">
              <a:cs typeface="Times New Roman"/>
            </a:endParaRPr>
          </a:p>
          <a:p>
            <a:r>
              <a:rPr lang="en-US" sz="3100" dirty="0">
                <a:latin typeface="Arial"/>
                <a:cs typeface="Arial"/>
              </a:rPr>
              <a:t>•</a:t>
            </a:r>
            <a:r>
              <a:rPr lang="en-US" sz="3100" dirty="0">
                <a:latin typeface="Times"/>
                <a:cs typeface="Times"/>
              </a:rPr>
              <a:t>Respond and engage with prompted questions</a:t>
            </a:r>
            <a:endParaRPr lang="en-US" sz="3100" dirty="0">
              <a:cs typeface="Times New Roman"/>
            </a:endParaRPr>
          </a:p>
          <a:p>
            <a:r>
              <a:rPr lang="en-US" sz="3100" dirty="0">
                <a:latin typeface="Arial"/>
                <a:cs typeface="Arial"/>
              </a:rPr>
              <a:t>•</a:t>
            </a:r>
            <a:r>
              <a:rPr lang="en-US" sz="3100" dirty="0">
                <a:latin typeface="Times"/>
                <a:cs typeface="Times"/>
              </a:rPr>
              <a:t>Engage and collaborate with classmates</a:t>
            </a:r>
            <a:endParaRPr lang="en-US" sz="3100" dirty="0"/>
          </a:p>
          <a:p>
            <a:pPr algn="l"/>
            <a:endParaRPr lang="en-US" sz="3200">
              <a:latin typeface="Times"/>
              <a:cs typeface="Times"/>
            </a:endParaRPr>
          </a:p>
          <a:p>
            <a:endParaRPr lang="en-US">
              <a:cs typeface="Times New Roman"/>
            </a:endParaRPr>
          </a:p>
        </p:txBody>
      </p:sp>
      <p:sp>
        <p:nvSpPr>
          <p:cNvPr id="20" name="TextBox 19">
            <a:extLst>
              <a:ext uri="{FF2B5EF4-FFF2-40B4-BE49-F238E27FC236}">
                <a16:creationId xmlns:a16="http://schemas.microsoft.com/office/drawing/2014/main" id="{6CF2BCE1-0FBE-F62D-339F-DE21958BB8A3}"/>
              </a:ext>
            </a:extLst>
          </p:cNvPr>
          <p:cNvSpPr txBox="1"/>
          <p:nvPr/>
        </p:nvSpPr>
        <p:spPr>
          <a:xfrm>
            <a:off x="29853925" y="19637818"/>
            <a:ext cx="11469487" cy="8956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640080" algn="l"/>
            <a:r>
              <a:rPr lang="en-US" sz="3600" b="1">
                <a:latin typeface="Times New Roman"/>
                <a:cs typeface="Times New Roman"/>
              </a:rPr>
              <a:t>References:</a:t>
            </a:r>
            <a:endParaRPr lang="en-US"/>
          </a:p>
          <a:p>
            <a:pPr indent="-640080"/>
            <a:endParaRPr lang="en-US" sz="3600" b="1">
              <a:latin typeface="Times New Roman"/>
              <a:cs typeface="Times New Roman"/>
            </a:endParaRPr>
          </a:p>
          <a:p>
            <a:pPr indent="-640080">
              <a:spcBef>
                <a:spcPts val="0"/>
              </a:spcBef>
              <a:spcAft>
                <a:spcPts val="0"/>
              </a:spcAft>
            </a:pPr>
            <a:r>
              <a:rPr lang="en-US" sz="3600">
                <a:latin typeface="Times New Roman"/>
                <a:cs typeface="Times New Roman"/>
              </a:rPr>
              <a:t>1.Butcher, K., &amp; Pletcher, J. (2016, December 15). Cognitive development and sensory play. Michigan State University Extension. Retrieved from </a:t>
            </a:r>
            <a:endParaRPr lang="en-US">
              <a:cs typeface="Times New Roman" charset="0"/>
            </a:endParaRPr>
          </a:p>
          <a:p>
            <a:pPr marL="742950" indent="-640080">
              <a:spcBef>
                <a:spcPts val="0"/>
              </a:spcBef>
              <a:spcAft>
                <a:spcPts val="0"/>
              </a:spcAft>
              <a:buAutoNum type="arabicPeriod"/>
            </a:pPr>
            <a:endParaRPr lang="en-US" sz="3600">
              <a:cs typeface="Times New Roman"/>
            </a:endParaRPr>
          </a:p>
          <a:p>
            <a:pPr indent="-640080">
              <a:spcBef>
                <a:spcPts val="0"/>
              </a:spcBef>
              <a:spcAft>
                <a:spcPts val="0"/>
              </a:spcAft>
            </a:pPr>
            <a:r>
              <a:rPr lang="en-US" sz="3600">
                <a:latin typeface="Times New Roman"/>
                <a:cs typeface="Times New Roman"/>
              </a:rPr>
              <a:t>2.Cleveland Clinic. (2023, December 11). What Is Sensory Play? The Benefits For Your Child and Sensory Play Ideas</a:t>
            </a:r>
          </a:p>
          <a:p>
            <a:pPr marL="102870">
              <a:spcBef>
                <a:spcPts val="0"/>
              </a:spcBef>
              <a:spcAft>
                <a:spcPts val="0"/>
              </a:spcAft>
            </a:pPr>
            <a:endParaRPr lang="en-US" sz="3600">
              <a:cs typeface="Times New Roman"/>
            </a:endParaRPr>
          </a:p>
          <a:p>
            <a:pPr indent="-640080">
              <a:spcBef>
                <a:spcPts val="0"/>
              </a:spcBef>
              <a:spcAft>
                <a:spcPts val="0"/>
              </a:spcAft>
            </a:pPr>
            <a:r>
              <a:rPr lang="en-US" sz="3600">
                <a:latin typeface="Times New Roman"/>
                <a:cs typeface="Times New Roman"/>
              </a:rPr>
              <a:t>3.Morgante, J. D. (2010). Title of the dissertation [Doctoral dissertation, University of Massachusetts Amherst]</a:t>
            </a:r>
          </a:p>
          <a:p>
            <a:pPr marL="742950" indent="-640080">
              <a:spcBef>
                <a:spcPts val="0"/>
              </a:spcBef>
              <a:spcAft>
                <a:spcPts val="0"/>
              </a:spcAft>
              <a:buAutoNum type="arabicPeriod"/>
            </a:pPr>
            <a:endParaRPr lang="en-US" sz="3600">
              <a:cs typeface="Times New Roman" charset="0"/>
            </a:endParaRPr>
          </a:p>
          <a:p>
            <a:pPr indent="-640080">
              <a:spcBef>
                <a:spcPts val="0"/>
              </a:spcBef>
              <a:spcAft>
                <a:spcPts val="0"/>
              </a:spcAft>
            </a:pPr>
            <a:r>
              <a:rPr lang="en-US" sz="3600">
                <a:latin typeface="Times New Roman"/>
                <a:cs typeface="Times New Roman"/>
              </a:rPr>
              <a:t>4.Stacy. (2023, May 17). Benefits of sensory play for special needs. Creating Compassionate Kids</a:t>
            </a:r>
          </a:p>
          <a:p>
            <a:pPr indent="-640080">
              <a:spcBef>
                <a:spcPts val="0"/>
              </a:spcBef>
              <a:spcAft>
                <a:spcPts val="0"/>
              </a:spcAft>
            </a:pPr>
            <a:endParaRPr lang="en-US" sz="3600">
              <a:latin typeface="Times New Roman"/>
              <a:cs typeface="Times New Roman"/>
            </a:endParaRPr>
          </a:p>
          <a:p>
            <a:pPr indent="-640080">
              <a:spcBef>
                <a:spcPts val="0"/>
              </a:spcBef>
              <a:spcAft>
                <a:spcPts val="0"/>
              </a:spcAft>
            </a:pPr>
            <a:r>
              <a:rPr lang="en-US" sz="3600">
                <a:latin typeface="Times New Roman"/>
                <a:cs typeface="Times New Roman"/>
              </a:rPr>
              <a:t>5. </a:t>
            </a:r>
            <a:r>
              <a:rPr lang="en-US" sz="3600" i="1">
                <a:latin typeface="Times New Roman"/>
                <a:cs typeface="Times New Roman"/>
              </a:rPr>
              <a:t>Google Photos</a:t>
            </a:r>
            <a:r>
              <a:rPr lang="en-US" sz="3600">
                <a:latin typeface="Times New Roman"/>
                <a:cs typeface="Times New Roman"/>
              </a:rPr>
              <a:t>, Google</a:t>
            </a:r>
          </a:p>
        </p:txBody>
      </p:sp>
      <p:sp>
        <p:nvSpPr>
          <p:cNvPr id="4" name="TextBox 3">
            <a:extLst>
              <a:ext uri="{FF2B5EF4-FFF2-40B4-BE49-F238E27FC236}">
                <a16:creationId xmlns:a16="http://schemas.microsoft.com/office/drawing/2014/main" id="{DD91A1A0-5E52-A31E-B554-CF5A8B821880}"/>
              </a:ext>
            </a:extLst>
          </p:cNvPr>
          <p:cNvSpPr txBox="1"/>
          <p:nvPr/>
        </p:nvSpPr>
        <p:spPr>
          <a:xfrm>
            <a:off x="33496755" y="5550378"/>
            <a:ext cx="8458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Times New Roman"/>
              </a:rPr>
              <a:t>4</a:t>
            </a:r>
            <a:endParaRPr lang="en-US"/>
          </a:p>
        </p:txBody>
      </p:sp>
      <p:sp>
        <p:nvSpPr>
          <p:cNvPr id="9" name="TextBox 8">
            <a:extLst>
              <a:ext uri="{FF2B5EF4-FFF2-40B4-BE49-F238E27FC236}">
                <a16:creationId xmlns:a16="http://schemas.microsoft.com/office/drawing/2014/main" id="{3B99C778-5615-DCE0-3962-565AD10D1A34}"/>
              </a:ext>
            </a:extLst>
          </p:cNvPr>
          <p:cNvSpPr txBox="1"/>
          <p:nvPr/>
        </p:nvSpPr>
        <p:spPr>
          <a:xfrm>
            <a:off x="823977" y="24058059"/>
            <a:ext cx="1317715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imes New Roman"/>
                <a:cs typeface="Times New Roman"/>
              </a:rPr>
              <a:t>Sensory play Ideas and  activities :</a:t>
            </a:r>
            <a:r>
              <a:rPr lang="en-US" sz="2000">
                <a:latin typeface="Times New Roman"/>
                <a:cs typeface="Times New Roman"/>
              </a:rPr>
              <a:t> (2)</a:t>
            </a:r>
          </a:p>
          <a:p>
            <a:pPr marL="342900" indent="-342900">
              <a:buFont typeface="Calibri"/>
              <a:buChar char="-"/>
            </a:pPr>
            <a:r>
              <a:rPr lang="en-US" sz="3200">
                <a:latin typeface="Times New Roman"/>
                <a:cs typeface="Times New Roman"/>
              </a:rPr>
              <a:t>Sensory bin </a:t>
            </a:r>
          </a:p>
          <a:p>
            <a:pPr marL="342900" indent="-342900">
              <a:buFont typeface="Calibri"/>
              <a:buChar char="-"/>
            </a:pPr>
            <a:r>
              <a:rPr lang="en-US" sz="3200">
                <a:latin typeface="Times New Roman"/>
                <a:cs typeface="Times New Roman"/>
              </a:rPr>
              <a:t>Finger painting </a:t>
            </a:r>
          </a:p>
          <a:p>
            <a:pPr marL="342900" indent="-342900">
              <a:buFont typeface="Calibri"/>
              <a:buChar char="-"/>
            </a:pPr>
            <a:r>
              <a:rPr lang="en-US" sz="3200">
                <a:latin typeface="Times New Roman"/>
                <a:cs typeface="Times New Roman"/>
              </a:rPr>
              <a:t>Playing outside </a:t>
            </a:r>
          </a:p>
          <a:p>
            <a:pPr marL="342900" indent="-342900">
              <a:buFont typeface="Calibri"/>
              <a:buChar char="-"/>
            </a:pPr>
            <a:r>
              <a:rPr lang="en-US" sz="3200">
                <a:latin typeface="Times New Roman"/>
                <a:cs typeface="Times New Roman"/>
              </a:rPr>
              <a:t>Bath time </a:t>
            </a:r>
          </a:p>
          <a:p>
            <a:pPr marL="342900" indent="-342900">
              <a:buFont typeface="Calibri"/>
              <a:buChar char="-"/>
            </a:pPr>
            <a:r>
              <a:rPr lang="en-US" sz="3200">
                <a:latin typeface="Times New Roman"/>
                <a:cs typeface="Times New Roman"/>
              </a:rPr>
              <a:t>Listening to music</a:t>
            </a:r>
            <a:r>
              <a:rPr lang="en-US">
                <a:latin typeface="Times New Roman"/>
                <a:cs typeface="Times New Roman"/>
              </a:rPr>
              <a:t> </a:t>
            </a:r>
          </a:p>
          <a:p>
            <a:pPr marL="342900" indent="-342900">
              <a:buFont typeface="Calibri"/>
              <a:buChar char="-"/>
            </a:pPr>
            <a:endParaRPr lang="en-US">
              <a:latin typeface="Times New Roman"/>
              <a:cs typeface="Times New Roman"/>
            </a:endParaRPr>
          </a:p>
        </p:txBody>
      </p:sp>
      <p:sp>
        <p:nvSpPr>
          <p:cNvPr id="17" name="TextBox 16">
            <a:extLst>
              <a:ext uri="{FF2B5EF4-FFF2-40B4-BE49-F238E27FC236}">
                <a16:creationId xmlns:a16="http://schemas.microsoft.com/office/drawing/2014/main" id="{4D7B0332-AEA4-8FC3-8CCD-D558541EC90E}"/>
              </a:ext>
            </a:extLst>
          </p:cNvPr>
          <p:cNvSpPr txBox="1"/>
          <p:nvPr/>
        </p:nvSpPr>
        <p:spPr>
          <a:xfrm>
            <a:off x="13583077" y="2108439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Times New Roman"/>
                <a:cs typeface="Times New Roman"/>
              </a:rPr>
              <a:t>5</a:t>
            </a:r>
            <a:endParaRPr lang="en-US">
              <a:latin typeface="Times New Roman"/>
            </a:endParaRPr>
          </a:p>
        </p:txBody>
      </p:sp>
      <p:sp>
        <p:nvSpPr>
          <p:cNvPr id="19" name="TextBox 18">
            <a:extLst>
              <a:ext uri="{FF2B5EF4-FFF2-40B4-BE49-F238E27FC236}">
                <a16:creationId xmlns:a16="http://schemas.microsoft.com/office/drawing/2014/main" id="{393CE53D-2AA5-14E4-2FCE-E64052952F40}"/>
              </a:ext>
            </a:extLst>
          </p:cNvPr>
          <p:cNvSpPr txBox="1"/>
          <p:nvPr/>
        </p:nvSpPr>
        <p:spPr>
          <a:xfrm>
            <a:off x="9366805" y="21123792"/>
            <a:ext cx="29391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Times New Roman"/>
              </a:rPr>
              <a:t>5</a:t>
            </a: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60847497FAB419B9E66B5B3A4DEE8" ma:contentTypeVersion="13" ma:contentTypeDescription="Create a new document." ma:contentTypeScope="" ma:versionID="14803731f0ed6c885395ed1ee2c54668">
  <xsd:schema xmlns:xsd="http://www.w3.org/2001/XMLSchema" xmlns:xs="http://www.w3.org/2001/XMLSchema" xmlns:p="http://schemas.microsoft.com/office/2006/metadata/properties" xmlns:ns2="a697b2a2-d5fc-43c5-952b-1fb3ec9086be" xmlns:ns3="afa36c85-64b1-4a9b-ad20-51e87cb2f6ed" targetNamespace="http://schemas.microsoft.com/office/2006/metadata/properties" ma:root="true" ma:fieldsID="70ddd848ebf9b4da035e94d60dbb2e5e" ns2:_="" ns3:_="">
    <xsd:import namespace="a697b2a2-d5fc-43c5-952b-1fb3ec9086be"/>
    <xsd:import namespace="afa36c85-64b1-4a9b-ad20-51e87cb2f6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7b2a2-d5fc-43c5-952b-1fb3ec9086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a36c85-64b1-4a9b-ad20-51e87cb2f6e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F314F-B22C-4577-B267-8922425BBC8A}"/>
</file>

<file path=customXml/itemProps2.xml><?xml version="1.0" encoding="utf-8"?>
<ds:datastoreItem xmlns:ds="http://schemas.openxmlformats.org/officeDocument/2006/customXml" ds:itemID="{60190306-2D0F-4FBC-9581-D35A3960EAD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Jeffrey Bodwin</dc:creator>
  <cp:revision>17</cp:revision>
  <dcterms:created xsi:type="dcterms:W3CDTF">2008-02-25T01:30:43Z</dcterms:created>
  <dcterms:modified xsi:type="dcterms:W3CDTF">2024-04-16T01:01:28Z</dcterms:modified>
</cp:coreProperties>
</file>