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71830"/>
    <a:srgbClr val="95192D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3" d="100"/>
          <a:sy n="13" d="100"/>
        </p:scale>
        <p:origin x="394" y="835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95192D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07/s00455-022-10452-2" TargetMode="External"/><Relationship Id="rId13" Type="http://schemas.openxmlformats.org/officeDocument/2006/relationships/hyperlink" Target="https://doi.org/10.1007/s00455-022-10460-2" TargetMode="External"/><Relationship Id="rId18" Type="http://schemas.openxmlformats.org/officeDocument/2006/relationships/image" Target="../media/image3.png"/><Relationship Id="rId3" Type="http://schemas.openxmlformats.org/officeDocument/2006/relationships/hyperlink" Target="https://www.asha.org/practice-portal/clinical-topics/traumatic-brain-injury-in-adults/" TargetMode="External"/><Relationship Id="rId7" Type="http://schemas.openxmlformats.org/officeDocument/2006/relationships/hyperlink" Target="https://doi.org/10.1016/j.rehab.2020.04.008" TargetMode="External"/><Relationship Id="rId12" Type="http://schemas.openxmlformats.org/officeDocument/2006/relationships/hyperlink" Target="https://doi.org/10.1080/02699050701785096" TargetMode="External"/><Relationship Id="rId17" Type="http://schemas.openxmlformats.org/officeDocument/2006/relationships/image" Target="../media/image2.png"/><Relationship Id="rId2" Type="http://schemas.openxmlformats.org/officeDocument/2006/relationships/hyperlink" Target="https://www.asha.org/policy/sp2016-00343/" TargetMode="External"/><Relationship Id="rId16" Type="http://schemas.openxmlformats.org/officeDocument/2006/relationships/hyperlink" Target="https://doi.org/10.1007/s11940-012-0193-6" TargetMode="Externa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016/j.apmr.2007.11.063" TargetMode="External"/><Relationship Id="rId11" Type="http://schemas.openxmlformats.org/officeDocument/2006/relationships/hyperlink" Target="https://doi.org/10.1111/j.1365-2982.2008.01208.x" TargetMode="External"/><Relationship Id="rId5" Type="http://schemas.openxmlformats.org/officeDocument/2006/relationships/hyperlink" Target="https://cambridgecognition.com/what-is-cognition/" TargetMode="External"/><Relationship Id="rId15" Type="http://schemas.openxmlformats.org/officeDocument/2006/relationships/hyperlink" Target="https://doi.org/10.1016/j.gerinurse.2007.12.001" TargetMode="External"/><Relationship Id="rId10" Type="http://schemas.openxmlformats.org/officeDocument/2006/relationships/hyperlink" Target="https://doi.org/10.1038/s41598-020-77421-3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s://marketing.asha.org/all-opportunities/mailing-lists/area-of-expertise-definitions/" TargetMode="External"/><Relationship Id="rId9" Type="http://schemas.openxmlformats.org/officeDocument/2006/relationships/hyperlink" Target="https://memorialhermann.org/services/treatments/disorders-of-consciousness-rehabilitation#:~:text=A%20disorder%20of%20consciousness%20is,or%20a%20minimally%20conscious%20state" TargetMode="External"/><Relationship Id="rId14" Type="http://schemas.openxmlformats.org/officeDocument/2006/relationships/hyperlink" Target="https://doi.org/10.1097/01.HTR.0000271119.96780.f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71830">
                <a:alpha val="89804"/>
              </a:srgbClr>
            </a:gs>
            <a:gs pos="100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05600" y="304800"/>
            <a:ext cx="307086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9600" b="1" dirty="0"/>
              <a:t>The Impact of Cognition on Dysphagia in Adults with Severe Traumatic Brain Injury</a:t>
            </a:r>
            <a:endParaRPr lang="en-US" sz="7200" b="1" dirty="0"/>
          </a:p>
          <a:p>
            <a:pPr algn="ctr">
              <a:spcBef>
                <a:spcPts val="600"/>
              </a:spcBef>
            </a:pPr>
            <a:r>
              <a:rPr lang="en-US" sz="4800" dirty="0"/>
              <a:t>Elizabeth McDonald B.S. Graduate Student, Supervised by Sarah Ring M.S. CCC-SLP</a:t>
            </a:r>
          </a:p>
          <a:p>
            <a:pPr algn="ctr">
              <a:spcBef>
                <a:spcPts val="600"/>
              </a:spcBef>
            </a:pPr>
            <a:r>
              <a:rPr lang="en-US" sz="4800" i="1" dirty="0"/>
              <a:t>Speech-Language Pathology, Minnesota State University Moorhead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016000" y="5562601"/>
            <a:ext cx="13081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dirty="0"/>
              <a:t>Dysphagia Statistics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All types of dysphagia lead to an increase in morbidity &amp; mortality (</a:t>
            </a:r>
            <a:r>
              <a:rPr lang="en-US" sz="2800" dirty="0" err="1"/>
              <a:t>Alhashemi</a:t>
            </a:r>
            <a:r>
              <a:rPr lang="en-US" sz="2800" dirty="0"/>
              <a:t>, 2010)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38-65% of all TBI cases result in dysphagia (Terré &amp; Mearin, 2009)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Up to 93% of individuals with severe TBI experience dysphagia (Hansen et al., 2008)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Up to 41% of individuals with severe TBI experience silent aspiration (Terré &amp; Mearin, 2007)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There is very limited research that specifically examines dysphagia in patients with TBIs (</a:t>
            </a:r>
            <a:r>
              <a:rPr lang="en-US" sz="2800" dirty="0" err="1"/>
              <a:t>Howle</a:t>
            </a:r>
            <a:r>
              <a:rPr lang="en-US" sz="2800" dirty="0"/>
              <a:t> et al., 2014)</a:t>
            </a: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914400" y="1059180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4758718C-26BD-C003-A824-34A76DA46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4266" y="12835222"/>
            <a:ext cx="13081000" cy="2069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/>
              <a:t>References</a:t>
            </a: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6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Alhashemi</a:t>
            </a: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 H. (2010). Dysphagia in severe traumatic brain injury. </a:t>
            </a:r>
            <a:r>
              <a:rPr lang="en-CA" sz="16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Neurosciences (Riyadh), 15</a:t>
            </a: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(4), 231-236.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American Speech-Language-Hearing Association. (n.d.-a). </a:t>
            </a:r>
            <a:r>
              <a:rPr lang="en-CA" sz="16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Policy: Scope of Practice in Speech-Language Pathology.  </a:t>
            </a: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Retrieved August 23, 2023. </a:t>
            </a:r>
            <a:r>
              <a:rPr lang="en-CA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https://www.asha.org/policy/sp2016-00343/</a:t>
            </a: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American Speech-Language-Hearing Association. (n.d.-b). </a:t>
            </a:r>
            <a:r>
              <a:rPr lang="en-CA" sz="16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Portal: Traumatic Brin Injury in Adults.  </a:t>
            </a:r>
            <a:r>
              <a:rPr lang="en-CA" sz="16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Retrieved August 21, 2023. </a:t>
            </a:r>
            <a:r>
              <a:rPr lang="en-CA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https://www.asha.org/practice-portal/clinical-topics/traumatic-brain-injury-in-adults/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ASHA Marketing Solutions (n.d.).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ASHA Area of Expertise Definitions.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Retrieved August 21, 2023.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https://marketing.asha.org/all-opportunities/mailing-lists/area-of-expertise-definitions/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Bremare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Rapin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Veber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Beuret-Blanquart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Verin, E. (2016). Swallowing disorders in severe brain injury in the arousal phase.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Dysphagia, 31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511-520. DOI 10.1007/s00455-016-9707-9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Cambridge Cognition. (2015, August 19).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cognition?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https://cambridgecognition.com/what-is-cognition/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Dodderi, T., Philip, N. E., &amp;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Mutum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 (2018). Effects of a dual swallow-attention task on swallow and cognitive performance measures.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Perceptual and Motor Skills, 125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109-125. DOI: 10.1177/0031512517742283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Hansen, T. S., Engberg, A. W., &amp; Larsen, K. (2008). Functional oral intake and time to reach unrestricted dieting for patients with traumatic brain injury.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Archives of Physical Medicine and Rehabilitation, 89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1556-1562.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https://doi.org/10.1016/j.apmr.2007.11.063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Howle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A., Baguley, I. J., Brown, L. (2014). Management of dysphagia following traumatic brain injury.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Physical Medicine and Rehabilitation Reports, 2,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219-230. DOI: DOI 10.1007/s40141-014-0064-z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Lin, K. &amp; Wroten, M. (2022).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Rancho Los Amigos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StatPearls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Mélotte, E.,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Maudoux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Delhalle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Lagier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Thibaut, A.,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Aubinet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Kaux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J.-F.,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Vanhaudenhuyse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Ledoux, D.,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Laureys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Gosseries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 (2021). Swallowing in individuals with disorders of consciousness: A cohort study.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Annals of Physical and Rehabilitation Medicine, 64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(101403), 1-7.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https://doi.org/10.1016/j.rehab.2020.04.008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Mélotte, E.,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Maudoux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Panda, R.,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Kaux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J.-F,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Lagier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Herr, Roxanne,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Belorgeot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Laureys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&amp;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Gosseries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O. (2023). Links between swallowing and consciousness: narrative review.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Dysphagia, 38, 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42-64.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https://doi.org/10.1007/s00455-022-10452-2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Memorial Hermann. (n.d.).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Disorders of consciousness (</a:t>
            </a:r>
            <a:r>
              <a:rPr lang="en-US" sz="16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https://memorialhermann.org/services/treatments/disorders-of-consciousness-rehabilitation#:~:text=A%20disorder%20of%20consciousness%20is,or%20a%20minimally%20conscious%20state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Muhle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P., Claus, I.,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Labeit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B., Ogawa, M.,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Dziewas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Suntrup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-Krueger, S., &amp;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Warnecke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(2020). Effects of cognitive and motor dual-tasks on oropharyngeal swallowing assessed with FES in healthy individuals.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Reports, 10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(20403).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https://doi.org/10.1038/s41598-020-77421-3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Panara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Ahangar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 R., &amp;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Padlia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(2023).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Physiology, Swallowing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StatPearls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Terré, R. &amp; Mearin, F. (2009). Evolution of tracheal aspiration in severe traumatic brain injury-related oropharyngeal dysphagia: 1-year longitudinal follow-up study. </a:t>
            </a:r>
            <a:r>
              <a:rPr lang="en-US" sz="16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Neurogastroenterology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Motility, 21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361-369.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https://doi.org/10.1111/j.1365-2982.2008.01208.x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Terré, R. &amp; Mearin, F. (2007). Prospective evaluation of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oro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-pharyngeal dysphagia after severe traumatic brain injury.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Brain Injury, 21,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1411-1417,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https://doi.org/10.1080/02699050701785096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Wang J., Yang, C., Wei, X., Zhang, M., Dai, M., Huang, G., Huang, W., Wen, H., Dou, Z. (2022). Videofluoroscopic swallowing study features and resting-state functional MRI brain activity for assessing swallowing differences in patients with mild cognitive impairment and risk of dysphagia.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Dysphagia, 38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236-246.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https://doi.org/10.1007/s00455-022-10460-2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Ward, E., Green, K., &amp; Morton, A., L. (2007). Patterns and predictors of swallowing resolution following adult traumatic brain injury.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Journal of Head Trauma Rehabilitation, 22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184-191.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https://doi.org/10.1097/01.HTR.0000271119.96780.f5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Wieseke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Bantz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D., </a:t>
            </a: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Siktberg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L., &amp; Dillard, N. (2008). Assessment and early diagnosis of dysphagia.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Geriatric nursing, 29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(6), 376–383.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https://doi.org/10.1016/j.gerinurse.2007.12.001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Wortzel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H. S. &amp; Arciniegas, D. B. (2012). Treatment of post-traumatic cognitive impairments. </a:t>
            </a:r>
            <a:r>
              <a:rPr lang="en-US" sz="16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 treatment options in neurology, 14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(5), 493–508. </a:t>
            </a:r>
            <a:r>
              <a:rPr lang="en-US" sz="16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https://doi.org/10.1007/s11940-012-0193-6</a:t>
            </a: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Bef>
                <a:spcPct val="50000"/>
              </a:spcBef>
            </a:pPr>
            <a:endParaRPr lang="en-US" sz="3200" dirty="0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3644DD3A-1591-1AEC-B2B7-C6A3EA5BF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010" y="29587209"/>
            <a:ext cx="5373111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i="1" dirty="0"/>
              <a:t>Evaluate this poster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Presentation ID: 9558</a:t>
            </a:r>
            <a:endParaRPr lang="en-US" dirty="0">
              <a:highlight>
                <a:srgbClr val="FFFF00"/>
              </a:highlight>
            </a:endParaRPr>
          </a:p>
          <a:p>
            <a:pPr algn="just">
              <a:spcBef>
                <a:spcPct val="50000"/>
              </a:spcBef>
            </a:pPr>
            <a:r>
              <a:rPr lang="en-US" dirty="0"/>
              <a:t>Scan the QR Code or go to: 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https://</a:t>
            </a:r>
            <a:r>
              <a:rPr lang="en-US" dirty="0" err="1"/>
              <a:t>bit.ly</a:t>
            </a:r>
            <a:r>
              <a:rPr lang="en-US" dirty="0"/>
              <a:t>/sac2024-eval</a:t>
            </a:r>
          </a:p>
        </p:txBody>
      </p:sp>
      <p:pic>
        <p:nvPicPr>
          <p:cNvPr id="6" name="Picture 5" descr="A qr code with a logo&#10;&#10;Description automatically generated">
            <a:extLst>
              <a:ext uri="{FF2B5EF4-FFF2-40B4-BE49-F238E27FC236}">
                <a16:creationId xmlns:a16="http://schemas.microsoft.com/office/drawing/2014/main" id="{83F20660-A67C-7348-AC31-5E7C16861988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8210" y="30425410"/>
            <a:ext cx="2492990" cy="2492990"/>
          </a:xfrm>
          <a:prstGeom prst="rect">
            <a:avLst/>
          </a:prstGeom>
        </p:spPr>
      </p:pic>
      <p:sp>
        <p:nvSpPr>
          <p:cNvPr id="7" name="Line 12">
            <a:extLst>
              <a:ext uri="{FF2B5EF4-FFF2-40B4-BE49-F238E27FC236}">
                <a16:creationId xmlns:a16="http://schemas.microsoft.com/office/drawing/2014/main" id="{284FBD42-DD8B-C701-D375-A179A4442C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4635" y="1249680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 descr="PDF] The Usefulness of Video Fluoroscopic Swallowing Study in Post-Stroke  Dysphagia Patients | Semantic Scholar">
            <a:extLst>
              <a:ext uri="{FF2B5EF4-FFF2-40B4-BE49-F238E27FC236}">
                <a16:creationId xmlns:a16="http://schemas.microsoft.com/office/drawing/2014/main" id="{85693118-9E65-E7F4-0B78-F0F1F4B88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12330"/>
          <a:stretch/>
        </p:blipFill>
        <p:spPr bwMode="auto">
          <a:xfrm>
            <a:off x="8463963" y="25501979"/>
            <a:ext cx="5468149" cy="5689836"/>
          </a:xfrm>
          <a:prstGeom prst="rect">
            <a:avLst/>
          </a:prstGeom>
          <a:noFill/>
          <a:ln w="317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F762A81-1295-8182-BC2B-DE960018C5E6}"/>
              </a:ext>
            </a:extLst>
          </p:cNvPr>
          <p:cNvSpPr txBox="1"/>
          <p:nvPr/>
        </p:nvSpPr>
        <p:spPr>
          <a:xfrm>
            <a:off x="10668000" y="31266525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(Eun, S. J., Kim, S. G., &amp; Hong, J. R., 2010)</a:t>
            </a:r>
          </a:p>
        </p:txBody>
      </p:sp>
      <p:pic>
        <p:nvPicPr>
          <p:cNvPr id="1026" name="Picture 2" descr="Image Swallowing-01">
            <a:extLst>
              <a:ext uri="{FF2B5EF4-FFF2-40B4-BE49-F238E27FC236}">
                <a16:creationId xmlns:a16="http://schemas.microsoft.com/office/drawing/2014/main" id="{3242B95B-AD4F-E0C3-ACB7-1B97417E4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744200"/>
            <a:ext cx="7143750" cy="124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64EF157-2BD7-29C4-70A1-C4F85A53CDC5}"/>
              </a:ext>
            </a:extLst>
          </p:cNvPr>
          <p:cNvSpPr txBox="1"/>
          <p:nvPr/>
        </p:nvSpPr>
        <p:spPr>
          <a:xfrm>
            <a:off x="1219200" y="23009423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</a:t>
            </a:r>
            <a:r>
              <a:rPr lang="en-US" sz="1400" dirty="0" err="1"/>
              <a:t>Panara</a:t>
            </a:r>
            <a:r>
              <a:rPr lang="en-US" sz="1400" dirty="0"/>
              <a:t> et al., 2023)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DDD0E-B3EB-7AB4-BF6A-C91E6D2A6D20}"/>
              </a:ext>
            </a:extLst>
          </p:cNvPr>
          <p:cNvSpPr txBox="1"/>
          <p:nvPr/>
        </p:nvSpPr>
        <p:spPr>
          <a:xfrm>
            <a:off x="1000125" y="23622000"/>
            <a:ext cx="13054540" cy="8156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Dysphagia Presentation in Severe TBI</a:t>
            </a:r>
          </a:p>
          <a:p>
            <a:pPr marL="34747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Examined via videofluoroscopic swallowing study (VFSS)</a:t>
            </a:r>
          </a:p>
          <a:p>
            <a:pPr marL="34747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Oral Phase Dysfunctions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Impaired tongue control (predominant) 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Increased oral transit time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Piecemeal deglutition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Dysfunction in palatoglossal closure</a:t>
            </a:r>
          </a:p>
          <a:p>
            <a:pPr marL="34747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Pharyngeal Phase Dysfunctions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Aspiration (predominant)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Residue in pyriform sinuses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Impairment of the UES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Pharyngeal delay</a:t>
            </a:r>
          </a:p>
          <a:p>
            <a:pPr marL="804672" lvl="2" indent="-342900">
              <a:spcBef>
                <a:spcPts val="144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Penetration into laryngeal vestibule</a:t>
            </a:r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9C238761-FA53-C452-42DC-B46C79C83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0125" y="2339340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9211F-FD80-3198-A8C5-68BA2AE9F68F}"/>
              </a:ext>
            </a:extLst>
          </p:cNvPr>
          <p:cNvSpPr txBox="1"/>
          <p:nvPr/>
        </p:nvSpPr>
        <p:spPr>
          <a:xfrm>
            <a:off x="1028355" y="31848623"/>
            <a:ext cx="33150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(Terré &amp; Mearin, 2007)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B7569D7F-524A-723D-9C35-C75B2F186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9400" y="5532281"/>
            <a:ext cx="13081000" cy="1351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dirty="0"/>
              <a:t>Cognition in Swallowing</a:t>
            </a:r>
          </a:p>
          <a:p>
            <a:pPr algn="just">
              <a:spcBef>
                <a:spcPct val="50000"/>
              </a:spcBef>
            </a:pPr>
            <a:r>
              <a:rPr lang="en-US" sz="3200" i="1" dirty="0"/>
              <a:t>Normal Swallowing in Healthy Young Adults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Dodderi et al., 2018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Participant’s performed swallow tasks, cogitative tasks, &amp; dual tasks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Dual tasks lead to: decreased volume swallowed, increased time per swallow, reduced swallow capacitary, slower cognitive reactions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 err="1"/>
              <a:t>Muhle</a:t>
            </a:r>
            <a:r>
              <a:rPr lang="en-US" sz="2800" dirty="0"/>
              <a:t> et al., 2020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Participant’s performed swallow tasks, cogitative dual tasks, &amp; motor dual tasks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Dual tasks lead to: premature bolus spillage, penetration and aspiration, &amp; pharyngeal residue</a:t>
            </a:r>
          </a:p>
          <a:p>
            <a:pPr algn="just">
              <a:spcBef>
                <a:spcPct val="50000"/>
              </a:spcBef>
            </a:pPr>
            <a:r>
              <a:rPr lang="en-US" sz="3200" i="1" dirty="0">
                <a:solidFill>
                  <a:srgbClr val="000000"/>
                </a:solidFill>
              </a:rPr>
              <a:t>Consciousness in Swallowing</a:t>
            </a:r>
            <a:endParaRPr lang="en-US" sz="3200" dirty="0"/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Mélotte et al., 2021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Examined disorders of consciousness (DOC): unresponsive wakefulness syndrome (UWS) &amp; minimally conscious state (MCS)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Participants who were more conscious (MSC state) were able to better manage spontaneous swallows, demonstrated a cough reflex, &amp; greater efficiency of the oral phase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Mild Cognitive Impairment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Wang et al., 2022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Identified correlation between MCI &amp; increased oral transit times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More significant dysphagia presentation with more severe MCI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E971AE5F-8B26-1F71-7735-CD7C5C1A3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3933" y="19050000"/>
            <a:ext cx="13081000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dirty="0"/>
              <a:t>Cognition in Swallowing with Severe TBI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Very few studies specifically look at the role of cognition in swallowing in adults with severe TBI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General consensus – the more severe the TBI, the more severe the dysphagia presentation (Hansen et al., 2008; Mélotte et al., 2023)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The Rancho Los Amigos Revised Scale (RLAS-R) has consistently been found to be the best: 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Predictor of the presence of dysphagia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Predictor of the severity of dysphagia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Predictor of the resolution of dysphagia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(Terré &amp; Mearin, 2007; Terré &amp; Mearin, 2009; Hansen et al., 2008)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There is an identified relationship between the severity of a TBI, as measured with a cognitive tool, and the severity of dysphagia, as measured by outcomes.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7AB3CB-D275-7DA0-D4DE-C5B7D7A0F32F}"/>
              </a:ext>
            </a:extLst>
          </p:cNvPr>
          <p:cNvSpPr txBox="1"/>
          <p:nvPr/>
        </p:nvSpPr>
        <p:spPr>
          <a:xfrm>
            <a:off x="8518525" y="10972800"/>
            <a:ext cx="5705475" cy="11890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/>
              <a:t>Normal Swallow</a:t>
            </a:r>
          </a:p>
          <a:p>
            <a:pPr marL="34747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Oral Phase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Oral Prep</a:t>
            </a:r>
          </a:p>
          <a:p>
            <a:pPr marL="1261872" lvl="4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Prepare a bolus to swallow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Oral Propulsion</a:t>
            </a:r>
          </a:p>
          <a:p>
            <a:pPr marL="1261872" lvl="4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Move the bolus through the oral cavity</a:t>
            </a:r>
          </a:p>
          <a:p>
            <a:pPr marL="34747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Pharyngeal Phase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Nasopharynx closure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Airway protection</a:t>
            </a:r>
          </a:p>
          <a:p>
            <a:pPr marL="1261872" lvl="4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Vocal folds</a:t>
            </a:r>
          </a:p>
          <a:p>
            <a:pPr marL="1261872" lvl="4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False vocal folds</a:t>
            </a:r>
          </a:p>
          <a:p>
            <a:pPr marL="1261872" lvl="4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Epiglottic inversion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Larynx &amp; hyoid bone move superiorly &amp; anteriorly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Peristaltic wave contractions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UES opens</a:t>
            </a:r>
          </a:p>
          <a:p>
            <a:pPr marL="34747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Esophageal Phase</a:t>
            </a:r>
          </a:p>
          <a:p>
            <a:pPr marL="804672" lvl="2" indent="-342900"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Bolus moved through the esophagus via peristalsis waves</a:t>
            </a:r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907BB97D-509B-F315-CDD6-28BA42F3A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05100" y="18745200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CD1DAACD-2C92-5750-8DCB-4B8538251A1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8849480" y="26850043"/>
            <a:ext cx="6429307" cy="531624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E17E294F-8A3F-6BEA-81E7-1B14248C630C}"/>
              </a:ext>
            </a:extLst>
          </p:cNvPr>
          <p:cNvSpPr txBox="1"/>
          <p:nvPr/>
        </p:nvSpPr>
        <p:spPr>
          <a:xfrm>
            <a:off x="25243618" y="31835063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(Stenberg et al., 2015)</a:t>
            </a:r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1921E740-B959-6F16-1A7F-350243210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5800" y="5554682"/>
            <a:ext cx="13081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dirty="0"/>
              <a:t>Analysis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Cognition plays a vital role in swallowing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Limited studies have come to the same conclusion – RLAS-R is the is the best predictor of the presence, severity, and resolution of dysphagia (Hansen et al., 2008; Terré &amp; Mearin, 2007; Terré &amp; Mearin, 2009)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SLPs need to understand the interconnectedness of these 2 disorders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Patients with severe TBI are at an increased risk of dysphagia which could lead to malnutrition, dehydration, respiratory infections, &amp; death (</a:t>
            </a:r>
            <a:r>
              <a:rPr lang="en-US" sz="2800" dirty="0" err="1"/>
              <a:t>Alhashemi</a:t>
            </a:r>
            <a:r>
              <a:rPr lang="en-US" sz="2800" dirty="0"/>
              <a:t>, 2010; Hansen et al., 2008)</a:t>
            </a:r>
          </a:p>
          <a:p>
            <a:pPr marL="800100" lvl="1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Must be treated simultaneously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There are many factors to keep in mind when working with patients with severe TBI, most importantly the role that cognition plays in dysphagia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60847497FAB419B9E66B5B3A4DEE8" ma:contentTypeVersion="13" ma:contentTypeDescription="Create a new document." ma:contentTypeScope="" ma:versionID="14803731f0ed6c885395ed1ee2c54668">
  <xsd:schema xmlns:xsd="http://www.w3.org/2001/XMLSchema" xmlns:xs="http://www.w3.org/2001/XMLSchema" xmlns:p="http://schemas.microsoft.com/office/2006/metadata/properties" xmlns:ns2="a697b2a2-d5fc-43c5-952b-1fb3ec9086be" xmlns:ns3="afa36c85-64b1-4a9b-ad20-51e87cb2f6ed" targetNamespace="http://schemas.microsoft.com/office/2006/metadata/properties" ma:root="true" ma:fieldsID="70ddd848ebf9b4da035e94d60dbb2e5e" ns2:_="" ns3:_="">
    <xsd:import namespace="a697b2a2-d5fc-43c5-952b-1fb3ec9086be"/>
    <xsd:import namespace="afa36c85-64b1-4a9b-ad20-51e87cb2f6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7b2a2-d5fc-43c5-952b-1fb3ec9086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95a9afa-61c7-4e96-8bec-901bd18877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36c85-64b1-4a9b-ad20-51e87cb2f6e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F829FA-8A1D-41F5-8C25-D90FEF906AEC}"/>
</file>

<file path=customXml/itemProps2.xml><?xml version="1.0" encoding="utf-8"?>
<ds:datastoreItem xmlns:ds="http://schemas.openxmlformats.org/officeDocument/2006/customXml" ds:itemID="{8CF82A9A-ED0B-4A21-9CAE-42B7F1F419DA}"/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1694</Words>
  <Application>Microsoft Office PowerPoint</Application>
  <PresentationFormat>Custom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Elizabeth McDonald</cp:lastModifiedBy>
  <cp:revision>113</cp:revision>
  <dcterms:created xsi:type="dcterms:W3CDTF">2008-02-25T01:30:43Z</dcterms:created>
  <dcterms:modified xsi:type="dcterms:W3CDTF">2024-04-11T00:02:15Z</dcterms:modified>
</cp:coreProperties>
</file>