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43891200" cy="32918400"/>
  <p:notesSz cx="32245300" cy="487045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828D"/>
    <a:srgbClr val="00FF00"/>
    <a:srgbClr val="A71830"/>
    <a:srgbClr val="95192D"/>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47"/>
    <p:restoredTop sz="90929"/>
  </p:normalViewPr>
  <p:slideViewPr>
    <p:cSldViewPr>
      <p:cViewPr>
        <p:scale>
          <a:sx n="50" d="100"/>
          <a:sy n="50" d="100"/>
        </p:scale>
        <p:origin x="144" y="-138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3974763"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defTabSz="4624388">
              <a:defRPr sz="6000"/>
            </a:lvl1pPr>
          </a:lstStyle>
          <a:p>
            <a:pPr>
              <a:defRPr/>
            </a:pPr>
            <a:endParaRPr lang="en-US"/>
          </a:p>
        </p:txBody>
      </p:sp>
      <p:sp>
        <p:nvSpPr>
          <p:cNvPr id="4099" name="Rectangle 1027"/>
          <p:cNvSpPr>
            <a:spLocks noGrp="1" noChangeArrowheads="1"/>
          </p:cNvSpPr>
          <p:nvPr>
            <p:ph type="dt" sz="quarter" idx="1"/>
          </p:nvPr>
        </p:nvSpPr>
        <p:spPr bwMode="auto">
          <a:xfrm>
            <a:off x="18270538" y="0"/>
            <a:ext cx="13974762"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algn="r" defTabSz="4624388">
              <a:defRPr sz="6000"/>
            </a:lvl1pPr>
          </a:lstStyle>
          <a:p>
            <a:pPr>
              <a:defRPr/>
            </a:pPr>
            <a:endParaRPr lang="en-US"/>
          </a:p>
        </p:txBody>
      </p:sp>
      <p:sp>
        <p:nvSpPr>
          <p:cNvPr id="4100" name="Rectangle 1028"/>
          <p:cNvSpPr>
            <a:spLocks noGrp="1" noChangeArrowheads="1"/>
          </p:cNvSpPr>
          <p:nvPr>
            <p:ph type="ftr" sz="quarter" idx="2"/>
          </p:nvPr>
        </p:nvSpPr>
        <p:spPr bwMode="auto">
          <a:xfrm>
            <a:off x="0" y="46269275"/>
            <a:ext cx="13974763"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defTabSz="4624388">
              <a:defRPr sz="6000"/>
            </a:lvl1pPr>
          </a:lstStyle>
          <a:p>
            <a:pPr>
              <a:defRPr/>
            </a:pPr>
            <a:endParaRPr lang="en-US"/>
          </a:p>
        </p:txBody>
      </p:sp>
      <p:sp>
        <p:nvSpPr>
          <p:cNvPr id="4101" name="Rectangle 1029"/>
          <p:cNvSpPr>
            <a:spLocks noGrp="1" noChangeArrowheads="1"/>
          </p:cNvSpPr>
          <p:nvPr>
            <p:ph type="sldNum" sz="quarter" idx="3"/>
          </p:nvPr>
        </p:nvSpPr>
        <p:spPr bwMode="auto">
          <a:xfrm>
            <a:off x="18270538" y="46269275"/>
            <a:ext cx="13974762"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algn="r" defTabSz="4624388">
              <a:defRPr sz="6000"/>
            </a:lvl1pPr>
          </a:lstStyle>
          <a:p>
            <a:pPr>
              <a:defRPr/>
            </a:pPr>
            <a:fld id="{B8B3CFD6-5F8B-4498-AEEF-4A7AE67F5226}" type="slidenum">
              <a:rPr lang="en-US"/>
              <a:pPr>
                <a:defRPr/>
              </a:pPr>
              <a:t>‹#›</a:t>
            </a:fld>
            <a:endParaRPr lang="en-US"/>
          </a:p>
        </p:txBody>
      </p:sp>
    </p:spTree>
    <p:extLst>
      <p:ext uri="{BB962C8B-B14F-4D97-AF65-F5344CB8AC3E}">
        <p14:creationId xmlns:p14="http://schemas.microsoft.com/office/powerpoint/2010/main" val="35494267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6" cy="7054850"/>
          </a:xfrm>
        </p:spPr>
        <p:txBody>
          <a:body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B6357-F20F-43D2-9DCA-AC2B658ABB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EDE47-337B-4038-ABF4-59D8DCBFCB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044" y="2925764"/>
            <a:ext cx="9326034"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123" y="2925764"/>
            <a:ext cx="27845455"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24C8D-EC12-4379-A815-9D15509217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14E07-7810-4A3A-A4C4-60D252C37C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6"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6"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B68B5-F073-441E-94A2-316235488B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123" y="9509126"/>
            <a:ext cx="18585744"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574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3B978E-4FA4-4F63-868C-F7D9869657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4"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6" y="7369176"/>
            <a:ext cx="1940136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6" y="10439401"/>
            <a:ext cx="1940136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140B1B-CC1E-4323-9E17-D3BE584E26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102C7A-B6E2-41B6-8346-8EE4443879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6858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0" name="Rectangle 2"/>
          <p:cNvSpPr>
            <a:spLocks noChangeArrowheads="1"/>
          </p:cNvSpPr>
          <p:nvPr userDrawn="1"/>
        </p:nvSpPr>
        <p:spPr bwMode="auto">
          <a:xfrm>
            <a:off x="685800" y="457200"/>
            <a:ext cx="42519600" cy="4572000"/>
          </a:xfrm>
          <a:prstGeom prst="rect">
            <a:avLst/>
          </a:prstGeom>
          <a:solidFill>
            <a:schemeClr val="bg1"/>
          </a:solidFill>
          <a:ln w="101600">
            <a:solidFill>
              <a:schemeClr val="tx1"/>
            </a:solidFill>
            <a:miter lim="800000"/>
            <a:headEnd/>
            <a:tailEnd/>
          </a:ln>
        </p:spPr>
        <p:txBody>
          <a:bodyPr wrap="none" anchor="ctr"/>
          <a:lstStyle/>
          <a:p>
            <a:endParaRPr lang="en-US"/>
          </a:p>
        </p:txBody>
      </p:sp>
      <p:pic>
        <p:nvPicPr>
          <p:cNvPr id="11" name="Picture 10" descr="MSUM_Signature_Vert_Color.png"/>
          <p:cNvPicPr>
            <a:picLocks noChangeAspect="1"/>
          </p:cNvPicPr>
          <p:nvPr userDrawn="1"/>
        </p:nvPicPr>
        <p:blipFill>
          <a:blip r:embed="rId2" cstate="print"/>
          <a:srcRect l="11375" t="9065" r="8999" b="16606"/>
          <a:stretch>
            <a:fillRect/>
          </a:stretch>
        </p:blipFill>
        <p:spPr>
          <a:xfrm>
            <a:off x="762000" y="533400"/>
            <a:ext cx="6791092" cy="4419600"/>
          </a:xfrm>
          <a:prstGeom prst="rect">
            <a:avLst/>
          </a:prstGeom>
        </p:spPr>
      </p:pic>
      <p:pic>
        <p:nvPicPr>
          <p:cNvPr id="12" name="Picture 11" descr="MSUM_Signature_Vert_Color.png"/>
          <p:cNvPicPr>
            <a:picLocks noChangeAspect="1"/>
          </p:cNvPicPr>
          <p:nvPr userDrawn="1"/>
        </p:nvPicPr>
        <p:blipFill>
          <a:blip r:embed="rId2" cstate="print"/>
          <a:srcRect l="11375" t="9065" r="8999" b="16606"/>
          <a:stretch>
            <a:fillRect/>
          </a:stretch>
        </p:blipFill>
        <p:spPr>
          <a:xfrm>
            <a:off x="36338108" y="533400"/>
            <a:ext cx="6791092" cy="4419600"/>
          </a:xfrm>
          <a:prstGeom prst="rect">
            <a:avLst/>
          </a:prstGeom>
        </p:spPr>
      </p:pic>
      <p:sp>
        <p:nvSpPr>
          <p:cNvPr id="13" name="Rectangle 7"/>
          <p:cNvSpPr>
            <a:spLocks noChangeArrowheads="1"/>
          </p:cNvSpPr>
          <p:nvPr userDrawn="1"/>
        </p:nvSpPr>
        <p:spPr bwMode="auto">
          <a:xfrm>
            <a:off x="294894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4" name="Rectangle 7"/>
          <p:cNvSpPr>
            <a:spLocks noChangeArrowheads="1"/>
          </p:cNvSpPr>
          <p:nvPr userDrawn="1"/>
        </p:nvSpPr>
        <p:spPr bwMode="auto">
          <a:xfrm>
            <a:off x="150876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177DB-811D-4D4B-A437-B6F5F13A24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6"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6"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6"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063DD7-2FA8-4C7E-B189-5FBAFF32BD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95192D"/>
            </a:gs>
            <a:gs pos="100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123" y="2925763"/>
            <a:ext cx="37306956" cy="5486400"/>
          </a:xfrm>
          <a:prstGeom prst="rect">
            <a:avLst/>
          </a:prstGeom>
          <a:noFill/>
          <a:ln w="9525">
            <a:noFill/>
            <a:miter lim="800000"/>
            <a:headEnd/>
            <a:tailEnd/>
          </a:ln>
        </p:spPr>
        <p:txBody>
          <a:bodyPr vert="horz" wrap="square" lIns="491161" tIns="245580" rIns="491161" bIns="24558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123" y="9509126"/>
            <a:ext cx="37306956" cy="19751675"/>
          </a:xfrm>
          <a:prstGeom prst="rect">
            <a:avLst/>
          </a:prstGeom>
          <a:noFill/>
          <a:ln w="9525">
            <a:noFill/>
            <a:miter lim="800000"/>
            <a:headEnd/>
            <a:tailEnd/>
          </a:ln>
        </p:spPr>
        <p:txBody>
          <a:bodyPr vert="horz" wrap="square" lIns="491161" tIns="245580" rIns="491161" bIns="2455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123"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defRPr sz="7500"/>
            </a:lvl1pPr>
          </a:lstStyle>
          <a:p>
            <a:pPr>
              <a:defRPr/>
            </a:pPr>
            <a:endParaRPr lang="en-US"/>
          </a:p>
        </p:txBody>
      </p:sp>
      <p:sp>
        <p:nvSpPr>
          <p:cNvPr id="1029" name="Rectangle 5"/>
          <p:cNvSpPr>
            <a:spLocks noGrp="1" noChangeArrowheads="1"/>
          </p:cNvSpPr>
          <p:nvPr>
            <p:ph type="ftr" sz="quarter" idx="3"/>
          </p:nvPr>
        </p:nvSpPr>
        <p:spPr bwMode="auto">
          <a:xfrm>
            <a:off x="14995879" y="29992639"/>
            <a:ext cx="13899444"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ctr">
              <a:defRPr sz="7500"/>
            </a:lvl1pPr>
          </a:lstStyle>
          <a:p>
            <a:pPr>
              <a:defRPr/>
            </a:pPr>
            <a:endParaRPr lang="en-US"/>
          </a:p>
        </p:txBody>
      </p:sp>
      <p:sp>
        <p:nvSpPr>
          <p:cNvPr id="1030" name="Rectangle 6"/>
          <p:cNvSpPr>
            <a:spLocks noGrp="1" noChangeArrowheads="1"/>
          </p:cNvSpPr>
          <p:nvPr>
            <p:ph type="sldNum" sz="quarter" idx="4"/>
          </p:nvPr>
        </p:nvSpPr>
        <p:spPr bwMode="auto">
          <a:xfrm>
            <a:off x="31455078"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r">
              <a:defRPr sz="7500"/>
            </a:lvl1pPr>
          </a:lstStyle>
          <a:p>
            <a:pPr>
              <a:defRPr/>
            </a:pPr>
            <a:fld id="{6D529940-573F-4198-ABEC-FC7DDCE849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1725" rtl="0" eaLnBrk="0" fontAlgn="base" hangingPunct="0">
        <a:spcBef>
          <a:spcPct val="0"/>
        </a:spcBef>
        <a:spcAft>
          <a:spcPct val="0"/>
        </a:spcAft>
        <a:defRPr sz="23600">
          <a:solidFill>
            <a:schemeClr val="tx2"/>
          </a:solidFill>
          <a:latin typeface="+mj-lt"/>
          <a:ea typeface="+mj-ea"/>
          <a:cs typeface="+mj-cs"/>
        </a:defRPr>
      </a:lvl1pPr>
      <a:lvl2pPr algn="ctr" defTabSz="4911725" rtl="0" eaLnBrk="0" fontAlgn="base" hangingPunct="0">
        <a:spcBef>
          <a:spcPct val="0"/>
        </a:spcBef>
        <a:spcAft>
          <a:spcPct val="0"/>
        </a:spcAft>
        <a:defRPr sz="23600">
          <a:solidFill>
            <a:schemeClr val="tx2"/>
          </a:solidFill>
          <a:latin typeface="Times New Roman" charset="0"/>
        </a:defRPr>
      </a:lvl2pPr>
      <a:lvl3pPr algn="ctr" defTabSz="4911725" rtl="0" eaLnBrk="0" fontAlgn="base" hangingPunct="0">
        <a:spcBef>
          <a:spcPct val="0"/>
        </a:spcBef>
        <a:spcAft>
          <a:spcPct val="0"/>
        </a:spcAft>
        <a:defRPr sz="23600">
          <a:solidFill>
            <a:schemeClr val="tx2"/>
          </a:solidFill>
          <a:latin typeface="Times New Roman" charset="0"/>
        </a:defRPr>
      </a:lvl3pPr>
      <a:lvl4pPr algn="ctr" defTabSz="4911725" rtl="0" eaLnBrk="0" fontAlgn="base" hangingPunct="0">
        <a:spcBef>
          <a:spcPct val="0"/>
        </a:spcBef>
        <a:spcAft>
          <a:spcPct val="0"/>
        </a:spcAft>
        <a:defRPr sz="23600">
          <a:solidFill>
            <a:schemeClr val="tx2"/>
          </a:solidFill>
          <a:latin typeface="Times New Roman" charset="0"/>
        </a:defRPr>
      </a:lvl4pPr>
      <a:lvl5pPr algn="ctr" defTabSz="4911725" rtl="0" eaLnBrk="0" fontAlgn="base" hangingPunct="0">
        <a:spcBef>
          <a:spcPct val="0"/>
        </a:spcBef>
        <a:spcAft>
          <a:spcPct val="0"/>
        </a:spcAft>
        <a:defRPr sz="23600">
          <a:solidFill>
            <a:schemeClr val="tx2"/>
          </a:solidFill>
          <a:latin typeface="Times New Roman" charset="0"/>
        </a:defRPr>
      </a:lvl5pPr>
      <a:lvl6pPr marL="457200" algn="ctr" defTabSz="4911725" rtl="0" eaLnBrk="0" fontAlgn="base" hangingPunct="0">
        <a:spcBef>
          <a:spcPct val="0"/>
        </a:spcBef>
        <a:spcAft>
          <a:spcPct val="0"/>
        </a:spcAft>
        <a:defRPr sz="23600">
          <a:solidFill>
            <a:schemeClr val="tx2"/>
          </a:solidFill>
          <a:latin typeface="Times New Roman" charset="0"/>
        </a:defRPr>
      </a:lvl6pPr>
      <a:lvl7pPr marL="914400" algn="ctr" defTabSz="4911725" rtl="0" eaLnBrk="0" fontAlgn="base" hangingPunct="0">
        <a:spcBef>
          <a:spcPct val="0"/>
        </a:spcBef>
        <a:spcAft>
          <a:spcPct val="0"/>
        </a:spcAft>
        <a:defRPr sz="23600">
          <a:solidFill>
            <a:schemeClr val="tx2"/>
          </a:solidFill>
          <a:latin typeface="Times New Roman" charset="0"/>
        </a:defRPr>
      </a:lvl7pPr>
      <a:lvl8pPr marL="1371600" algn="ctr" defTabSz="4911725" rtl="0" eaLnBrk="0" fontAlgn="base" hangingPunct="0">
        <a:spcBef>
          <a:spcPct val="0"/>
        </a:spcBef>
        <a:spcAft>
          <a:spcPct val="0"/>
        </a:spcAft>
        <a:defRPr sz="23600">
          <a:solidFill>
            <a:schemeClr val="tx2"/>
          </a:solidFill>
          <a:latin typeface="Times New Roman" charset="0"/>
        </a:defRPr>
      </a:lvl8pPr>
      <a:lvl9pPr marL="1828800" algn="ctr" defTabSz="4911725" rtl="0" eaLnBrk="0" fontAlgn="base" hangingPunct="0">
        <a:spcBef>
          <a:spcPct val="0"/>
        </a:spcBef>
        <a:spcAft>
          <a:spcPct val="0"/>
        </a:spcAft>
        <a:defRPr sz="23600">
          <a:solidFill>
            <a:schemeClr val="tx2"/>
          </a:solidFill>
          <a:latin typeface="Times New Roman" charset="0"/>
        </a:defRPr>
      </a:lvl9pPr>
    </p:titleStyle>
    <p:bodyStyle>
      <a:lvl1pPr marL="1841500" indent="-1841500" algn="l" defTabSz="4911725" rtl="0" eaLnBrk="0" fontAlgn="base" hangingPunct="0">
        <a:spcBef>
          <a:spcPct val="20000"/>
        </a:spcBef>
        <a:spcAft>
          <a:spcPct val="0"/>
        </a:spcAft>
        <a:buChar char="•"/>
        <a:defRPr sz="17200">
          <a:solidFill>
            <a:schemeClr val="tx1"/>
          </a:solidFill>
          <a:latin typeface="+mn-lt"/>
          <a:ea typeface="+mn-ea"/>
          <a:cs typeface="+mn-cs"/>
        </a:defRPr>
      </a:lvl1pPr>
      <a:lvl2pPr marL="3990975" indent="-1535113" algn="l" defTabSz="4911725" rtl="0" eaLnBrk="0" fontAlgn="base" hangingPunct="0">
        <a:spcBef>
          <a:spcPct val="20000"/>
        </a:spcBef>
        <a:spcAft>
          <a:spcPct val="0"/>
        </a:spcAft>
        <a:buChar char="–"/>
        <a:defRPr sz="15000">
          <a:solidFill>
            <a:schemeClr val="tx1"/>
          </a:solidFill>
          <a:latin typeface="+mn-lt"/>
        </a:defRPr>
      </a:lvl2pPr>
      <a:lvl3pPr marL="6138863" indent="-1227138" algn="l" defTabSz="4911725" rtl="0" eaLnBrk="0" fontAlgn="base" hangingPunct="0">
        <a:spcBef>
          <a:spcPct val="20000"/>
        </a:spcBef>
        <a:spcAft>
          <a:spcPct val="0"/>
        </a:spcAft>
        <a:buChar char="•"/>
        <a:defRPr sz="12900">
          <a:solidFill>
            <a:schemeClr val="tx1"/>
          </a:solidFill>
          <a:latin typeface="+mn-lt"/>
        </a:defRPr>
      </a:lvl3pPr>
      <a:lvl4pPr marL="8594725" indent="-1227138" algn="l" defTabSz="4911725" rtl="0" eaLnBrk="0" fontAlgn="base" hangingPunct="0">
        <a:spcBef>
          <a:spcPct val="20000"/>
        </a:spcBef>
        <a:spcAft>
          <a:spcPct val="0"/>
        </a:spcAft>
        <a:buChar char="–"/>
        <a:defRPr sz="10700">
          <a:solidFill>
            <a:schemeClr val="tx1"/>
          </a:solidFill>
          <a:latin typeface="+mn-lt"/>
        </a:defRPr>
      </a:lvl4pPr>
      <a:lvl5pPr marL="11050588" indent="-1227138" algn="l" defTabSz="4911725" rtl="0" eaLnBrk="0" fontAlgn="base" hangingPunct="0">
        <a:spcBef>
          <a:spcPct val="20000"/>
        </a:spcBef>
        <a:spcAft>
          <a:spcPct val="0"/>
        </a:spcAft>
        <a:buChar char="»"/>
        <a:defRPr sz="10700">
          <a:solidFill>
            <a:schemeClr val="tx1"/>
          </a:solidFill>
          <a:latin typeface="+mn-lt"/>
        </a:defRPr>
      </a:lvl5pPr>
      <a:lvl6pPr marL="11507788" indent="-1227138" algn="l" defTabSz="4911725" rtl="0" eaLnBrk="0" fontAlgn="base" hangingPunct="0">
        <a:spcBef>
          <a:spcPct val="20000"/>
        </a:spcBef>
        <a:spcAft>
          <a:spcPct val="0"/>
        </a:spcAft>
        <a:buChar char="»"/>
        <a:defRPr sz="10700">
          <a:solidFill>
            <a:schemeClr val="tx1"/>
          </a:solidFill>
          <a:latin typeface="+mn-lt"/>
        </a:defRPr>
      </a:lvl6pPr>
      <a:lvl7pPr marL="11964988" indent="-1227138" algn="l" defTabSz="4911725" rtl="0" eaLnBrk="0" fontAlgn="base" hangingPunct="0">
        <a:spcBef>
          <a:spcPct val="20000"/>
        </a:spcBef>
        <a:spcAft>
          <a:spcPct val="0"/>
        </a:spcAft>
        <a:buChar char="»"/>
        <a:defRPr sz="10700">
          <a:solidFill>
            <a:schemeClr val="tx1"/>
          </a:solidFill>
          <a:latin typeface="+mn-lt"/>
        </a:defRPr>
      </a:lvl7pPr>
      <a:lvl8pPr marL="12422188" indent="-1227138" algn="l" defTabSz="4911725" rtl="0" eaLnBrk="0" fontAlgn="base" hangingPunct="0">
        <a:spcBef>
          <a:spcPct val="20000"/>
        </a:spcBef>
        <a:spcAft>
          <a:spcPct val="0"/>
        </a:spcAft>
        <a:buChar char="»"/>
        <a:defRPr sz="10700">
          <a:solidFill>
            <a:schemeClr val="tx1"/>
          </a:solidFill>
          <a:latin typeface="+mn-lt"/>
        </a:defRPr>
      </a:lvl8pPr>
      <a:lvl9pPr marL="12879388" indent="-1227138" algn="l" defTabSz="4911725" rtl="0" eaLnBrk="0" fontAlgn="base" hangingPunct="0">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annualreviews.org/doi/pdf/10.1146/annurev-linguistics-011516-034226" TargetMode="External"/><Relationship Id="rId13" Type="http://schemas.openxmlformats.org/officeDocument/2006/relationships/image" Target="../media/image3.png"/><Relationship Id="rId18" Type="http://schemas.microsoft.com/office/2007/relationships/hdphoto" Target="../media/hdphoto3.wdp"/><Relationship Id="rId3" Type="http://schemas.openxmlformats.org/officeDocument/2006/relationships/hyperlink" Target="https://www.asha.org/public/speech/development/chart/" TargetMode="External"/><Relationship Id="rId7" Type="http://schemas.openxmlformats.org/officeDocument/2006/relationships/hyperlink" Target="https://pubs.asha.org/doi/abs/10.1044/lle17.2.41" TargetMode="External"/><Relationship Id="rId12" Type="http://schemas.openxmlformats.org/officeDocument/2006/relationships/hyperlink" Target="https://pubmed.ncbi.nlm.nih.gov/32755504/" TargetMode="External"/><Relationship Id="rId17" Type="http://schemas.openxmlformats.org/officeDocument/2006/relationships/image" Target="../media/image5.png"/><Relationship Id="rId2" Type="http://schemas.openxmlformats.org/officeDocument/2006/relationships/image" Target="../media/image2.png"/><Relationship Id="rId16"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hyperlink" Target="https://www.sciencedirect.com/science/article/abs/pii/S0010028502005005?via%3Dihub" TargetMode="External"/><Relationship Id="rId11" Type="http://schemas.openxmlformats.org/officeDocument/2006/relationships/hyperlink" Target="https://www.ncbi.nlm.nih.gov/pmc/articles/PMC5901657/#:~:text=Specifically%2C%20children%20at%20the%20lower,%2C%20grammar%2C%20and%20language%20processing" TargetMode="External"/><Relationship Id="rId5" Type="http://schemas.openxmlformats.org/officeDocument/2006/relationships/hyperlink" Target="https://borgenproject.org/poverty-affects-childrens-language-skills/#:~:text=On%20average%2C%20they%20score%20two,month%20gap%20in%20language%20proficiency" TargetMode="External"/><Relationship Id="rId15" Type="http://schemas.openxmlformats.org/officeDocument/2006/relationships/image" Target="../media/image4.png"/><Relationship Id="rId10" Type="http://schemas.openxmlformats.org/officeDocument/2006/relationships/hyperlink" Target="https://leader.pubs.asha.org/doi/10.1044/leader.FTR1.06202001.4" TargetMode="External"/><Relationship Id="rId4" Type="http://schemas.openxmlformats.org/officeDocument/2006/relationships/hyperlink" Target="https://pubmed.ncbi.nlm.nih.gov/26192216/" TargetMode="External"/><Relationship Id="rId9" Type="http://schemas.openxmlformats.org/officeDocument/2006/relationships/hyperlink" Target="https://pubs.asha.org/doi/abs/10.1044/2019_PERSP-19-00073" TargetMode="External"/><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71830">
                <a:alpha val="89804"/>
              </a:srgbClr>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5638800" y="612899"/>
            <a:ext cx="32613600" cy="3831818"/>
          </a:xfrm>
          <a:prstGeom prst="rect">
            <a:avLst/>
          </a:prstGeom>
          <a:noFill/>
          <a:ln w="9525">
            <a:noFill/>
            <a:miter lim="800000"/>
            <a:headEnd/>
            <a:tailEnd/>
          </a:ln>
        </p:spPr>
        <p:txBody>
          <a:bodyPr wrap="square">
            <a:spAutoFit/>
          </a:bodyPr>
          <a:lstStyle/>
          <a:p>
            <a:pPr algn="ctr">
              <a:spcBef>
                <a:spcPts val="600"/>
              </a:spcBef>
            </a:pPr>
            <a:r>
              <a:rPr lang="en-US" sz="7200" b="1" dirty="0"/>
              <a:t>Impacts of Socioeconomic Status on Language Development in Preschool Children</a:t>
            </a:r>
          </a:p>
          <a:p>
            <a:pPr algn="ctr">
              <a:spcBef>
                <a:spcPts val="600"/>
              </a:spcBef>
            </a:pPr>
            <a:r>
              <a:rPr lang="en-US" sz="6000" b="1" dirty="0"/>
              <a:t>Literature Review</a:t>
            </a:r>
          </a:p>
          <a:p>
            <a:pPr algn="ctr">
              <a:spcBef>
                <a:spcPts val="600"/>
              </a:spcBef>
            </a:pPr>
            <a:r>
              <a:rPr lang="en-US" sz="4800" dirty="0"/>
              <a:t>Denise </a:t>
            </a:r>
            <a:r>
              <a:rPr lang="en-US" sz="4800" dirty="0" err="1"/>
              <a:t>Adriaansen</a:t>
            </a:r>
            <a:r>
              <a:rPr lang="en-US" sz="4800" dirty="0"/>
              <a:t> M.S. Graduate Student, Elaine Pyle </a:t>
            </a:r>
            <a:r>
              <a:rPr lang="en-US" sz="4800" dirty="0" err="1"/>
              <a:t>Ph.D</a:t>
            </a:r>
            <a:r>
              <a:rPr lang="en-US" sz="4800" dirty="0"/>
              <a:t>, M.S., CCC-SLP Writing Supervisor </a:t>
            </a:r>
          </a:p>
          <a:p>
            <a:pPr algn="ctr">
              <a:spcBef>
                <a:spcPts val="600"/>
              </a:spcBef>
            </a:pPr>
            <a:r>
              <a:rPr lang="en-US" sz="4800" i="1" dirty="0"/>
              <a:t>Speech Language Hearing Science</a:t>
            </a:r>
          </a:p>
        </p:txBody>
      </p:sp>
      <p:sp>
        <p:nvSpPr>
          <p:cNvPr id="2055" name="Text Box 11"/>
          <p:cNvSpPr txBox="1">
            <a:spLocks noChangeArrowheads="1"/>
          </p:cNvSpPr>
          <p:nvPr/>
        </p:nvSpPr>
        <p:spPr bwMode="auto">
          <a:xfrm>
            <a:off x="1016000" y="5648069"/>
            <a:ext cx="13081000" cy="7725192"/>
          </a:xfrm>
          <a:prstGeom prst="rect">
            <a:avLst/>
          </a:prstGeom>
          <a:noFill/>
          <a:ln w="9525">
            <a:noFill/>
            <a:miter lim="800000"/>
            <a:headEnd/>
            <a:tailEnd/>
          </a:ln>
        </p:spPr>
        <p:txBody>
          <a:bodyPr wrap="square">
            <a:spAutoFit/>
          </a:bodyPr>
          <a:lstStyle/>
          <a:p>
            <a:pPr algn="just">
              <a:spcBef>
                <a:spcPct val="50000"/>
              </a:spcBef>
            </a:pPr>
            <a:r>
              <a:rPr lang="en-US" sz="4800" b="1" i="1" dirty="0"/>
              <a:t>Introduction:</a:t>
            </a:r>
          </a:p>
          <a:p>
            <a:pPr algn="just"/>
            <a:r>
              <a:rPr lang="en-US" sz="3200" dirty="0"/>
              <a:t>Socioeconomic status (SES) is a term that characterizes the social and economic well-being of a person by using education, income or occupation status to classify them (</a:t>
            </a:r>
            <a:r>
              <a:rPr lang="en-US" sz="3200" dirty="0" err="1"/>
              <a:t>Huttenlocher</a:t>
            </a:r>
            <a:r>
              <a:rPr lang="en-US" sz="3200" dirty="0"/>
              <a:t>, 2002)</a:t>
            </a:r>
          </a:p>
          <a:p>
            <a:pPr marL="914400" lvl="1" indent="-457200" algn="just">
              <a:buFont typeface="Arial" panose="020B0604020202020204" pitchFamily="34" charset="0"/>
              <a:buChar char="•"/>
            </a:pPr>
            <a:r>
              <a:rPr lang="en-US" sz="3200" dirty="0"/>
              <a:t>Poverty is associated with deficits in many areas of a child’s</a:t>
            </a:r>
          </a:p>
          <a:p>
            <a:pPr algn="just"/>
            <a:r>
              <a:rPr lang="en-US" sz="3200" dirty="0"/>
              <a:t>	development including language, communication and social</a:t>
            </a:r>
          </a:p>
          <a:p>
            <a:pPr algn="just"/>
            <a:r>
              <a:rPr lang="en-US" sz="3200" dirty="0"/>
              <a:t>	skills.</a:t>
            </a:r>
          </a:p>
          <a:p>
            <a:pPr algn="just"/>
            <a:r>
              <a:rPr lang="en-US" sz="3200" dirty="0"/>
              <a:t>Factors in the Process of Acquiring Language:</a:t>
            </a:r>
            <a:endParaRPr lang="en-US" sz="4800" b="1" i="1" dirty="0"/>
          </a:p>
          <a:p>
            <a:pPr marL="914400" lvl="1" indent="-457200" algn="just">
              <a:spcBef>
                <a:spcPts val="0"/>
              </a:spcBef>
              <a:buFont typeface="Arial" panose="020B0604020202020204" pitchFamily="34" charset="0"/>
              <a:buChar char="•"/>
            </a:pPr>
            <a:r>
              <a:rPr lang="en-US" sz="3200" dirty="0"/>
              <a:t>Level of income Status in the Household</a:t>
            </a:r>
          </a:p>
          <a:p>
            <a:pPr marL="914400" lvl="1" indent="-457200" algn="just">
              <a:spcBef>
                <a:spcPts val="0"/>
              </a:spcBef>
              <a:buFont typeface="Arial" panose="020B0604020202020204" pitchFamily="34" charset="0"/>
              <a:buChar char="•"/>
            </a:pPr>
            <a:r>
              <a:rPr lang="en-US" sz="3200" dirty="0"/>
              <a:t>Parental Involvement </a:t>
            </a:r>
          </a:p>
          <a:p>
            <a:pPr marL="914400" lvl="1" indent="-457200" algn="just">
              <a:spcBef>
                <a:spcPts val="0"/>
              </a:spcBef>
              <a:buFont typeface="Arial" panose="020B0604020202020204" pitchFamily="34" charset="0"/>
              <a:buChar char="•"/>
            </a:pPr>
            <a:r>
              <a:rPr lang="en-US" sz="3200" dirty="0"/>
              <a:t>Meeting Developmental Language Milestones</a:t>
            </a:r>
          </a:p>
          <a:p>
            <a:pPr marL="914400" lvl="1" indent="-457200" algn="just">
              <a:spcBef>
                <a:spcPts val="0"/>
              </a:spcBef>
              <a:buFont typeface="Arial" panose="020B0604020202020204" pitchFamily="34" charset="0"/>
              <a:buChar char="•"/>
            </a:pPr>
            <a:r>
              <a:rPr lang="en-US" sz="3200" dirty="0"/>
              <a:t>Preschool Educator Roles </a:t>
            </a:r>
          </a:p>
          <a:p>
            <a:pPr marL="914400" lvl="1" indent="-457200" algn="just">
              <a:spcBef>
                <a:spcPts val="0"/>
              </a:spcBef>
              <a:buFont typeface="Arial" panose="020B0604020202020204" pitchFamily="34" charset="0"/>
              <a:buChar char="•"/>
            </a:pPr>
            <a:r>
              <a:rPr lang="en-US" sz="3200" dirty="0"/>
              <a:t>SLP roles </a:t>
            </a:r>
          </a:p>
          <a:p>
            <a:pPr algn="just"/>
            <a:r>
              <a:rPr lang="en-US" sz="3200" dirty="0"/>
              <a:t> </a:t>
            </a:r>
          </a:p>
          <a:p>
            <a:pPr algn="just"/>
            <a:endParaRPr lang="en-US" sz="3200" dirty="0"/>
          </a:p>
        </p:txBody>
      </p:sp>
      <p:sp>
        <p:nvSpPr>
          <p:cNvPr id="2056" name="Line 12"/>
          <p:cNvSpPr>
            <a:spLocks noChangeShapeType="1"/>
          </p:cNvSpPr>
          <p:nvPr/>
        </p:nvSpPr>
        <p:spPr bwMode="auto">
          <a:xfrm>
            <a:off x="1099997" y="12436395"/>
            <a:ext cx="13000567" cy="0"/>
          </a:xfrm>
          <a:prstGeom prst="line">
            <a:avLst/>
          </a:prstGeom>
          <a:noFill/>
          <a:ln w="25400">
            <a:solidFill>
              <a:schemeClr val="tx1"/>
            </a:solidFill>
            <a:round/>
            <a:headEnd/>
            <a:tailEnd/>
          </a:ln>
        </p:spPr>
        <p:txBody>
          <a:bodyPr wrap="none" anchor="ctr"/>
          <a:lstStyle/>
          <a:p>
            <a:endParaRPr lang="en-US"/>
          </a:p>
        </p:txBody>
      </p:sp>
      <p:sp>
        <p:nvSpPr>
          <p:cNvPr id="8" name="Text Box 11">
            <a:extLst>
              <a:ext uri="{FF2B5EF4-FFF2-40B4-BE49-F238E27FC236}">
                <a16:creationId xmlns:a16="http://schemas.microsoft.com/office/drawing/2014/main" id="{3644DD3A-1591-1AEC-B2B7-C6A3EA5BF031}"/>
              </a:ext>
            </a:extLst>
          </p:cNvPr>
          <p:cNvSpPr txBox="1">
            <a:spLocks noChangeArrowheads="1"/>
          </p:cNvSpPr>
          <p:nvPr/>
        </p:nvSpPr>
        <p:spPr bwMode="auto">
          <a:xfrm>
            <a:off x="36042600" y="28727400"/>
            <a:ext cx="5373111" cy="2492990"/>
          </a:xfrm>
          <a:prstGeom prst="rect">
            <a:avLst/>
          </a:prstGeom>
          <a:noFill/>
          <a:ln w="9525">
            <a:noFill/>
            <a:miter lim="800000"/>
            <a:headEnd/>
            <a:tailEnd/>
          </a:ln>
        </p:spPr>
        <p:txBody>
          <a:bodyPr wrap="square">
            <a:spAutoFit/>
          </a:bodyPr>
          <a:lstStyle/>
          <a:p>
            <a:pPr algn="just">
              <a:spcBef>
                <a:spcPct val="50000"/>
              </a:spcBef>
            </a:pPr>
            <a:r>
              <a:rPr lang="en-US" sz="4800" b="1" i="1" dirty="0"/>
              <a:t>Evaluate this poster</a:t>
            </a:r>
          </a:p>
          <a:p>
            <a:pPr algn="just">
              <a:spcBef>
                <a:spcPct val="50000"/>
              </a:spcBef>
            </a:pPr>
            <a:r>
              <a:rPr lang="en-US" dirty="0"/>
              <a:t>Presentation ID: 9489</a:t>
            </a:r>
          </a:p>
          <a:p>
            <a:pPr algn="just">
              <a:spcBef>
                <a:spcPct val="50000"/>
              </a:spcBef>
            </a:pPr>
            <a:r>
              <a:rPr lang="en-US" dirty="0"/>
              <a:t>Scan the QR Code or go to: </a:t>
            </a:r>
          </a:p>
          <a:p>
            <a:pPr algn="just">
              <a:spcBef>
                <a:spcPct val="50000"/>
              </a:spcBef>
            </a:pPr>
            <a:r>
              <a:rPr lang="en-US" dirty="0"/>
              <a:t>https://</a:t>
            </a:r>
            <a:r>
              <a:rPr lang="en-US" dirty="0" err="1"/>
              <a:t>bit.ly</a:t>
            </a:r>
            <a:r>
              <a:rPr lang="en-US" dirty="0"/>
              <a:t>/sac2024-eval</a:t>
            </a:r>
          </a:p>
        </p:txBody>
      </p:sp>
      <p:pic>
        <p:nvPicPr>
          <p:cNvPr id="3" name="Picture 2" descr="A qr code with a logo&#10;&#10;Description automatically generated">
            <a:extLst>
              <a:ext uri="{FF2B5EF4-FFF2-40B4-BE49-F238E27FC236}">
                <a16:creationId xmlns:a16="http://schemas.microsoft.com/office/drawing/2014/main" id="{83F20660-A67C-7348-AC31-5E7C16861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9800" y="29565601"/>
            <a:ext cx="2492990" cy="2492990"/>
          </a:xfrm>
          <a:prstGeom prst="rect">
            <a:avLst/>
          </a:prstGeom>
        </p:spPr>
      </p:pic>
      <p:sp>
        <p:nvSpPr>
          <p:cNvPr id="2" name="Text Box 11">
            <a:extLst>
              <a:ext uri="{FF2B5EF4-FFF2-40B4-BE49-F238E27FC236}">
                <a16:creationId xmlns:a16="http://schemas.microsoft.com/office/drawing/2014/main" id="{690A5E4F-4996-92AE-BC62-EB108216C020}"/>
              </a:ext>
            </a:extLst>
          </p:cNvPr>
          <p:cNvSpPr txBox="1">
            <a:spLocks noChangeArrowheads="1"/>
          </p:cNvSpPr>
          <p:nvPr/>
        </p:nvSpPr>
        <p:spPr bwMode="auto">
          <a:xfrm>
            <a:off x="29618350" y="5618761"/>
            <a:ext cx="13081000" cy="12772727"/>
          </a:xfrm>
          <a:prstGeom prst="rect">
            <a:avLst/>
          </a:prstGeom>
          <a:noFill/>
          <a:ln w="9525">
            <a:noFill/>
            <a:miter lim="800000"/>
            <a:headEnd/>
            <a:tailEnd/>
          </a:ln>
        </p:spPr>
        <p:txBody>
          <a:bodyPr wrap="square">
            <a:spAutoFit/>
          </a:bodyPr>
          <a:lstStyle/>
          <a:p>
            <a:pPr algn="just">
              <a:spcBef>
                <a:spcPct val="50000"/>
              </a:spcBef>
            </a:pPr>
            <a:r>
              <a:rPr lang="en-US" sz="4800" b="1" i="1" dirty="0"/>
              <a:t>Conclusion//New findings:</a:t>
            </a:r>
            <a:endParaRPr lang="en-US" dirty="0"/>
          </a:p>
          <a:p>
            <a:pPr marL="1028700" lvl="1" indent="-571500" algn="just">
              <a:spcBef>
                <a:spcPts val="0"/>
              </a:spcBef>
              <a:buFont typeface="Arial" panose="020B0604020202020204" pitchFamily="34" charset="0"/>
              <a:buChar char="•"/>
            </a:pPr>
            <a:r>
              <a:rPr lang="en-US" sz="3200" dirty="0"/>
              <a:t>The relationship between the level of socioeconomic status of a preschool-aged child and their language development is complex</a:t>
            </a:r>
          </a:p>
          <a:p>
            <a:pPr marL="1028700" lvl="1" indent="-571500" algn="just">
              <a:spcBef>
                <a:spcPts val="0"/>
              </a:spcBef>
              <a:buFont typeface="Arial" panose="020B0604020202020204" pitchFamily="34" charset="0"/>
              <a:buChar char="•"/>
            </a:pPr>
            <a:r>
              <a:rPr lang="en-US" sz="3200" dirty="0"/>
              <a:t>The exposure children receive to sociocultural influences including SES level and living in poverty play roles in the shaping of brain functions and how we develop language and literacy (Roseberry-</a:t>
            </a:r>
            <a:r>
              <a:rPr lang="en-US" sz="3200" dirty="0" err="1"/>
              <a:t>Mckibbin</a:t>
            </a:r>
            <a:r>
              <a:rPr lang="en-US" sz="3200" dirty="0"/>
              <a:t>, 2001)</a:t>
            </a:r>
          </a:p>
          <a:p>
            <a:pPr marL="1028700" lvl="1" indent="-571500" algn="just">
              <a:spcBef>
                <a:spcPts val="0"/>
              </a:spcBef>
              <a:buFont typeface="Arial" panose="020B0604020202020204" pitchFamily="34" charset="0"/>
              <a:buChar char="•"/>
            </a:pPr>
            <a:r>
              <a:rPr lang="en-US" sz="3200" dirty="0"/>
              <a:t>The longer a child lives in poverty the greater their academic deficits. These patterns persist into adulthood, contributing to increased risk of dropping out, not attending post-secondary and/or not having occupational success (Hair et al., 2015) </a:t>
            </a:r>
          </a:p>
          <a:p>
            <a:pPr marL="1028700" lvl="1" indent="-571500" algn="just">
              <a:spcBef>
                <a:spcPts val="0"/>
              </a:spcBef>
              <a:buFont typeface="Arial" panose="020B0604020202020204" pitchFamily="34" charset="0"/>
              <a:buChar char="•"/>
            </a:pPr>
            <a:r>
              <a:rPr lang="en-US" sz="3200" dirty="0"/>
              <a:t>Parent/caregiver interactions and style of language used is a crucial role in language development (parent age, education, income, language input, etc.)</a:t>
            </a:r>
          </a:p>
          <a:p>
            <a:pPr marL="1028700" lvl="1" indent="-571500" algn="just">
              <a:spcBef>
                <a:spcPts val="0"/>
              </a:spcBef>
              <a:buFont typeface="Arial" panose="020B0604020202020204" pitchFamily="34" charset="0"/>
              <a:buChar char="•"/>
            </a:pPr>
            <a:r>
              <a:rPr lang="en-US" sz="3200" dirty="0"/>
              <a:t>New research suggests that parents from lowering income families tend to use less positive reinforcement language and talk less about emotions/feelings with their children than higher income families (Samara, 2023)</a:t>
            </a:r>
          </a:p>
          <a:p>
            <a:pPr marL="1028700" lvl="1" indent="-571500" algn="just">
              <a:spcBef>
                <a:spcPts val="0"/>
              </a:spcBef>
              <a:buFont typeface="Arial" panose="020B0604020202020204" pitchFamily="34" charset="0"/>
              <a:buChar char="•"/>
            </a:pPr>
            <a:r>
              <a:rPr lang="en-US" sz="3200" dirty="0"/>
              <a:t>Poverty in America spiked during COVID-19 due to loss of income and increased living cost, groceries, etc. causing increased single income households (Kneebone &amp; </a:t>
            </a:r>
            <a:r>
              <a:rPr lang="en-US" sz="3200" dirty="0" err="1"/>
              <a:t>Berbue</a:t>
            </a:r>
            <a:r>
              <a:rPr lang="en-US" sz="3200" dirty="0"/>
              <a:t>, 2023)</a:t>
            </a:r>
          </a:p>
          <a:p>
            <a:pPr marL="1028700" lvl="1" indent="-571500" algn="just">
              <a:spcBef>
                <a:spcPts val="0"/>
              </a:spcBef>
              <a:buFont typeface="Arial" panose="020B0604020202020204" pitchFamily="34" charset="0"/>
              <a:buChar char="•"/>
            </a:pPr>
            <a:r>
              <a:rPr lang="en-US" sz="3200" dirty="0"/>
              <a:t>Since COVID-19, poverty rates have decreased, however still higher than prior to (United States Census, 2022)</a:t>
            </a:r>
          </a:p>
          <a:p>
            <a:pPr marL="1028700" lvl="1" indent="-571500" algn="just">
              <a:spcBef>
                <a:spcPts val="0"/>
              </a:spcBef>
              <a:buFont typeface="Arial" panose="020B0604020202020204" pitchFamily="34" charset="0"/>
              <a:buChar char="•"/>
            </a:pPr>
            <a:endParaRPr lang="en-US" sz="3200" dirty="0"/>
          </a:p>
          <a:p>
            <a:pPr marL="800100" lvl="1" indent="-342900" algn="just">
              <a:spcBef>
                <a:spcPct val="50000"/>
              </a:spcBef>
              <a:buFont typeface="Arial" panose="020B0604020202020204" pitchFamily="34" charset="0"/>
              <a:buChar char="•"/>
            </a:pPr>
            <a:endParaRPr lang="en-US" dirty="0"/>
          </a:p>
          <a:p>
            <a:pPr marL="342900" indent="-342900" algn="just">
              <a:spcBef>
                <a:spcPct val="50000"/>
              </a:spcBef>
              <a:buFontTx/>
              <a:buChar char="-"/>
            </a:pPr>
            <a:endParaRPr lang="en-US" dirty="0"/>
          </a:p>
        </p:txBody>
      </p:sp>
      <p:sp>
        <p:nvSpPr>
          <p:cNvPr id="5" name="Text Box 11">
            <a:extLst>
              <a:ext uri="{FF2B5EF4-FFF2-40B4-BE49-F238E27FC236}">
                <a16:creationId xmlns:a16="http://schemas.microsoft.com/office/drawing/2014/main" id="{B9407D97-1900-00BC-E860-13B1FA2466E0}"/>
              </a:ext>
            </a:extLst>
          </p:cNvPr>
          <p:cNvSpPr txBox="1">
            <a:spLocks noChangeArrowheads="1"/>
          </p:cNvSpPr>
          <p:nvPr/>
        </p:nvSpPr>
        <p:spPr bwMode="auto">
          <a:xfrm>
            <a:off x="15280267" y="17452166"/>
            <a:ext cx="13081000" cy="5262979"/>
          </a:xfrm>
          <a:prstGeom prst="rect">
            <a:avLst/>
          </a:prstGeom>
          <a:noFill/>
          <a:ln w="9525">
            <a:noFill/>
            <a:miter lim="800000"/>
            <a:headEnd/>
            <a:tailEnd/>
          </a:ln>
        </p:spPr>
        <p:txBody>
          <a:bodyPr wrap="square">
            <a:spAutoFit/>
          </a:bodyPr>
          <a:lstStyle/>
          <a:p>
            <a:pPr algn="just">
              <a:spcBef>
                <a:spcPct val="50000"/>
              </a:spcBef>
            </a:pPr>
            <a:r>
              <a:rPr lang="en-US" sz="4800" b="1" i="1" dirty="0"/>
              <a:t>Speech-Language Pathologist Roles: </a:t>
            </a:r>
            <a:r>
              <a:rPr lang="en-US" sz="4000" b="1" i="1" dirty="0"/>
              <a:t>(ASHA, n.d.)</a:t>
            </a:r>
          </a:p>
          <a:p>
            <a:pPr algn="just"/>
            <a:r>
              <a:rPr lang="en-US" sz="3200" dirty="0"/>
              <a:t>Well-educated on cultural competency (ASHA, n.d.)</a:t>
            </a:r>
          </a:p>
          <a:p>
            <a:pPr algn="just"/>
            <a:r>
              <a:rPr lang="en-US" sz="3200" dirty="0"/>
              <a:t>Knowing when and what professionals to collaborate with </a:t>
            </a:r>
          </a:p>
          <a:p>
            <a:pPr algn="just"/>
            <a:r>
              <a:rPr lang="en-US" sz="3200" dirty="0"/>
              <a:t>Being mindful of standardized tests</a:t>
            </a:r>
          </a:p>
          <a:p>
            <a:pPr marL="914400" lvl="1" indent="-457200" algn="just">
              <a:buFont typeface="Arial" panose="020B0604020202020204" pitchFamily="34" charset="0"/>
              <a:buChar char="•"/>
            </a:pPr>
            <a:r>
              <a:rPr lang="en-US" sz="3200" dirty="0"/>
              <a:t>Children from lower SES may not be exposed to the same language or experiences that are asked on these tests</a:t>
            </a:r>
          </a:p>
          <a:p>
            <a:pPr algn="just"/>
            <a:r>
              <a:rPr lang="en-US" sz="3200" dirty="0"/>
              <a:t>Trained in language facilitation strategies (Paul &amp; Norbury, 2012)</a:t>
            </a:r>
          </a:p>
          <a:p>
            <a:pPr algn="just"/>
            <a:r>
              <a:rPr lang="en-US" sz="3200" dirty="0"/>
              <a:t>Teach parents &amp; teachers strategies </a:t>
            </a:r>
          </a:p>
          <a:p>
            <a:pPr marL="1028700" lvl="1" indent="-571500" algn="just">
              <a:buFont typeface="Arial" panose="020B0604020202020204" pitchFamily="34" charset="0"/>
              <a:buChar char="•"/>
            </a:pPr>
            <a:r>
              <a:rPr lang="en-US" sz="3200" dirty="0"/>
              <a:t>Parent training/counselling </a:t>
            </a:r>
          </a:p>
          <a:p>
            <a:pPr algn="just"/>
            <a:r>
              <a:rPr lang="en-US" sz="3200" dirty="0"/>
              <a:t>Share information, supports &amp; resources – serve as advocates!</a:t>
            </a:r>
          </a:p>
        </p:txBody>
      </p:sp>
      <p:sp>
        <p:nvSpPr>
          <p:cNvPr id="6" name="Text Box 11">
            <a:extLst>
              <a:ext uri="{FF2B5EF4-FFF2-40B4-BE49-F238E27FC236}">
                <a16:creationId xmlns:a16="http://schemas.microsoft.com/office/drawing/2014/main" id="{6312934F-C069-EBB2-0825-1D58ED847C62}"/>
              </a:ext>
            </a:extLst>
          </p:cNvPr>
          <p:cNvSpPr txBox="1">
            <a:spLocks noChangeArrowheads="1"/>
          </p:cNvSpPr>
          <p:nvPr/>
        </p:nvSpPr>
        <p:spPr bwMode="auto">
          <a:xfrm>
            <a:off x="883541" y="16424855"/>
            <a:ext cx="13197417" cy="2062103"/>
          </a:xfrm>
          <a:prstGeom prst="rect">
            <a:avLst/>
          </a:prstGeom>
          <a:noFill/>
          <a:ln w="9525">
            <a:noFill/>
            <a:miter lim="800000"/>
            <a:headEnd/>
            <a:tailEnd/>
          </a:ln>
        </p:spPr>
        <p:txBody>
          <a:bodyPr wrap="square">
            <a:spAutoFit/>
          </a:bodyPr>
          <a:lstStyle/>
          <a:p>
            <a:pPr algn="just">
              <a:spcBef>
                <a:spcPct val="50000"/>
              </a:spcBef>
            </a:pPr>
            <a:r>
              <a:rPr lang="en-US" sz="4800" b="1" i="1" dirty="0"/>
              <a:t>Meeting Language Developmental Milestones:</a:t>
            </a:r>
          </a:p>
          <a:p>
            <a:pPr algn="just">
              <a:spcBef>
                <a:spcPct val="50000"/>
              </a:spcBef>
            </a:pPr>
            <a:r>
              <a:rPr lang="en-US" sz="3200" dirty="0"/>
              <a:t>Every child meets milestones differently, but ASHA (n.d.) provides a checklist that children naturally follow.</a:t>
            </a:r>
          </a:p>
        </p:txBody>
      </p:sp>
      <p:sp>
        <p:nvSpPr>
          <p:cNvPr id="9" name="Text Box 11">
            <a:extLst>
              <a:ext uri="{FF2B5EF4-FFF2-40B4-BE49-F238E27FC236}">
                <a16:creationId xmlns:a16="http://schemas.microsoft.com/office/drawing/2014/main" id="{6B3BDFDC-C656-DC23-489D-8C4A035072EC}"/>
              </a:ext>
            </a:extLst>
          </p:cNvPr>
          <p:cNvSpPr txBox="1">
            <a:spLocks noChangeArrowheads="1"/>
          </p:cNvSpPr>
          <p:nvPr/>
        </p:nvSpPr>
        <p:spPr bwMode="auto">
          <a:xfrm>
            <a:off x="1099997" y="12693623"/>
            <a:ext cx="13081000" cy="3416320"/>
          </a:xfrm>
          <a:prstGeom prst="rect">
            <a:avLst/>
          </a:prstGeom>
          <a:noFill/>
          <a:ln w="9525">
            <a:noFill/>
            <a:miter lim="800000"/>
            <a:headEnd/>
            <a:tailEnd/>
          </a:ln>
        </p:spPr>
        <p:txBody>
          <a:bodyPr wrap="square">
            <a:spAutoFit/>
          </a:bodyPr>
          <a:lstStyle/>
          <a:p>
            <a:pPr algn="just">
              <a:spcBef>
                <a:spcPct val="50000"/>
              </a:spcBef>
            </a:pPr>
            <a:r>
              <a:rPr lang="en-US" sz="4800" b="1" i="1" dirty="0"/>
              <a:t>Level of Income Status in the Household: </a:t>
            </a:r>
            <a:r>
              <a:rPr lang="en-US" sz="4000" b="1" i="1" dirty="0"/>
              <a:t>(Hair et. al, 2015)</a:t>
            </a:r>
          </a:p>
          <a:p>
            <a:pPr algn="just"/>
            <a:r>
              <a:rPr lang="en-US" sz="3200" dirty="0"/>
              <a:t>Why does this play a role in language development? (Hair, 2015)</a:t>
            </a:r>
          </a:p>
          <a:p>
            <a:pPr marL="1028700" lvl="1" indent="-571500" algn="just">
              <a:buFont typeface="Arial" panose="020B0604020202020204" pitchFamily="34" charset="0"/>
              <a:buChar char="•"/>
            </a:pPr>
            <a:r>
              <a:rPr lang="en-US" sz="3200" dirty="0"/>
              <a:t>Less quality language experiences </a:t>
            </a:r>
          </a:p>
          <a:p>
            <a:pPr marL="1028700" lvl="1" indent="-571500" algn="just">
              <a:buFont typeface="Arial" panose="020B0604020202020204" pitchFamily="34" charset="0"/>
              <a:buChar char="•"/>
            </a:pPr>
            <a:r>
              <a:rPr lang="en-US" sz="3200" dirty="0"/>
              <a:t>Deficits in Wernicke's and Broca’s area</a:t>
            </a:r>
          </a:p>
          <a:p>
            <a:pPr marL="1028700" lvl="1" indent="-571500" algn="just">
              <a:buFont typeface="Arial" panose="020B0604020202020204" pitchFamily="34" charset="0"/>
              <a:buChar char="•"/>
            </a:pPr>
            <a:r>
              <a:rPr lang="en-US" sz="3200" dirty="0"/>
              <a:t>Effects education throughout life</a:t>
            </a:r>
          </a:p>
        </p:txBody>
      </p:sp>
      <p:sp>
        <p:nvSpPr>
          <p:cNvPr id="10" name="Text Box 11">
            <a:extLst>
              <a:ext uri="{FF2B5EF4-FFF2-40B4-BE49-F238E27FC236}">
                <a16:creationId xmlns:a16="http://schemas.microsoft.com/office/drawing/2014/main" id="{858D05DE-5090-B83E-51D0-D08480C3510F}"/>
              </a:ext>
            </a:extLst>
          </p:cNvPr>
          <p:cNvSpPr txBox="1">
            <a:spLocks noChangeArrowheads="1"/>
          </p:cNvSpPr>
          <p:nvPr/>
        </p:nvSpPr>
        <p:spPr bwMode="auto">
          <a:xfrm>
            <a:off x="15341600" y="5690249"/>
            <a:ext cx="13081000" cy="6740307"/>
          </a:xfrm>
          <a:prstGeom prst="rect">
            <a:avLst/>
          </a:prstGeom>
          <a:noFill/>
          <a:ln w="9525">
            <a:noFill/>
            <a:miter lim="800000"/>
            <a:headEnd/>
            <a:tailEnd/>
          </a:ln>
        </p:spPr>
        <p:txBody>
          <a:bodyPr wrap="square">
            <a:spAutoFit/>
          </a:bodyPr>
          <a:lstStyle/>
          <a:p>
            <a:pPr algn="just">
              <a:spcBef>
                <a:spcPct val="50000"/>
              </a:spcBef>
            </a:pPr>
            <a:r>
              <a:rPr lang="en-US" sz="4800" b="1" i="1" dirty="0"/>
              <a:t>Parental Involvement:</a:t>
            </a:r>
          </a:p>
          <a:p>
            <a:pPr algn="just">
              <a:spcBef>
                <a:spcPts val="0"/>
              </a:spcBef>
            </a:pPr>
            <a:r>
              <a:rPr lang="en-US" sz="3200" dirty="0"/>
              <a:t>Meeting developmental milestones</a:t>
            </a:r>
          </a:p>
          <a:p>
            <a:pPr marL="1028700" lvl="1" indent="-571500" algn="just">
              <a:spcBef>
                <a:spcPts val="0"/>
              </a:spcBef>
              <a:buFont typeface="Arial" panose="020B0604020202020204" pitchFamily="34" charset="0"/>
              <a:buChar char="•"/>
            </a:pPr>
            <a:r>
              <a:rPr lang="en-US" sz="3200" dirty="0"/>
              <a:t>Brain is developing, maturing &amp; absorbing language </a:t>
            </a:r>
          </a:p>
          <a:p>
            <a:pPr marL="1028700" lvl="1" indent="-571500" algn="just">
              <a:spcBef>
                <a:spcPts val="0"/>
              </a:spcBef>
              <a:buFont typeface="Arial" panose="020B0604020202020204" pitchFamily="34" charset="0"/>
              <a:buChar char="•"/>
            </a:pPr>
            <a:r>
              <a:rPr lang="en-US" sz="3200" dirty="0"/>
              <a:t>ASHA milestones: birth - 5 years</a:t>
            </a:r>
          </a:p>
          <a:p>
            <a:pPr marL="1028700" lvl="1" indent="-571500" algn="just">
              <a:spcBef>
                <a:spcPts val="0"/>
              </a:spcBef>
              <a:buFont typeface="Arial" panose="020B0604020202020204" pitchFamily="34" charset="0"/>
              <a:buChar char="•"/>
            </a:pPr>
            <a:r>
              <a:rPr lang="en-US" sz="3200" dirty="0"/>
              <a:t>Knowing when your child needs additional supports</a:t>
            </a:r>
          </a:p>
          <a:p>
            <a:pPr algn="just">
              <a:spcBef>
                <a:spcPts val="0"/>
              </a:spcBef>
            </a:pPr>
            <a:r>
              <a:rPr lang="en-US" sz="3200" dirty="0"/>
              <a:t>Availability of learning materials (Pace, 2017)</a:t>
            </a:r>
          </a:p>
          <a:p>
            <a:pPr marL="1028700" lvl="1" indent="-571500" algn="just">
              <a:spcBef>
                <a:spcPts val="0"/>
              </a:spcBef>
              <a:buFont typeface="Arial" panose="020B0604020202020204" pitchFamily="34" charset="0"/>
              <a:buChar char="•"/>
            </a:pPr>
            <a:r>
              <a:rPr lang="en-US" sz="3200" dirty="0"/>
              <a:t>Fewer age-appropriate books &amp; toys</a:t>
            </a:r>
          </a:p>
          <a:p>
            <a:pPr marL="1028700" lvl="1" indent="-571500" algn="just">
              <a:spcBef>
                <a:spcPts val="0"/>
              </a:spcBef>
              <a:buFont typeface="Arial" panose="020B0604020202020204" pitchFamily="34" charset="0"/>
              <a:buChar char="•"/>
            </a:pPr>
            <a:r>
              <a:rPr lang="en-US" sz="3200" dirty="0"/>
              <a:t>Exposure to dangerous </a:t>
            </a:r>
            <a:r>
              <a:rPr lang="en-US" sz="3200" dirty="0" err="1"/>
              <a:t>neighbourhoods</a:t>
            </a:r>
            <a:r>
              <a:rPr lang="en-US" sz="3200" dirty="0"/>
              <a:t> </a:t>
            </a:r>
          </a:p>
          <a:p>
            <a:pPr algn="just">
              <a:spcBef>
                <a:spcPts val="0"/>
              </a:spcBef>
            </a:pPr>
            <a:r>
              <a:rPr lang="en-US" sz="3200" dirty="0"/>
              <a:t>Maternal education (Kelly, 2010)</a:t>
            </a:r>
          </a:p>
          <a:p>
            <a:pPr marL="1028700" lvl="1" indent="-571500" algn="just">
              <a:spcBef>
                <a:spcPts val="0"/>
              </a:spcBef>
              <a:buFont typeface="Arial" panose="020B0604020202020204" pitchFamily="34" charset="0"/>
              <a:buChar char="•"/>
            </a:pPr>
            <a:r>
              <a:rPr lang="en-US" sz="3200" dirty="0"/>
              <a:t>Lower maternal vocabulary  </a:t>
            </a:r>
          </a:p>
          <a:p>
            <a:pPr algn="just">
              <a:spcBef>
                <a:spcPts val="0"/>
              </a:spcBef>
            </a:pPr>
            <a:r>
              <a:rPr lang="en-US" sz="3200" dirty="0"/>
              <a:t>Adult language, building on language &amp; positive reinforcement </a:t>
            </a:r>
          </a:p>
          <a:p>
            <a:pPr marL="1028700" lvl="1" indent="-571500" algn="just">
              <a:spcBef>
                <a:spcPts val="0"/>
              </a:spcBef>
              <a:buFont typeface="Arial" panose="020B0604020202020204" pitchFamily="34" charset="0"/>
              <a:buChar char="•"/>
            </a:pPr>
            <a:r>
              <a:rPr lang="en-US" sz="3200" dirty="0"/>
              <a:t>Child characteristics (Pace, 2017) </a:t>
            </a:r>
          </a:p>
          <a:p>
            <a:pPr lvl="2" algn="just">
              <a:spcBef>
                <a:spcPts val="0"/>
              </a:spcBef>
            </a:pPr>
            <a:r>
              <a:rPr lang="en-US" sz="3200" dirty="0"/>
              <a:t>Gender, birth order, physical &amp; mental health, SES level</a:t>
            </a:r>
          </a:p>
        </p:txBody>
      </p:sp>
      <p:sp>
        <p:nvSpPr>
          <p:cNvPr id="11" name="Text Box 11">
            <a:extLst>
              <a:ext uri="{FF2B5EF4-FFF2-40B4-BE49-F238E27FC236}">
                <a16:creationId xmlns:a16="http://schemas.microsoft.com/office/drawing/2014/main" id="{2C9E4C80-B6B1-23E4-4D0A-0528DD1A44CA}"/>
              </a:ext>
            </a:extLst>
          </p:cNvPr>
          <p:cNvSpPr txBox="1">
            <a:spLocks noChangeArrowheads="1"/>
          </p:cNvSpPr>
          <p:nvPr/>
        </p:nvSpPr>
        <p:spPr bwMode="auto">
          <a:xfrm>
            <a:off x="15251608" y="13183645"/>
            <a:ext cx="13081000" cy="4893647"/>
          </a:xfrm>
          <a:prstGeom prst="rect">
            <a:avLst/>
          </a:prstGeom>
          <a:noFill/>
          <a:ln w="9525">
            <a:noFill/>
            <a:miter lim="800000"/>
            <a:headEnd/>
            <a:tailEnd/>
          </a:ln>
        </p:spPr>
        <p:txBody>
          <a:bodyPr wrap="square">
            <a:spAutoFit/>
          </a:bodyPr>
          <a:lstStyle/>
          <a:p>
            <a:pPr algn="just">
              <a:spcBef>
                <a:spcPct val="50000"/>
              </a:spcBef>
            </a:pPr>
            <a:r>
              <a:rPr lang="en-US" sz="4800" b="1" i="1" dirty="0"/>
              <a:t>Preschool Educator Roles: </a:t>
            </a:r>
            <a:r>
              <a:rPr lang="en-US" sz="4000" b="1" i="1" dirty="0"/>
              <a:t>(</a:t>
            </a:r>
            <a:r>
              <a:rPr lang="en-US" sz="4000" b="1" i="1" dirty="0" err="1"/>
              <a:t>Huttenlocher</a:t>
            </a:r>
            <a:r>
              <a:rPr lang="en-US" sz="4000" b="1" i="1" dirty="0"/>
              <a:t> et. al, 2002)</a:t>
            </a:r>
          </a:p>
          <a:p>
            <a:pPr algn="just"/>
            <a:r>
              <a:rPr lang="en-US" sz="3200" dirty="0"/>
              <a:t>High-quality daycare centers in higher SES classes tend to employ higher educated childcare providers</a:t>
            </a:r>
          </a:p>
          <a:p>
            <a:pPr marL="1028700" lvl="1" indent="-571500" algn="just">
              <a:buFont typeface="Arial" panose="020B0604020202020204" pitchFamily="34" charset="0"/>
              <a:buChar char="•"/>
            </a:pPr>
            <a:r>
              <a:rPr lang="en-US" sz="3200" dirty="0"/>
              <a:t>Tend to ask questions and respond in ways that build language </a:t>
            </a:r>
          </a:p>
          <a:p>
            <a:pPr marL="1028700" lvl="1" indent="-571500" algn="just">
              <a:buFont typeface="Arial" panose="020B0604020202020204" pitchFamily="34" charset="0"/>
              <a:buChar char="•"/>
            </a:pPr>
            <a:r>
              <a:rPr lang="en-US" sz="3200" dirty="0"/>
              <a:t>More language facilitating activities – structured vs. non structured </a:t>
            </a:r>
          </a:p>
          <a:p>
            <a:pPr algn="just"/>
            <a:r>
              <a:rPr lang="en-US" sz="3200" dirty="0"/>
              <a:t>Less likely to receive services from an SLP (Kelly, 2010) </a:t>
            </a:r>
          </a:p>
          <a:p>
            <a:pPr marL="1028700" lvl="1" indent="-571500" algn="just">
              <a:buFont typeface="Arial" panose="020B0604020202020204" pitchFamily="34" charset="0"/>
              <a:buChar char="•"/>
            </a:pPr>
            <a:r>
              <a:rPr lang="en-US" sz="3200" dirty="0"/>
              <a:t>Enter school with less skills </a:t>
            </a:r>
          </a:p>
          <a:p>
            <a:pPr algn="just">
              <a:spcBef>
                <a:spcPct val="50000"/>
              </a:spcBef>
            </a:pPr>
            <a:endParaRPr lang="en-US" sz="4800" b="1" i="1" dirty="0"/>
          </a:p>
        </p:txBody>
      </p:sp>
      <p:sp>
        <p:nvSpPr>
          <p:cNvPr id="15" name="Text Box 11">
            <a:extLst>
              <a:ext uri="{FF2B5EF4-FFF2-40B4-BE49-F238E27FC236}">
                <a16:creationId xmlns:a16="http://schemas.microsoft.com/office/drawing/2014/main" id="{245CCD0B-4C07-8A2A-0B93-4A264EB551C6}"/>
              </a:ext>
            </a:extLst>
          </p:cNvPr>
          <p:cNvSpPr txBox="1">
            <a:spLocks noChangeArrowheads="1"/>
          </p:cNvSpPr>
          <p:nvPr/>
        </p:nvSpPr>
        <p:spPr bwMode="auto">
          <a:xfrm>
            <a:off x="29721141" y="16992600"/>
            <a:ext cx="13081000" cy="13603724"/>
          </a:xfrm>
          <a:prstGeom prst="rect">
            <a:avLst/>
          </a:prstGeom>
          <a:noFill/>
          <a:ln w="9525">
            <a:noFill/>
            <a:miter lim="800000"/>
            <a:headEnd/>
            <a:tailEnd/>
          </a:ln>
        </p:spPr>
        <p:txBody>
          <a:bodyPr wrap="square">
            <a:spAutoFit/>
          </a:bodyPr>
          <a:lstStyle/>
          <a:p>
            <a:pPr algn="just">
              <a:spcBef>
                <a:spcPct val="50000"/>
              </a:spcBef>
            </a:pPr>
            <a:r>
              <a:rPr lang="en-US" sz="4800" b="1" i="1" dirty="0">
                <a:latin typeface="Times New Roman" panose="02020603050405020304" pitchFamily="18" charset="0"/>
                <a:cs typeface="Times New Roman" panose="02020603050405020304" pitchFamily="18" charset="0"/>
              </a:rPr>
              <a:t>References:</a:t>
            </a:r>
          </a:p>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American Speech-Language-Hearing Association. (n.d.)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How Does Your Child Hear and Talk?</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Plural Publishing, Inc. </a:t>
            </a:r>
            <a:r>
              <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https://www.asha.org/public/speech/development/chart/</a:t>
            </a:r>
            <a:endPar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C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Hair, N., Hanson, J., Wolfe, B., &amp; Pollak, S. (2015, September 16).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Association of Child Poverty, Brain Development, and Academic Achievement.</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National Library of Medicine: National Center for Biotechnology Information. </a:t>
            </a:r>
            <a:r>
              <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https://pubmed.ncbi.nlm.nih.gov/26192216/</a:t>
            </a:r>
            <a:endParaRPr lang="en-CA" sz="2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C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Harkness, J. (2015, July 11).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How poverty affects children’s language skills</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CA" sz="2000" dirty="0" err="1">
                <a:effectLst/>
                <a:latin typeface="Times New Roman" panose="02020603050405020304" pitchFamily="18" charset="0"/>
                <a:ea typeface="Times New Roman" panose="02020603050405020304" pitchFamily="18" charset="0"/>
                <a:cs typeface="Times New Roman" panose="02020603050405020304" pitchFamily="18" charset="0"/>
              </a:rPr>
              <a:t>Borgen</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Project. </a:t>
            </a:r>
            <a:r>
              <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https://borgenproject.org/poverty-affects-childrens-language-skills/#:~:text=On%20average%2C%20they%20score%20two,month%20gap%20in%20language%20proficiency</a:t>
            </a:r>
            <a:endParaRPr lang="en-CA" sz="2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C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ct val="50000"/>
              </a:spcBef>
            </a:pP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Huttenlocher</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J., </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Vasilyena</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Cymerman</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E., &amp; Levine, S. (2002, November). </a:t>
            </a:r>
            <a:r>
              <a:rPr lang="en-CA" sz="2000" i="1" dirty="0">
                <a:effectLst/>
                <a:latin typeface="Times New Roman" panose="02020603050405020304" pitchFamily="18" charset="0"/>
                <a:ea typeface="Calibri" panose="020F0502020204030204" pitchFamily="34" charset="0"/>
                <a:cs typeface="Times New Roman" panose="02020603050405020304" pitchFamily="18" charset="0"/>
              </a:rPr>
              <a:t>Language input and child syntax</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Science Direct. </a:t>
            </a:r>
            <a:r>
              <a:rPr lang="en-CA"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https://www.sciencedirect.com/science/article/abs/pii/S0010028502005005?via%3Dihub</a:t>
            </a:r>
            <a:r>
              <a:rPr lang="en-CA" sz="2000" dirty="0">
                <a:effectLst/>
                <a:latin typeface="Times New Roman" panose="02020603050405020304" pitchFamily="18" charset="0"/>
                <a:cs typeface="Times New Roman" panose="02020603050405020304" pitchFamily="18" charset="0"/>
              </a:rPr>
              <a:t> </a:t>
            </a:r>
          </a:p>
          <a:p>
            <a:pPr algn="just">
              <a:spcBef>
                <a:spcPct val="50000"/>
              </a:spcBef>
            </a:pPr>
            <a:endParaRPr lang="en-CA" sz="2000" dirty="0">
              <a:effectLst/>
              <a:latin typeface="Times New Roman" panose="02020603050405020304" pitchFamily="18" charset="0"/>
              <a:cs typeface="Times New Roman" panose="02020603050405020304" pitchFamily="18" charset="0"/>
            </a:endParaRPr>
          </a:p>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Kelly, D. (2010, July).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Language Acquisition Challenges for Preschoolers Residing in Low-SES Households: Implications for Speech-language Pathologists and Developmental Researchers</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ASHA Wire. </a:t>
            </a:r>
            <a:r>
              <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https://pubs.asha.org/doi/abs/10.1044/lle17.2.41</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C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Lee, J. (2023, March).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37.9 million Americans are living in poverty, according to the U.S. Census. But the problem could be far worse.</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CNBC</a:t>
            </a:r>
          </a:p>
          <a:p>
            <a:endParaRPr lang="en-C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Pace, A., Luo, R., Hirsh-</a:t>
            </a:r>
            <a:r>
              <a:rPr lang="en-CA" sz="2000" dirty="0" err="1">
                <a:effectLst/>
                <a:latin typeface="Times New Roman" panose="02020603050405020304" pitchFamily="18" charset="0"/>
                <a:ea typeface="Times New Roman" panose="02020603050405020304" pitchFamily="18" charset="0"/>
                <a:cs typeface="Times New Roman" panose="02020603050405020304" pitchFamily="18" charset="0"/>
              </a:rPr>
              <a:t>Pasek</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K., &amp; </a:t>
            </a:r>
            <a:r>
              <a:rPr lang="en-CA" sz="2000" dirty="0" err="1">
                <a:effectLst/>
                <a:latin typeface="Times New Roman" panose="02020603050405020304" pitchFamily="18" charset="0"/>
                <a:ea typeface="Times New Roman" panose="02020603050405020304" pitchFamily="18" charset="0"/>
                <a:cs typeface="Times New Roman" panose="02020603050405020304" pitchFamily="18" charset="0"/>
              </a:rPr>
              <a:t>Michnick</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CA" sz="2000" dirty="0" err="1">
                <a:effectLst/>
                <a:latin typeface="Times New Roman" panose="02020603050405020304" pitchFamily="18" charset="0"/>
                <a:ea typeface="Times New Roman" panose="02020603050405020304" pitchFamily="18" charset="0"/>
                <a:cs typeface="Times New Roman" panose="02020603050405020304" pitchFamily="18" charset="0"/>
              </a:rPr>
              <a:t>Golinkoff</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R. (2017).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Identifying Pathways Between Socioeconomic Status and Language Development</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Annual Reviews. </a:t>
            </a:r>
            <a:r>
              <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https://www.annualreviews.org/doi/pdf/10.1146/annurev-linguistics-011516-034226</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200000"/>
              </a:lnSpc>
            </a:pP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Paul, R., &amp; Norbury, C. (2012).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Language Disorders from Infancy through Adolescence </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CA"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ed.). Elsevier. </a:t>
            </a:r>
          </a:p>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Romeo, R. (2019, December).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Socioeconomic and Experiential Influences on the Neurobiology of Language Development</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ASHA Wire. </a:t>
            </a:r>
            <a:r>
              <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https://pubs.asha.org/doi/abs/10.1044/2019_PERSP-19-00073</a:t>
            </a:r>
            <a:endPar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C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Roseberry-McKibbin, C. (2001).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Serving Children from the Culture of Poverty</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ASHA Wire. </a:t>
            </a:r>
            <a:r>
              <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https://leader.pubs.asha.org/doi/10.1044/leader.FTR1.06202001.4</a:t>
            </a:r>
            <a:endPar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C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Schwab, J., &amp; Lew-Williams, C. (2016, May 19).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Language Learning, socioeconomic status, and child-directed speech</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National Library of Medicine: National Center for Biotechnology </a:t>
            </a:r>
            <a:r>
              <a:rPr lang="en-CA" sz="2000" dirty="0" err="1">
                <a:effectLst/>
                <a:latin typeface="Times New Roman" panose="02020603050405020304" pitchFamily="18" charset="0"/>
                <a:ea typeface="Times New Roman" panose="02020603050405020304" pitchFamily="18" charset="0"/>
                <a:cs typeface="Times New Roman" panose="02020603050405020304" pitchFamily="18" charset="0"/>
              </a:rPr>
              <a:t>Information.</a:t>
            </a:r>
            <a:r>
              <a:rPr lang="en-CA" sz="20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https</a:t>
            </a:r>
            <a:r>
              <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://www.ncbi.nlm.nih.gov/pmc/articles/PMC5901657/#:~:text=Specifically%2C%20children%20at%20the%20lower,%2C%20grammar%2C%20and%20language%20processing</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C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CA"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spcBef>
                <a:spcPct val="50000"/>
              </a:spcBef>
            </a:pPr>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3A8A75A-3F3B-9C55-E016-A20D29236330}"/>
              </a:ext>
            </a:extLst>
          </p:cNvPr>
          <p:cNvSpPr txBox="1"/>
          <p:nvPr/>
        </p:nvSpPr>
        <p:spPr>
          <a:xfrm>
            <a:off x="29714214" y="28973621"/>
            <a:ext cx="5985508" cy="2000548"/>
          </a:xfrm>
          <a:prstGeom prst="rect">
            <a:avLst/>
          </a:prstGeom>
          <a:noFill/>
        </p:spPr>
        <p:txBody>
          <a:bodyPr wrap="square">
            <a:spAutoFit/>
          </a:bodyPr>
          <a:lstStyle/>
          <a:p>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Sultana, N., Wong, L., &amp; Purdy, S. (2020, August). </a:t>
            </a:r>
            <a:r>
              <a:rPr lang="en-CA" sz="2000" i="1" dirty="0">
                <a:effectLst/>
                <a:latin typeface="Times New Roman" panose="02020603050405020304" pitchFamily="18" charset="0"/>
                <a:ea typeface="Times New Roman" panose="02020603050405020304" pitchFamily="18" charset="0"/>
                <a:cs typeface="Times New Roman" panose="02020603050405020304" pitchFamily="18" charset="0"/>
              </a:rPr>
              <a:t>Natural Language Input: Maternal Education, Socioeconomic Deprivation, and Language Outcomes in Typically Developing Children</a:t>
            </a: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 National Library of Medicine. </a:t>
            </a:r>
            <a:r>
              <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https://pubmed.ncbi.nlm.nih.gov/32755504/</a:t>
            </a:r>
            <a:endParaRPr lang="en-CA" sz="20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CA"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 Box 11">
            <a:extLst>
              <a:ext uri="{FF2B5EF4-FFF2-40B4-BE49-F238E27FC236}">
                <a16:creationId xmlns:a16="http://schemas.microsoft.com/office/drawing/2014/main" id="{E573C8C0-DB3E-7845-A102-4E89C6B5DABC}"/>
              </a:ext>
            </a:extLst>
          </p:cNvPr>
          <p:cNvSpPr txBox="1">
            <a:spLocks noChangeArrowheads="1"/>
          </p:cNvSpPr>
          <p:nvPr/>
        </p:nvSpPr>
        <p:spPr bwMode="auto">
          <a:xfrm>
            <a:off x="15405100" y="23657449"/>
            <a:ext cx="13081000" cy="6247864"/>
          </a:xfrm>
          <a:prstGeom prst="rect">
            <a:avLst/>
          </a:prstGeom>
          <a:noFill/>
          <a:ln w="9525">
            <a:noFill/>
            <a:miter lim="800000"/>
            <a:headEnd/>
            <a:tailEnd/>
          </a:ln>
        </p:spPr>
        <p:txBody>
          <a:bodyPr wrap="square">
            <a:spAutoFit/>
          </a:bodyPr>
          <a:lstStyle/>
          <a:p>
            <a:pPr algn="just">
              <a:spcBef>
                <a:spcPct val="50000"/>
              </a:spcBef>
            </a:pPr>
            <a:r>
              <a:rPr lang="en-US" sz="4800" b="1" i="1" dirty="0"/>
              <a:t>Closing the Achievement Gap:</a:t>
            </a:r>
          </a:p>
          <a:p>
            <a:pPr algn="just"/>
            <a:r>
              <a:rPr lang="en-US" sz="3200" dirty="0"/>
              <a:t>An achievement gap is described as the difference in academic skills between a group of students (Ansell, 2011) </a:t>
            </a:r>
          </a:p>
          <a:p>
            <a:pPr marL="1028700" lvl="1" indent="-571500" algn="just">
              <a:buFont typeface="Arial" panose="020B0604020202020204" pitchFamily="34" charset="0"/>
              <a:buChar char="•"/>
            </a:pPr>
            <a:r>
              <a:rPr lang="en-US" sz="3200" dirty="0"/>
              <a:t>Can begin at 18-months old (Harkness, 2015) with a 6-month age gap at age 2</a:t>
            </a:r>
          </a:p>
          <a:p>
            <a:pPr algn="just"/>
            <a:r>
              <a:rPr lang="en-US" sz="3200" dirty="0"/>
              <a:t>Income &amp; education levels are strongly correlated </a:t>
            </a:r>
          </a:p>
          <a:p>
            <a:pPr algn="just"/>
            <a:r>
              <a:rPr lang="en-US" sz="3200" dirty="0"/>
              <a:t>Parental involvement and quality early intervention programs</a:t>
            </a:r>
          </a:p>
          <a:p>
            <a:pPr marL="1028700" lvl="1" indent="-571500" algn="just">
              <a:buFont typeface="Arial" panose="020B0604020202020204" pitchFamily="34" charset="0"/>
              <a:buChar char="•"/>
            </a:pPr>
            <a:r>
              <a:rPr lang="en-US" sz="3200" dirty="0"/>
              <a:t>Encouraging parents to be more involved </a:t>
            </a:r>
          </a:p>
          <a:p>
            <a:pPr marL="1028700" lvl="1" indent="-571500" algn="just">
              <a:buFont typeface="Arial" panose="020B0604020202020204" pitchFamily="34" charset="0"/>
              <a:buChar char="•"/>
            </a:pPr>
            <a:r>
              <a:rPr lang="en-US" sz="3200" dirty="0"/>
              <a:t>Exposure to peers, new experiences, toys, sounds &amp; educators </a:t>
            </a:r>
          </a:p>
          <a:p>
            <a:pPr algn="just"/>
            <a:r>
              <a:rPr lang="en-US" sz="3200" dirty="0"/>
              <a:t>Screening assessments (Paul &amp; Norbury, 2012) </a:t>
            </a:r>
          </a:p>
          <a:p>
            <a:pPr marL="1028700" lvl="1" indent="-571500" algn="just">
              <a:buFont typeface="Arial" panose="020B0604020202020204" pitchFamily="34" charset="0"/>
              <a:buChar char="•"/>
            </a:pPr>
            <a:r>
              <a:rPr lang="en-US" sz="3200" dirty="0" err="1"/>
              <a:t>Bankson</a:t>
            </a:r>
            <a:endParaRPr lang="en-US" sz="3200" dirty="0"/>
          </a:p>
          <a:p>
            <a:pPr marL="1028700" lvl="1" indent="-571500" algn="just">
              <a:buFont typeface="Arial" panose="020B0604020202020204" pitchFamily="34" charset="0"/>
              <a:buChar char="•"/>
            </a:pPr>
            <a:r>
              <a:rPr lang="en-US" sz="3200" dirty="0"/>
              <a:t>Fluharty</a:t>
            </a:r>
          </a:p>
        </p:txBody>
      </p:sp>
      <p:pic>
        <p:nvPicPr>
          <p:cNvPr id="18" name="Picture 2" descr="Closing the Achievement Gap Through Equity: - CORE">
            <a:extLst>
              <a:ext uri="{FF2B5EF4-FFF2-40B4-BE49-F238E27FC236}">
                <a16:creationId xmlns:a16="http://schemas.microsoft.com/office/drawing/2014/main" id="{C9E90AE1-40DB-F880-753E-63B248C2B2E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9931" b="94457" l="2913" r="97950">
                        <a14:foregroundMark x1="4099" y1="56351" x2="10680" y2="85219"/>
                        <a14:foregroundMark x1="10895" y1="78291" x2="19417" y2="60508"/>
                        <a14:foregroundMark x1="19417" y1="60508" x2="23948" y2="60739"/>
                        <a14:foregroundMark x1="23948" y1="60739" x2="27616" y2="57737"/>
                        <a14:foregroundMark x1="9924" y1="16628" x2="10787" y2="37644"/>
                        <a14:foregroundMark x1="10787" y1="37644" x2="11435" y2="37182"/>
                        <a14:foregroundMark x1="8306" y1="28176" x2="8198" y2="33949"/>
                        <a14:foregroundMark x1="8198" y1="19169" x2="9709" y2="23788"/>
                        <a14:foregroundMark x1="12190" y1="29330" x2="13053" y2="30023"/>
                        <a14:foregroundMark x1="8306" y1="25866" x2="7983" y2="27714"/>
                        <a14:foregroundMark x1="9493" y1="27714" x2="7983" y2="35335"/>
                        <a14:foregroundMark x1="3776" y1="57506" x2="13269" y2="57737"/>
                        <a14:foregroundMark x1="13269" y1="57737" x2="25027" y2="54273"/>
                        <a14:foregroundMark x1="26214" y1="13626" x2="29126" y2="43418"/>
                        <a14:foregroundMark x1="30852" y1="47344" x2="30852" y2="47344"/>
                        <a14:foregroundMark x1="25243" y1="45958" x2="25243" y2="45958"/>
                        <a14:foregroundMark x1="31176" y1="49423" x2="31176" y2="49423"/>
                        <a14:foregroundMark x1="31284" y1="50577" x2="31284" y2="50577"/>
                        <a14:foregroundMark x1="30960" y1="35104" x2="32686" y2="36721"/>
                        <a14:foregroundMark x1="78749" y1="15473" x2="80259" y2="36028"/>
                        <a14:foregroundMark x1="80259" y1="36028" x2="80259" y2="36028"/>
                        <a14:foregroundMark x1="76915" y1="27483" x2="76268" y2="30716"/>
                        <a14:foregroundMark x1="76915" y1="48037" x2="77454" y2="45497"/>
                        <a14:foregroundMark x1="82309" y1="43649" x2="83279" y2="48037"/>
                        <a14:foregroundMark x1="82632" y1="30254" x2="83711" y2="31409"/>
                        <a14:foregroundMark x1="75512" y1="56582" x2="98166" y2="60277"/>
                        <a14:foregroundMark x1="98166" y1="60277" x2="98166" y2="60277"/>
                        <a14:foregroundMark x1="96117" y1="54965" x2="83387" y2="85912"/>
                        <a14:foregroundMark x1="83387" y1="85912" x2="84035" y2="83834"/>
                        <a14:foregroundMark x1="74326" y1="61663" x2="85221" y2="62125"/>
                        <a14:foregroundMark x1="85221" y1="62125" x2="85653" y2="61432"/>
                        <a14:foregroundMark x1="71845" y1="56351" x2="80583" y2="56582"/>
                        <a14:foregroundMark x1="45847" y1="87760" x2="44876" y2="94688"/>
                        <a14:foregroundMark x1="15102" y1="52425" x2="4639" y2="52656"/>
                        <a14:foregroundMark x1="4639" y1="52656" x2="4099" y2="53118"/>
                        <a14:foregroundMark x1="6796" y1="87760" x2="10895" y2="84527"/>
                        <a14:foregroundMark x1="10895" y1="84527" x2="12945" y2="80831"/>
                        <a14:foregroundMark x1="2913" y1="60046" x2="5286" y2="67898"/>
                        <a14:foregroundMark x1="5286" y1="67898" x2="5286" y2="67898"/>
                        <a14:foregroundMark x1="97195" y1="75945" x2="97195" y2="79215"/>
                        <a14:foregroundMark x1="57497" y1="35797" x2="57212" y2="35703"/>
                        <a14:foregroundMark x1="56440" y1="37875" x2="56850" y2="38337"/>
                        <a14:foregroundMark x1="59871" y1="60046" x2="64725" y2="60277"/>
                        <a14:foregroundMark x1="64725" y1="60277" x2="65587" y2="60013"/>
                        <a14:backgroundMark x1="20712" y1="77367" x2="29666" y2="77829"/>
                        <a14:backgroundMark x1="29666" y1="77829" x2="30097" y2="77598"/>
                        <a14:backgroundMark x1="9493" y1="97229" x2="16289" y2="97460"/>
                        <a14:backgroundMark x1="59547" y1="77598" x2="74865" y2="81755"/>
                        <a14:backgroundMark x1="74865" y1="81755" x2="81338" y2="92379"/>
                        <a14:backgroundMark x1="46386" y1="69977" x2="46386" y2="69977"/>
                        <a14:backgroundMark x1="51888" y1="68591" x2="51888" y2="68591"/>
                        <a14:backgroundMark x1="55987" y1="38568" x2="55987" y2="38568"/>
                        <a14:backgroundMark x1="55124" y1="37875" x2="55124" y2="37875"/>
                        <a14:backgroundMark x1="53722" y1="37644" x2="56634" y2="37644"/>
                        <a14:backgroundMark x1="56311" y1="39030" x2="56311" y2="39030"/>
                        <a14:backgroundMark x1="96440" y1="74365" x2="97519" y2="75058"/>
                        <a14:backgroundMark x1="67422" y1="56582" x2="67422" y2="59584"/>
                      </a14:backgroundRemoval>
                    </a14:imgEffect>
                  </a14:imgLayer>
                </a14:imgProps>
              </a:ext>
              <a:ext uri="{28A0092B-C50C-407E-A947-70E740481C1C}">
                <a14:useLocalDpi xmlns:a14="http://schemas.microsoft.com/office/drawing/2010/main" val="0"/>
              </a:ext>
            </a:extLst>
          </a:blip>
          <a:srcRect l="5818" r="13811"/>
          <a:stretch/>
        </p:blipFill>
        <p:spPr bwMode="auto">
          <a:xfrm>
            <a:off x="20426758" y="28679059"/>
            <a:ext cx="5985508" cy="34786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FC038DCC-EF10-C63B-F27C-8E08D19FBEE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915" b="93349" l="5563" r="90000">
                        <a14:foregroundMark x1="24625" y1="33495" x2="25125" y2="47279"/>
                        <a14:foregroundMark x1="22188" y1="44135" x2="26313" y2="44982"/>
                        <a14:foregroundMark x1="26313" y1="44982" x2="28563" y2="47279"/>
                        <a14:foregroundMark x1="17938" y1="59613" x2="29500" y2="64450"/>
                        <a14:foregroundMark x1="29500" y1="64450" x2="31938" y2="68803"/>
                        <a14:foregroundMark x1="13688" y1="79202" x2="35938" y2="84764"/>
                        <a14:foregroundMark x1="35938" y1="84764" x2="37500" y2="86699"/>
                        <a14:foregroundMark x1="33563" y1="83918" x2="27375" y2="85490"/>
                        <a14:foregroundMark x1="5563" y1="93349" x2="10438" y2="88029"/>
                        <a14:foregroundMark x1="10438" y1="88029" x2="10625" y2="88029"/>
                      </a14:backgroundRemoval>
                    </a14:imgEffect>
                  </a14:imgLayer>
                </a14:imgProps>
              </a:ext>
              <a:ext uri="{28A0092B-C50C-407E-A947-70E740481C1C}">
                <a14:useLocalDpi xmlns:a14="http://schemas.microsoft.com/office/drawing/2010/main" val="0"/>
              </a:ext>
            </a:extLst>
          </a:blip>
          <a:srcRect l="3637" t="24302" r="51988"/>
          <a:stretch/>
        </p:blipFill>
        <p:spPr bwMode="auto">
          <a:xfrm>
            <a:off x="10130398" y="8273476"/>
            <a:ext cx="4548909" cy="40112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a:extLst>
              <a:ext uri="{FF2B5EF4-FFF2-40B4-BE49-F238E27FC236}">
                <a16:creationId xmlns:a16="http://schemas.microsoft.com/office/drawing/2014/main" id="{E89138EC-8627-DD66-1F15-9D47C2147576}"/>
              </a:ext>
            </a:extLst>
          </p:cNvPr>
          <p:cNvGraphicFramePr>
            <a:graphicFrameLocks noGrp="1"/>
          </p:cNvGraphicFramePr>
          <p:nvPr>
            <p:extLst>
              <p:ext uri="{D42A27DB-BD31-4B8C-83A1-F6EECF244321}">
                <p14:modId xmlns:p14="http://schemas.microsoft.com/office/powerpoint/2010/main" val="1733666990"/>
              </p:ext>
            </p:extLst>
          </p:nvPr>
        </p:nvGraphicFramePr>
        <p:xfrm>
          <a:off x="852968" y="18801871"/>
          <a:ext cx="13281817" cy="13256435"/>
        </p:xfrm>
        <a:graphic>
          <a:graphicData uri="http://schemas.openxmlformats.org/drawingml/2006/table">
            <a:tbl>
              <a:tblPr firstRow="1" bandRow="1">
                <a:tableStyleId>{2D5ABB26-0587-4C30-8999-92F81FD0307C}</a:tableStyleId>
              </a:tblPr>
              <a:tblGrid>
                <a:gridCol w="1053046">
                  <a:extLst>
                    <a:ext uri="{9D8B030D-6E8A-4147-A177-3AD203B41FA5}">
                      <a16:colId xmlns:a16="http://schemas.microsoft.com/office/drawing/2014/main" val="4210530704"/>
                    </a:ext>
                  </a:extLst>
                </a:gridCol>
                <a:gridCol w="12228771">
                  <a:extLst>
                    <a:ext uri="{9D8B030D-6E8A-4147-A177-3AD203B41FA5}">
                      <a16:colId xmlns:a16="http://schemas.microsoft.com/office/drawing/2014/main" val="803040975"/>
                    </a:ext>
                  </a:extLst>
                </a:gridCol>
              </a:tblGrid>
              <a:tr h="2904552">
                <a:tc>
                  <a:txBody>
                    <a:bodyPr/>
                    <a:lstStyle/>
                    <a:p>
                      <a:r>
                        <a:rPr lang="en-US" sz="2700" dirty="0"/>
                        <a:t>0 -1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700" dirty="0"/>
                        <a:t>Alerts to sounds, quiets/smiles when you talk, coos, recognizes loved ones/common objects, turns or looks for voices, laughs, reacts to sounds, responds to facial expressions, vocalizes during play, vocalizes different vowel sounds, blows raspberries, looks at you when you call their name,  stops for a moment when you say “no”, babbles, looks for loved one when upset, raises arms to be picked up, pushes away unwanted objects, reaches for objects, points, waves, shows or gives objects, imitates or initiates gestures, tries to copy sounds, dancing, says 1-2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4191508"/>
                  </a:ext>
                </a:extLst>
              </a:tr>
              <a:tr h="1515419">
                <a:tc>
                  <a:txBody>
                    <a:bodyPr/>
                    <a:lstStyle/>
                    <a:p>
                      <a:r>
                        <a:rPr lang="en-US" sz="2700" dirty="0"/>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700" dirty="0"/>
                        <a:t>Looks around when asked “where”, follows simple directions, points to make requests, shakes head “no”, understands and uses words for common objects, identifies one or more body parts, uses gestures when excited, combination of long strings of sounds and real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755188"/>
                  </a:ext>
                </a:extLst>
              </a:tr>
              <a:tr h="1515419">
                <a:tc>
                  <a:txBody>
                    <a:bodyPr/>
                    <a:lstStyle/>
                    <a:p>
                      <a:r>
                        <a:rPr lang="en-US" sz="2700" dirty="0"/>
                        <a:t>1.5-2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700" dirty="0"/>
                        <a:t>Uses and understands at least 50 words, puts two or more words together, follows 2-step directions, uses words like me, mine and you, uses words to ask for help, uses possessives like “daddy’s sock”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64996645"/>
                  </a:ext>
                </a:extLst>
              </a:tr>
              <a:tr h="2014600">
                <a:tc>
                  <a:txBody>
                    <a:bodyPr/>
                    <a:lstStyle/>
                    <a:p>
                      <a:r>
                        <a:rPr lang="en-US" sz="2700" dirty="0"/>
                        <a:t>2 -3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700" dirty="0"/>
                        <a:t>Uses word combinations  often, tries to get your attention by saying “look at me”, says their name, uses plural words, uses –</a:t>
                      </a:r>
                      <a:r>
                        <a:rPr lang="en-US" sz="2700" dirty="0" err="1"/>
                        <a:t>ing</a:t>
                      </a:r>
                      <a:r>
                        <a:rPr lang="en-US" sz="2700" dirty="0"/>
                        <a:t> verbs, gives reasons for things, asks why and how, answers “what” and “which” questions, correctly produces p, b, m, h, w, d and n , correctly produces most vowels in words, speech becomes more clearer to common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7560892"/>
                  </a:ext>
                </a:extLst>
              </a:tr>
              <a:tr h="2441508">
                <a:tc>
                  <a:txBody>
                    <a:bodyPr/>
                    <a:lstStyle/>
                    <a:p>
                      <a:r>
                        <a:rPr lang="en-US" sz="2700" dirty="0"/>
                        <a:t>3 -4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700" dirty="0"/>
                        <a:t>Compares tings like bigger vs. shorter, tells you a story from book or movie, understands and uses location words (on, under), uses words like ”a” or “the” pretends to read, recognizes logos like “STOP”, pretends to write or spell, correctly produces t, k, g, f, y and –</a:t>
                      </a:r>
                      <a:r>
                        <a:rPr lang="en-US" sz="2700" dirty="0" err="1"/>
                        <a:t>ing</a:t>
                      </a:r>
                      <a:r>
                        <a:rPr lang="en-US" sz="2700" dirty="0"/>
                        <a:t>. Says all the syllables in a word, by age 4 talks smoothly, most people understand them, says  all sounds in consonant cluster (-</a:t>
                      </a:r>
                      <a:r>
                        <a:rPr lang="en-US" sz="2700" dirty="0" err="1"/>
                        <a:t>nd</a:t>
                      </a:r>
                      <a:r>
                        <a:rPr lang="en-US" sz="2700" dirty="0"/>
                        <a:t>, in sand)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63693049"/>
                  </a:ext>
                </a:extLst>
              </a:tr>
              <a:tr h="2441508">
                <a:tc>
                  <a:txBody>
                    <a:bodyPr/>
                    <a:lstStyle/>
                    <a:p>
                      <a:r>
                        <a:rPr lang="en-US" sz="2700" dirty="0"/>
                        <a:t>4- 5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700" dirty="0"/>
                        <a:t>Produces grammatically correct sentences, includes main characters, settings and words to tell stories, uses  at least 1 irregular plural form, understands and uses location words (between, beside), follows simple directions and rules to play, locates from of a book and its title, recognizes and names 10 or more letters, imitates reading and writing form left to right, blends word parts (cupcake), produces most consonants correctly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763142"/>
                  </a:ext>
                </a:extLst>
              </a:tr>
            </a:tbl>
          </a:graphicData>
        </a:graphic>
      </p:graphicFrame>
      <p:pic>
        <p:nvPicPr>
          <p:cNvPr id="1026" name="Picture 2" descr="Parenting for Partnership">
            <a:extLst>
              <a:ext uri="{FF2B5EF4-FFF2-40B4-BE49-F238E27FC236}">
                <a16:creationId xmlns:a16="http://schemas.microsoft.com/office/drawing/2014/main" id="{B155D002-094E-2AEA-A144-A61EE5735AB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8507" b="95573" l="5983" r="96866">
                        <a14:foregroundMark x1="59544" y1="8507" x2="59544" y2="8507"/>
                        <a14:foregroundMark x1="58761" y1="95052" x2="58761" y2="95052"/>
                        <a14:foregroundMark x1="20726" y1="93316" x2="54416" y2="87934"/>
                        <a14:foregroundMark x1="54416" y1="87934" x2="54416" y2="87934"/>
                        <a14:foregroundMark x1="74573" y1="47743" x2="76211" y2="81163"/>
                        <a14:foregroundMark x1="76211" y1="81163" x2="76709" y2="83073"/>
                        <a14:foregroundMark x1="28775" y1="52691" x2="20370" y2="60156"/>
                        <a14:foregroundMark x1="20370" y1="60156" x2="10185" y2="90104"/>
                        <a14:foregroundMark x1="10185" y1="90104" x2="9972" y2="93403"/>
                        <a14:foregroundMark x1="9972" y1="93403" x2="11895" y2="95573"/>
                        <a14:foregroundMark x1="5342" y1="96875" x2="6125" y2="92969"/>
                        <a14:foregroundMark x1="6125" y1="92969" x2="6766" y2="91927"/>
                        <a14:foregroundMark x1="39744" y1="42882" x2="42593" y2="43056"/>
                        <a14:foregroundMark x1="42593" y1="43056" x2="45940" y2="40625"/>
                        <a14:foregroundMark x1="43376" y1="40625" x2="45584" y2="39323"/>
                        <a14:foregroundMark x1="23291" y1="64323" x2="26425" y2="67274"/>
                        <a14:foregroundMark x1="26425" y1="67274" x2="34473" y2="78385"/>
                        <a14:foregroundMark x1="34473" y1="78385" x2="42094" y2="85243"/>
                        <a14:foregroundMark x1="42094" y1="85243" x2="49359" y2="88889"/>
                        <a14:foregroundMark x1="49359" y1="88889" x2="51068" y2="95052"/>
                        <a14:foregroundMark x1="63533" y1="62066" x2="77991" y2="77604"/>
                        <a14:foregroundMark x1="77991" y1="77604" x2="89601" y2="84028"/>
                        <a14:foregroundMark x1="89601" y1="84028" x2="93234" y2="89757"/>
                        <a14:foregroundMark x1="66453" y1="38802" x2="71581" y2="39757"/>
                        <a14:foregroundMark x1="74929" y1="41059" x2="94231" y2="46094"/>
                        <a14:foregroundMark x1="94231" y1="46094" x2="95584" y2="49479"/>
                        <a14:foregroundMark x1="95584" y1="49479" x2="96866" y2="84201"/>
                        <a14:foregroundMark x1="96866" y1="84201" x2="96154" y2="87066"/>
                      </a14:backgroundRemoval>
                    </a14:imgEffect>
                  </a14:imgLayer>
                </a14:imgProps>
              </a:ext>
              <a:ext uri="{28A0092B-C50C-407E-A947-70E740481C1C}">
                <a14:useLocalDpi xmlns:a14="http://schemas.microsoft.com/office/drawing/2010/main" val="0"/>
              </a:ext>
            </a:extLst>
          </a:blip>
          <a:srcRect/>
          <a:stretch>
            <a:fillRect/>
          </a:stretch>
        </p:blipFill>
        <p:spPr bwMode="auto">
          <a:xfrm>
            <a:off x="23793705" y="6468014"/>
            <a:ext cx="4908504" cy="402749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EF2EDDC-2A0F-9CD0-F66E-290D974FD590}"/>
              </a:ext>
            </a:extLst>
          </p:cNvPr>
          <p:cNvSpPr txBox="1"/>
          <p:nvPr/>
        </p:nvSpPr>
        <p:spPr>
          <a:xfrm>
            <a:off x="26101630" y="31538628"/>
            <a:ext cx="13083103" cy="461665"/>
          </a:xfrm>
          <a:prstGeom prst="rect">
            <a:avLst/>
          </a:prstGeom>
          <a:noFill/>
        </p:spPr>
        <p:txBody>
          <a:bodyPr wrap="square">
            <a:spAutoFit/>
          </a:bodyPr>
          <a:lstStyle/>
          <a:p>
            <a:pPr lvl="1" algn="just">
              <a:spcBef>
                <a:spcPts val="0"/>
              </a:spcBef>
            </a:pPr>
            <a:r>
              <a:rPr lang="en-US" dirty="0"/>
              <a:t>(Core, 2023</a:t>
            </a:r>
            <a:r>
              <a:rPr lang="en-US" sz="2400" dirty="0"/>
              <a:t>)</a:t>
            </a:r>
          </a:p>
        </p:txBody>
      </p:sp>
      <p:sp>
        <p:nvSpPr>
          <p:cNvPr id="24" name="TextBox 23">
            <a:extLst>
              <a:ext uri="{FF2B5EF4-FFF2-40B4-BE49-F238E27FC236}">
                <a16:creationId xmlns:a16="http://schemas.microsoft.com/office/drawing/2014/main" id="{4D99F78B-2C0B-5D8F-2E2A-B1A11BAC1D59}"/>
              </a:ext>
            </a:extLst>
          </p:cNvPr>
          <p:cNvSpPr txBox="1"/>
          <p:nvPr/>
        </p:nvSpPr>
        <p:spPr>
          <a:xfrm>
            <a:off x="24079200" y="10352078"/>
            <a:ext cx="6629400" cy="461665"/>
          </a:xfrm>
          <a:prstGeom prst="rect">
            <a:avLst/>
          </a:prstGeom>
          <a:noFill/>
        </p:spPr>
        <p:txBody>
          <a:bodyPr wrap="square">
            <a:spAutoFit/>
          </a:bodyPr>
          <a:lstStyle/>
          <a:p>
            <a:pPr lvl="1" algn="just">
              <a:spcBef>
                <a:spcPts val="0"/>
              </a:spcBef>
            </a:pPr>
            <a:r>
              <a:rPr lang="en-US" sz="2400" dirty="0"/>
              <a:t>(Parenting for Partnership, 2016)</a:t>
            </a:r>
          </a:p>
        </p:txBody>
      </p:sp>
      <p:sp>
        <p:nvSpPr>
          <p:cNvPr id="26" name="TextBox 25">
            <a:extLst>
              <a:ext uri="{FF2B5EF4-FFF2-40B4-BE49-F238E27FC236}">
                <a16:creationId xmlns:a16="http://schemas.microsoft.com/office/drawing/2014/main" id="{EDBBC7BA-0896-B3FF-D9EF-2676A75DB984}"/>
              </a:ext>
            </a:extLst>
          </p:cNvPr>
          <p:cNvSpPr txBox="1"/>
          <p:nvPr/>
        </p:nvSpPr>
        <p:spPr>
          <a:xfrm>
            <a:off x="10697581" y="11951251"/>
            <a:ext cx="21945600" cy="461665"/>
          </a:xfrm>
          <a:prstGeom prst="rect">
            <a:avLst/>
          </a:prstGeom>
          <a:noFill/>
        </p:spPr>
        <p:txBody>
          <a:bodyPr wrap="square">
            <a:spAutoFit/>
          </a:bodyPr>
          <a:lstStyle/>
          <a:p>
            <a:pPr lvl="1" algn="just">
              <a:spcBef>
                <a:spcPts val="0"/>
              </a:spcBef>
            </a:pPr>
            <a:r>
              <a:rPr lang="en-US" dirty="0"/>
              <a:t>(Foundry Theatre, 2010</a:t>
            </a:r>
            <a:r>
              <a:rPr lang="en-US" sz="2400" dirty="0"/>
              <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60847497FAB419B9E66B5B3A4DEE8" ma:contentTypeVersion="13" ma:contentTypeDescription="Create a new document." ma:contentTypeScope="" ma:versionID="14803731f0ed6c885395ed1ee2c54668">
  <xsd:schema xmlns:xsd="http://www.w3.org/2001/XMLSchema" xmlns:xs="http://www.w3.org/2001/XMLSchema" xmlns:p="http://schemas.microsoft.com/office/2006/metadata/properties" xmlns:ns2="a697b2a2-d5fc-43c5-952b-1fb3ec9086be" xmlns:ns3="afa36c85-64b1-4a9b-ad20-51e87cb2f6ed" targetNamespace="http://schemas.microsoft.com/office/2006/metadata/properties" ma:root="true" ma:fieldsID="70ddd848ebf9b4da035e94d60dbb2e5e" ns2:_="" ns3:_="">
    <xsd:import namespace="a697b2a2-d5fc-43c5-952b-1fb3ec9086be"/>
    <xsd:import namespace="afa36c85-64b1-4a9b-ad20-51e87cb2f6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7b2a2-d5fc-43c5-952b-1fb3ec9086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a36c85-64b1-4a9b-ad20-51e87cb2f6e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984968-3018-4BFA-AF78-D0F592998451}"/>
</file>

<file path=customXml/itemProps2.xml><?xml version="1.0" encoding="utf-8"?>
<ds:datastoreItem xmlns:ds="http://schemas.openxmlformats.org/officeDocument/2006/customXml" ds:itemID="{844370CA-07DA-48B0-B0CD-CBEA1536A715}"/>
</file>

<file path=docProps/app.xml><?xml version="1.0" encoding="utf-8"?>
<Properties xmlns="http://schemas.openxmlformats.org/officeDocument/2006/extended-properties" xmlns:vt="http://schemas.openxmlformats.org/officeDocument/2006/docPropsVTypes">
  <TotalTime>8450</TotalTime>
  <Words>1819</Words>
  <Application>Microsoft Macintosh PowerPoint</Application>
  <PresentationFormat>Custom</PresentationFormat>
  <Paragraphs>113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Jeffrey Bodwin</dc:creator>
  <cp:lastModifiedBy>Denise Adriaansen</cp:lastModifiedBy>
  <cp:revision>114</cp:revision>
  <dcterms:created xsi:type="dcterms:W3CDTF">2008-02-25T01:30:43Z</dcterms:created>
  <dcterms:modified xsi:type="dcterms:W3CDTF">2024-04-15T14:30:23Z</dcterms:modified>
</cp:coreProperties>
</file>