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3"/>
  </p:handoutMasterIdLst>
  <p:sldIdLst>
    <p:sldId id="256" r:id="rId2"/>
  </p:sldIdLst>
  <p:sldSz cx="43891200" cy="32918400"/>
  <p:notesSz cx="32245300" cy="48704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42"/>
    <p:restoredTop sz="94672"/>
  </p:normalViewPr>
  <p:slideViewPr>
    <p:cSldViewPr snapToGrid="0">
      <p:cViewPr>
        <p:scale>
          <a:sx n="40" d="100"/>
          <a:sy n="40" d="100"/>
        </p:scale>
        <p:origin x="68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8919109-052A-0BB7-657B-79810F2ABAC8}"/>
              </a:ext>
            </a:extLst>
          </p:cNvPr>
          <p:cNvSpPr txBox="1">
            <a:spLocks noGrp="1"/>
          </p:cNvSpPr>
          <p:nvPr>
            <p:ph type="hdr" sz="quarter"/>
          </p:nvPr>
        </p:nvSpPr>
        <p:spPr>
          <a:xfrm>
            <a:off x="0" y="0"/>
            <a:ext cx="13973175" cy="24415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Calibri"/>
            </a:endParaRPr>
          </a:p>
        </p:txBody>
      </p:sp>
      <p:sp>
        <p:nvSpPr>
          <p:cNvPr id="3" name="Date Placeholder 2">
            <a:extLst>
              <a:ext uri="{FF2B5EF4-FFF2-40B4-BE49-F238E27FC236}">
                <a16:creationId xmlns:a16="http://schemas.microsoft.com/office/drawing/2014/main" id="{58C9C559-254D-263C-6EE0-4F37E8436485}"/>
              </a:ext>
            </a:extLst>
          </p:cNvPr>
          <p:cNvSpPr txBox="1">
            <a:spLocks noGrp="1"/>
          </p:cNvSpPr>
          <p:nvPr>
            <p:ph type="dt" sz="quarter" idx="1"/>
          </p:nvPr>
        </p:nvSpPr>
        <p:spPr>
          <a:xfrm>
            <a:off x="18264189" y="0"/>
            <a:ext cx="13973175" cy="24415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03E789A-CE55-E243-AE8A-E17B05C9DF5C}" type="datetime1">
              <a:rPr lang="en-US"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4/11/24</a:t>
            </a:fld>
            <a:endParaRPr lang="en-US" sz="1200" b="0" i="0" u="none" strike="noStrike" kern="1200" cap="none" spc="0" baseline="0">
              <a:solidFill>
                <a:srgbClr val="000000"/>
              </a:solidFill>
              <a:uFillTx/>
              <a:latin typeface="Calibri"/>
            </a:endParaRPr>
          </a:p>
        </p:txBody>
      </p:sp>
      <p:sp>
        <p:nvSpPr>
          <p:cNvPr id="4" name="Footer Placeholder 3">
            <a:extLst>
              <a:ext uri="{FF2B5EF4-FFF2-40B4-BE49-F238E27FC236}">
                <a16:creationId xmlns:a16="http://schemas.microsoft.com/office/drawing/2014/main" id="{696FEC4D-47F6-254D-E172-5C32A92ECB60}"/>
              </a:ext>
            </a:extLst>
          </p:cNvPr>
          <p:cNvSpPr txBox="1">
            <a:spLocks noGrp="1"/>
          </p:cNvSpPr>
          <p:nvPr>
            <p:ph type="ftr" sz="quarter" idx="2"/>
          </p:nvPr>
        </p:nvSpPr>
        <p:spPr>
          <a:xfrm>
            <a:off x="0" y="46262925"/>
            <a:ext cx="13973175" cy="24415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Calibri"/>
            </a:endParaRPr>
          </a:p>
        </p:txBody>
      </p:sp>
      <p:sp>
        <p:nvSpPr>
          <p:cNvPr id="5" name="Slide Number Placeholder 4">
            <a:extLst>
              <a:ext uri="{FF2B5EF4-FFF2-40B4-BE49-F238E27FC236}">
                <a16:creationId xmlns:a16="http://schemas.microsoft.com/office/drawing/2014/main" id="{0D0BBED6-15D4-F9F4-70D4-8B53A52CF875}"/>
              </a:ext>
            </a:extLst>
          </p:cNvPr>
          <p:cNvSpPr txBox="1">
            <a:spLocks noGrp="1"/>
          </p:cNvSpPr>
          <p:nvPr>
            <p:ph type="sldNum" sz="quarter" idx="3"/>
          </p:nvPr>
        </p:nvSpPr>
        <p:spPr>
          <a:xfrm>
            <a:off x="18264189" y="46262925"/>
            <a:ext cx="13973175" cy="24415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627E5CA-A5FD-E14D-B4A1-13C3C7275F51}" type="slidenum">
              <a:t>‹#›</a:t>
            </a:fld>
            <a:endParaRPr lang="en-US" sz="1200" b="0" i="0" u="none" strike="noStrike" kern="1200" cap="none" spc="0" baseline="0">
              <a:solidFill>
                <a:srgbClr val="000000"/>
              </a:solidFill>
              <a:uFillTx/>
              <a:latin typeface="Calibri"/>
            </a:endParaRPr>
          </a:p>
        </p:txBody>
      </p:sp>
      <p:sp>
        <p:nvSpPr>
          <p:cNvPr id="6" name="Rectangle 1026">
            <a:extLst>
              <a:ext uri="{FF2B5EF4-FFF2-40B4-BE49-F238E27FC236}">
                <a16:creationId xmlns:a16="http://schemas.microsoft.com/office/drawing/2014/main" id="{E686684D-A769-F124-52B2-85E0D45FBFEB}"/>
              </a:ext>
            </a:extLst>
          </p:cNvPr>
          <p:cNvSpPr txBox="1">
            <a:spLocks noGrp="1"/>
          </p:cNvSpPr>
          <p:nvPr>
            <p:ph type="hdr" sz="quarter" idx="10"/>
          </p:nvPr>
        </p:nvSpPr>
        <p:spPr>
          <a:xfrm>
            <a:off x="0" y="0"/>
            <a:ext cx="13974766" cy="2435220"/>
          </a:xfrm>
          <a:prstGeom prst="rect">
            <a:avLst/>
          </a:prstGeom>
          <a:noFill/>
          <a:ln>
            <a:noFill/>
          </a:ln>
        </p:spPr>
        <p:txBody>
          <a:bodyPr vert="horz" wrap="square" lIns="462530" tIns="231260" rIns="462530" bIns="231260" anchor="t" anchorCtr="0" compatLnSpc="1">
            <a:noAutofit/>
          </a:bodyPr>
          <a:lstStyle/>
          <a:p>
            <a:pPr marL="0" marR="0" lvl="0" indent="0" algn="l" defTabSz="4624385"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6000" b="0" i="0" u="none" strike="noStrike" kern="1200" cap="none" spc="0" baseline="0">
              <a:solidFill>
                <a:srgbClr val="000000"/>
              </a:solidFill>
              <a:uFillTx/>
              <a:latin typeface="Times New Roman"/>
            </a:endParaRPr>
          </a:p>
        </p:txBody>
      </p:sp>
      <p:sp>
        <p:nvSpPr>
          <p:cNvPr id="7" name="Rectangle 1027">
            <a:extLst>
              <a:ext uri="{FF2B5EF4-FFF2-40B4-BE49-F238E27FC236}">
                <a16:creationId xmlns:a16="http://schemas.microsoft.com/office/drawing/2014/main" id="{59076A12-41CF-C88C-0A94-7C25206B7924}"/>
              </a:ext>
            </a:extLst>
          </p:cNvPr>
          <p:cNvSpPr txBox="1">
            <a:spLocks noGrp="1"/>
          </p:cNvSpPr>
          <p:nvPr>
            <p:ph type="dt" sz="quarter" idx="7"/>
          </p:nvPr>
        </p:nvSpPr>
        <p:spPr>
          <a:xfrm>
            <a:off x="18270534" y="0"/>
            <a:ext cx="13974766" cy="2435220"/>
          </a:xfrm>
          <a:prstGeom prst="rect">
            <a:avLst/>
          </a:prstGeom>
          <a:noFill/>
          <a:ln>
            <a:noFill/>
          </a:ln>
        </p:spPr>
        <p:txBody>
          <a:bodyPr vert="horz" wrap="square" lIns="462530" tIns="231260" rIns="462530" bIns="231260" anchor="t" anchorCtr="0" compatLnSpc="1">
            <a:noAutofit/>
          </a:bodyPr>
          <a:lstStyle/>
          <a:p>
            <a:pPr marL="0" marR="0" lvl="0" indent="0" algn="r" defTabSz="4624385"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6000" b="0" i="0" u="none" strike="noStrike" kern="1200" cap="none" spc="0" baseline="0">
              <a:solidFill>
                <a:srgbClr val="000000"/>
              </a:solidFill>
              <a:uFillTx/>
              <a:latin typeface="Times New Roman"/>
            </a:endParaRPr>
          </a:p>
        </p:txBody>
      </p:sp>
      <p:sp>
        <p:nvSpPr>
          <p:cNvPr id="8" name="Rectangle 1028">
            <a:extLst>
              <a:ext uri="{FF2B5EF4-FFF2-40B4-BE49-F238E27FC236}">
                <a16:creationId xmlns:a16="http://schemas.microsoft.com/office/drawing/2014/main" id="{4CDB199B-892D-7432-E3FC-6E28CEF0B353}"/>
              </a:ext>
            </a:extLst>
          </p:cNvPr>
          <p:cNvSpPr txBox="1">
            <a:spLocks noGrp="1"/>
          </p:cNvSpPr>
          <p:nvPr>
            <p:ph type="ftr" sz="quarter" idx="9"/>
          </p:nvPr>
        </p:nvSpPr>
        <p:spPr>
          <a:xfrm>
            <a:off x="0" y="46269270"/>
            <a:ext cx="13974766" cy="2435220"/>
          </a:xfrm>
          <a:prstGeom prst="rect">
            <a:avLst/>
          </a:prstGeom>
          <a:noFill/>
          <a:ln>
            <a:noFill/>
          </a:ln>
        </p:spPr>
        <p:txBody>
          <a:bodyPr vert="horz" wrap="square" lIns="462530" tIns="231260" rIns="462530" bIns="231260" anchor="b" anchorCtr="0" compatLnSpc="1">
            <a:noAutofit/>
          </a:bodyPr>
          <a:lstStyle/>
          <a:p>
            <a:pPr marL="0" marR="0" lvl="0" indent="0" algn="l" defTabSz="4624385"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6000" b="0" i="0" u="none" strike="noStrike" kern="1200" cap="none" spc="0" baseline="0">
              <a:solidFill>
                <a:srgbClr val="000000"/>
              </a:solidFill>
              <a:uFillTx/>
              <a:latin typeface="Times New Roman"/>
            </a:endParaRPr>
          </a:p>
        </p:txBody>
      </p:sp>
      <p:sp>
        <p:nvSpPr>
          <p:cNvPr id="9" name="Rectangle 1029">
            <a:extLst>
              <a:ext uri="{FF2B5EF4-FFF2-40B4-BE49-F238E27FC236}">
                <a16:creationId xmlns:a16="http://schemas.microsoft.com/office/drawing/2014/main" id="{AFE79F1B-B450-A912-9D46-53B7C1BB0F3F}"/>
              </a:ext>
            </a:extLst>
          </p:cNvPr>
          <p:cNvSpPr txBox="1">
            <a:spLocks noGrp="1"/>
          </p:cNvSpPr>
          <p:nvPr>
            <p:ph type="sldNum" sz="quarter" idx="8"/>
          </p:nvPr>
        </p:nvSpPr>
        <p:spPr>
          <a:xfrm>
            <a:off x="18270534" y="46269270"/>
            <a:ext cx="13974766" cy="2435220"/>
          </a:xfrm>
          <a:prstGeom prst="rect">
            <a:avLst/>
          </a:prstGeom>
          <a:noFill/>
          <a:ln>
            <a:noFill/>
          </a:ln>
        </p:spPr>
        <p:txBody>
          <a:bodyPr vert="horz" wrap="square" lIns="462530" tIns="231260" rIns="462530" bIns="231260" anchor="b" anchorCtr="0" compatLnSpc="1">
            <a:noAutofit/>
          </a:bodyPr>
          <a:lstStyle/>
          <a:p>
            <a:pPr marL="0" marR="0" lvl="0" indent="0" algn="r" defTabSz="4624385"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5721A12-AE94-3640-8005-B8522A1BA698}" type="slidenum">
              <a:t>‹#›</a:t>
            </a:fld>
            <a:endParaRPr lang="en-US" sz="6000" b="0" i="0" u="none" strike="noStrike" kern="1200" cap="none" spc="0" baseline="0">
              <a:solidFill>
                <a:srgbClr val="000000"/>
              </a:solidFill>
              <a:uFillTx/>
              <a:latin typeface="Times New Roman"/>
            </a:endParaRPr>
          </a:p>
        </p:txBody>
      </p:sp>
    </p:spTree>
    <p:extLst>
      <p:ext uri="{BB962C8B-B14F-4D97-AF65-F5344CB8AC3E}">
        <p14:creationId xmlns:p14="http://schemas.microsoft.com/office/powerpoint/2010/main" val="35910736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E12FE-C1D8-EE48-663C-3830D8F9668A}"/>
              </a:ext>
            </a:extLst>
          </p:cNvPr>
          <p:cNvSpPr txBox="1">
            <a:spLocks noGrp="1"/>
          </p:cNvSpPr>
          <p:nvPr>
            <p:ph type="ctrTitle"/>
          </p:nvPr>
        </p:nvSpPr>
        <p:spPr>
          <a:xfrm>
            <a:off x="3292123" y="10226677"/>
            <a:ext cx="37306953" cy="7054852"/>
          </a:xfrm>
        </p:spPr>
        <p:txBody>
          <a:bodyPr/>
          <a:lstStyle>
            <a:lvl1pPr>
              <a:defRPr/>
            </a:lvl1pPr>
          </a:lstStyle>
          <a:p>
            <a:pPr lvl="0"/>
            <a:r>
              <a:rPr lang="en-US"/>
              <a:t>Click to edit Master title style</a:t>
            </a:r>
          </a:p>
        </p:txBody>
      </p:sp>
      <p:sp>
        <p:nvSpPr>
          <p:cNvPr id="3" name="Subtitle 2">
            <a:extLst>
              <a:ext uri="{FF2B5EF4-FFF2-40B4-BE49-F238E27FC236}">
                <a16:creationId xmlns:a16="http://schemas.microsoft.com/office/drawing/2014/main" id="{6430F8B1-77CF-3439-FBBE-19DD28674258}"/>
              </a:ext>
            </a:extLst>
          </p:cNvPr>
          <p:cNvSpPr txBox="1">
            <a:spLocks noGrp="1"/>
          </p:cNvSpPr>
          <p:nvPr>
            <p:ph type="subTitle" idx="1"/>
          </p:nvPr>
        </p:nvSpPr>
        <p:spPr>
          <a:xfrm>
            <a:off x="6584246" y="18653129"/>
            <a:ext cx="30722715" cy="8413751"/>
          </a:xfrm>
        </p:spPr>
        <p:txBody>
          <a:bodyPr anchorCtr="1"/>
          <a:lstStyle>
            <a:lvl1pPr marL="0" indent="0" algn="ctr">
              <a:buNone/>
              <a:defRPr/>
            </a:lvl1pPr>
          </a:lstStyle>
          <a:p>
            <a:pPr lvl="0"/>
            <a:r>
              <a:rPr lang="en-US"/>
              <a:t>Click to edit Master subtitle style</a:t>
            </a:r>
          </a:p>
        </p:txBody>
      </p:sp>
      <p:sp>
        <p:nvSpPr>
          <p:cNvPr id="4" name="Rectangle 4">
            <a:extLst>
              <a:ext uri="{FF2B5EF4-FFF2-40B4-BE49-F238E27FC236}">
                <a16:creationId xmlns:a16="http://schemas.microsoft.com/office/drawing/2014/main" id="{17B18FA9-70DA-ECF1-3AB7-430E849EA90A}"/>
              </a:ext>
            </a:extLst>
          </p:cNvPr>
          <p:cNvSpPr txBox="1">
            <a:spLocks noGrp="1"/>
          </p:cNvSpPr>
          <p:nvPr>
            <p:ph type="dt" sz="half" idx="7"/>
          </p:nvPr>
        </p:nvSpPr>
        <p:spPr/>
        <p:txBody>
          <a:bodyPr/>
          <a:lstStyle>
            <a:lvl1pPr>
              <a:defRPr/>
            </a:lvl1pPr>
          </a:lstStyle>
          <a:p>
            <a:pPr lvl="0"/>
            <a:endParaRPr lang="en-US"/>
          </a:p>
        </p:txBody>
      </p:sp>
      <p:sp>
        <p:nvSpPr>
          <p:cNvPr id="5" name="Rectangle 5">
            <a:extLst>
              <a:ext uri="{FF2B5EF4-FFF2-40B4-BE49-F238E27FC236}">
                <a16:creationId xmlns:a16="http://schemas.microsoft.com/office/drawing/2014/main" id="{BA2BF74E-C332-5412-4AEE-3FF8EA521162}"/>
              </a:ext>
            </a:extLst>
          </p:cNvPr>
          <p:cNvSpPr txBox="1">
            <a:spLocks noGrp="1"/>
          </p:cNvSpPr>
          <p:nvPr>
            <p:ph type="ftr" sz="quarter" idx="9"/>
          </p:nvPr>
        </p:nvSpPr>
        <p:spPr/>
        <p:txBody>
          <a:bodyPr/>
          <a:lstStyle>
            <a:lvl1pPr>
              <a:defRPr/>
            </a:lvl1pPr>
          </a:lstStyle>
          <a:p>
            <a:pPr lvl="0"/>
            <a:endParaRPr lang="en-US"/>
          </a:p>
        </p:txBody>
      </p:sp>
      <p:sp>
        <p:nvSpPr>
          <p:cNvPr id="6" name="Rectangle 6">
            <a:extLst>
              <a:ext uri="{FF2B5EF4-FFF2-40B4-BE49-F238E27FC236}">
                <a16:creationId xmlns:a16="http://schemas.microsoft.com/office/drawing/2014/main" id="{065B3A91-CAC0-7512-2E4B-0EFE0D30F9EE}"/>
              </a:ext>
            </a:extLst>
          </p:cNvPr>
          <p:cNvSpPr txBox="1">
            <a:spLocks noGrp="1"/>
          </p:cNvSpPr>
          <p:nvPr>
            <p:ph type="sldNum" sz="quarter" idx="8"/>
          </p:nvPr>
        </p:nvSpPr>
        <p:spPr/>
        <p:txBody>
          <a:bodyPr/>
          <a:lstStyle>
            <a:lvl1pPr>
              <a:defRPr/>
            </a:lvl1pPr>
          </a:lstStyle>
          <a:p>
            <a:pPr lvl="0"/>
            <a:fld id="{35640AAD-8959-8A4B-9AFC-2D6124855D99}" type="slidenum">
              <a:t>‹#›</a:t>
            </a:fld>
            <a:endParaRPr lang="en-US"/>
          </a:p>
        </p:txBody>
      </p:sp>
    </p:spTree>
    <p:extLst>
      <p:ext uri="{BB962C8B-B14F-4D97-AF65-F5344CB8AC3E}">
        <p14:creationId xmlns:p14="http://schemas.microsoft.com/office/powerpoint/2010/main" val="3412034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631C6-1175-C213-250B-7EB2AE8B994C}"/>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8FFA6AF-97EC-56C9-E343-4486BC49D95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99DAAE4-F4E4-C375-35DF-6CFD973166E8}"/>
              </a:ext>
            </a:extLst>
          </p:cNvPr>
          <p:cNvSpPr txBox="1">
            <a:spLocks noGrp="1"/>
          </p:cNvSpPr>
          <p:nvPr>
            <p:ph type="dt" sz="half" idx="7"/>
          </p:nvPr>
        </p:nvSpPr>
        <p:spPr/>
        <p:txBody>
          <a:bodyPr/>
          <a:lstStyle>
            <a:lvl1pPr>
              <a:defRPr/>
            </a:lvl1pPr>
          </a:lstStyle>
          <a:p>
            <a:pPr lvl="0"/>
            <a:endParaRPr lang="en-US"/>
          </a:p>
        </p:txBody>
      </p:sp>
      <p:sp>
        <p:nvSpPr>
          <p:cNvPr id="5" name="Rectangle 5">
            <a:extLst>
              <a:ext uri="{FF2B5EF4-FFF2-40B4-BE49-F238E27FC236}">
                <a16:creationId xmlns:a16="http://schemas.microsoft.com/office/drawing/2014/main" id="{227F667E-9A93-F3A0-EFCB-F5E59FE5FE44}"/>
              </a:ext>
            </a:extLst>
          </p:cNvPr>
          <p:cNvSpPr txBox="1">
            <a:spLocks noGrp="1"/>
          </p:cNvSpPr>
          <p:nvPr>
            <p:ph type="ftr" sz="quarter" idx="9"/>
          </p:nvPr>
        </p:nvSpPr>
        <p:spPr/>
        <p:txBody>
          <a:bodyPr/>
          <a:lstStyle>
            <a:lvl1pPr>
              <a:defRPr/>
            </a:lvl1pPr>
          </a:lstStyle>
          <a:p>
            <a:pPr lvl="0"/>
            <a:endParaRPr lang="en-US"/>
          </a:p>
        </p:txBody>
      </p:sp>
      <p:sp>
        <p:nvSpPr>
          <p:cNvPr id="6" name="Rectangle 6">
            <a:extLst>
              <a:ext uri="{FF2B5EF4-FFF2-40B4-BE49-F238E27FC236}">
                <a16:creationId xmlns:a16="http://schemas.microsoft.com/office/drawing/2014/main" id="{F92A7775-9EC2-33FC-B8AE-6B79294187FF}"/>
              </a:ext>
            </a:extLst>
          </p:cNvPr>
          <p:cNvSpPr txBox="1">
            <a:spLocks noGrp="1"/>
          </p:cNvSpPr>
          <p:nvPr>
            <p:ph type="sldNum" sz="quarter" idx="8"/>
          </p:nvPr>
        </p:nvSpPr>
        <p:spPr/>
        <p:txBody>
          <a:bodyPr/>
          <a:lstStyle>
            <a:lvl1pPr>
              <a:defRPr/>
            </a:lvl1pPr>
          </a:lstStyle>
          <a:p>
            <a:pPr lvl="0"/>
            <a:fld id="{75F0A2F5-342A-684D-A603-19B4A30413CF}" type="slidenum">
              <a:t>‹#›</a:t>
            </a:fld>
            <a:endParaRPr lang="en-US"/>
          </a:p>
        </p:txBody>
      </p:sp>
    </p:spTree>
    <p:extLst>
      <p:ext uri="{BB962C8B-B14F-4D97-AF65-F5344CB8AC3E}">
        <p14:creationId xmlns:p14="http://schemas.microsoft.com/office/powerpoint/2010/main" val="617384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EC2E15-B079-3661-D520-6AD2D8102010}"/>
              </a:ext>
            </a:extLst>
          </p:cNvPr>
          <p:cNvSpPr txBox="1">
            <a:spLocks noGrp="1"/>
          </p:cNvSpPr>
          <p:nvPr>
            <p:ph type="title" orient="vert"/>
          </p:nvPr>
        </p:nvSpPr>
        <p:spPr>
          <a:xfrm>
            <a:off x="31273046" y="2925759"/>
            <a:ext cx="9326029" cy="26335040"/>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54AF6F2C-78D1-689F-2945-FE38E4B515C6}"/>
              </a:ext>
            </a:extLst>
          </p:cNvPr>
          <p:cNvSpPr txBox="1">
            <a:spLocks noGrp="1"/>
          </p:cNvSpPr>
          <p:nvPr>
            <p:ph type="body" orient="vert" idx="1"/>
          </p:nvPr>
        </p:nvSpPr>
        <p:spPr>
          <a:xfrm>
            <a:off x="3292123" y="2925759"/>
            <a:ext cx="27845455" cy="26335040"/>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F293A4F-0840-B8B9-6D41-79564FD1A3A7}"/>
              </a:ext>
            </a:extLst>
          </p:cNvPr>
          <p:cNvSpPr txBox="1">
            <a:spLocks noGrp="1"/>
          </p:cNvSpPr>
          <p:nvPr>
            <p:ph type="dt" sz="half" idx="7"/>
          </p:nvPr>
        </p:nvSpPr>
        <p:spPr/>
        <p:txBody>
          <a:bodyPr/>
          <a:lstStyle>
            <a:lvl1pPr>
              <a:defRPr/>
            </a:lvl1pPr>
          </a:lstStyle>
          <a:p>
            <a:pPr lvl="0"/>
            <a:endParaRPr lang="en-US"/>
          </a:p>
        </p:txBody>
      </p:sp>
      <p:sp>
        <p:nvSpPr>
          <p:cNvPr id="5" name="Rectangle 5">
            <a:extLst>
              <a:ext uri="{FF2B5EF4-FFF2-40B4-BE49-F238E27FC236}">
                <a16:creationId xmlns:a16="http://schemas.microsoft.com/office/drawing/2014/main" id="{9270DBDB-1906-6861-9926-D9C8632BD5BE}"/>
              </a:ext>
            </a:extLst>
          </p:cNvPr>
          <p:cNvSpPr txBox="1">
            <a:spLocks noGrp="1"/>
          </p:cNvSpPr>
          <p:nvPr>
            <p:ph type="ftr" sz="quarter" idx="9"/>
          </p:nvPr>
        </p:nvSpPr>
        <p:spPr/>
        <p:txBody>
          <a:bodyPr/>
          <a:lstStyle>
            <a:lvl1pPr>
              <a:defRPr/>
            </a:lvl1pPr>
          </a:lstStyle>
          <a:p>
            <a:pPr lvl="0"/>
            <a:endParaRPr lang="en-US"/>
          </a:p>
        </p:txBody>
      </p:sp>
      <p:sp>
        <p:nvSpPr>
          <p:cNvPr id="6" name="Rectangle 6">
            <a:extLst>
              <a:ext uri="{FF2B5EF4-FFF2-40B4-BE49-F238E27FC236}">
                <a16:creationId xmlns:a16="http://schemas.microsoft.com/office/drawing/2014/main" id="{3C601A63-9250-0CDB-0F7E-43BD38C805C4}"/>
              </a:ext>
            </a:extLst>
          </p:cNvPr>
          <p:cNvSpPr txBox="1">
            <a:spLocks noGrp="1"/>
          </p:cNvSpPr>
          <p:nvPr>
            <p:ph type="sldNum" sz="quarter" idx="8"/>
          </p:nvPr>
        </p:nvSpPr>
        <p:spPr/>
        <p:txBody>
          <a:bodyPr/>
          <a:lstStyle>
            <a:lvl1pPr>
              <a:defRPr/>
            </a:lvl1pPr>
          </a:lstStyle>
          <a:p>
            <a:pPr lvl="0"/>
            <a:fld id="{5234F0FF-EF27-ED4D-9157-64C936E37194}" type="slidenum">
              <a:t>‹#›</a:t>
            </a:fld>
            <a:endParaRPr lang="en-US"/>
          </a:p>
        </p:txBody>
      </p:sp>
    </p:spTree>
    <p:extLst>
      <p:ext uri="{BB962C8B-B14F-4D97-AF65-F5344CB8AC3E}">
        <p14:creationId xmlns:p14="http://schemas.microsoft.com/office/powerpoint/2010/main" val="2004655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67E20-7C6E-6B01-DFF1-9DBACB4B8AA2}"/>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1F70B385-555D-C14D-B3CA-FE47211A4C37}"/>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180CC36-522C-A91A-EE5C-5A6EAEDFC839}"/>
              </a:ext>
            </a:extLst>
          </p:cNvPr>
          <p:cNvSpPr txBox="1">
            <a:spLocks noGrp="1"/>
          </p:cNvSpPr>
          <p:nvPr>
            <p:ph type="dt" sz="half" idx="7"/>
          </p:nvPr>
        </p:nvSpPr>
        <p:spPr/>
        <p:txBody>
          <a:bodyPr/>
          <a:lstStyle>
            <a:lvl1pPr>
              <a:defRPr/>
            </a:lvl1pPr>
          </a:lstStyle>
          <a:p>
            <a:pPr lvl="0"/>
            <a:endParaRPr lang="en-US"/>
          </a:p>
        </p:txBody>
      </p:sp>
      <p:sp>
        <p:nvSpPr>
          <p:cNvPr id="5" name="Rectangle 5">
            <a:extLst>
              <a:ext uri="{FF2B5EF4-FFF2-40B4-BE49-F238E27FC236}">
                <a16:creationId xmlns:a16="http://schemas.microsoft.com/office/drawing/2014/main" id="{F7C3DC59-CD6F-3F87-6932-A36DB96203DC}"/>
              </a:ext>
            </a:extLst>
          </p:cNvPr>
          <p:cNvSpPr txBox="1">
            <a:spLocks noGrp="1"/>
          </p:cNvSpPr>
          <p:nvPr>
            <p:ph type="ftr" sz="quarter" idx="9"/>
          </p:nvPr>
        </p:nvSpPr>
        <p:spPr/>
        <p:txBody>
          <a:bodyPr/>
          <a:lstStyle>
            <a:lvl1pPr>
              <a:defRPr/>
            </a:lvl1pPr>
          </a:lstStyle>
          <a:p>
            <a:pPr lvl="0"/>
            <a:endParaRPr lang="en-US"/>
          </a:p>
        </p:txBody>
      </p:sp>
      <p:sp>
        <p:nvSpPr>
          <p:cNvPr id="6" name="Rectangle 6">
            <a:extLst>
              <a:ext uri="{FF2B5EF4-FFF2-40B4-BE49-F238E27FC236}">
                <a16:creationId xmlns:a16="http://schemas.microsoft.com/office/drawing/2014/main" id="{C3A2F99B-9032-2200-1A96-E029658D228C}"/>
              </a:ext>
            </a:extLst>
          </p:cNvPr>
          <p:cNvSpPr txBox="1">
            <a:spLocks noGrp="1"/>
          </p:cNvSpPr>
          <p:nvPr>
            <p:ph type="sldNum" sz="quarter" idx="8"/>
          </p:nvPr>
        </p:nvSpPr>
        <p:spPr/>
        <p:txBody>
          <a:bodyPr/>
          <a:lstStyle>
            <a:lvl1pPr>
              <a:defRPr/>
            </a:lvl1pPr>
          </a:lstStyle>
          <a:p>
            <a:pPr lvl="0"/>
            <a:fld id="{89634B98-6D83-AA4A-90E5-851956B3D82E}" type="slidenum">
              <a:t>‹#›</a:t>
            </a:fld>
            <a:endParaRPr lang="en-US"/>
          </a:p>
        </p:txBody>
      </p:sp>
    </p:spTree>
    <p:extLst>
      <p:ext uri="{BB962C8B-B14F-4D97-AF65-F5344CB8AC3E}">
        <p14:creationId xmlns:p14="http://schemas.microsoft.com/office/powerpoint/2010/main" val="348486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C1A8-A026-3BB7-BE7A-BABE0711CEA3}"/>
              </a:ext>
            </a:extLst>
          </p:cNvPr>
          <p:cNvSpPr txBox="1">
            <a:spLocks noGrp="1"/>
          </p:cNvSpPr>
          <p:nvPr>
            <p:ph type="title"/>
          </p:nvPr>
        </p:nvSpPr>
        <p:spPr>
          <a:xfrm>
            <a:off x="3467103" y="21153436"/>
            <a:ext cx="37306953" cy="6537329"/>
          </a:xfrm>
        </p:spPr>
        <p:txBody>
          <a:bodyPr anchor="t" anchorCtr="0"/>
          <a:lstStyle>
            <a:lvl1pPr algn="l">
              <a:defRPr sz="4000" b="1" cap="all"/>
            </a:lvl1pPr>
          </a:lstStyle>
          <a:p>
            <a:pPr lvl="0"/>
            <a:r>
              <a:rPr lang="en-US"/>
              <a:t>Click to edit Master title style</a:t>
            </a:r>
          </a:p>
        </p:txBody>
      </p:sp>
      <p:sp>
        <p:nvSpPr>
          <p:cNvPr id="3" name="Text Placeholder 2">
            <a:extLst>
              <a:ext uri="{FF2B5EF4-FFF2-40B4-BE49-F238E27FC236}">
                <a16:creationId xmlns:a16="http://schemas.microsoft.com/office/drawing/2014/main" id="{F2894650-8F48-5E10-5376-05218E4C36DB}"/>
              </a:ext>
            </a:extLst>
          </p:cNvPr>
          <p:cNvSpPr txBox="1">
            <a:spLocks noGrp="1"/>
          </p:cNvSpPr>
          <p:nvPr>
            <p:ph type="body" idx="1"/>
          </p:nvPr>
        </p:nvSpPr>
        <p:spPr>
          <a:xfrm>
            <a:off x="3467103" y="13952536"/>
            <a:ext cx="37306953" cy="7200900"/>
          </a:xfrm>
        </p:spPr>
        <p:txBody>
          <a:bodyPr anchor="b"/>
          <a:lstStyle>
            <a:lvl1pPr marL="0" indent="0">
              <a:spcBef>
                <a:spcPts val="500"/>
              </a:spcBef>
              <a:buNone/>
              <a:defRPr sz="2000"/>
            </a:lvl1pPr>
          </a:lstStyle>
          <a:p>
            <a:pPr lvl="0"/>
            <a:r>
              <a:rPr lang="en-US"/>
              <a:t>Click to edit Master text styles</a:t>
            </a:r>
          </a:p>
        </p:txBody>
      </p:sp>
      <p:sp>
        <p:nvSpPr>
          <p:cNvPr id="4" name="Rectangle 4">
            <a:extLst>
              <a:ext uri="{FF2B5EF4-FFF2-40B4-BE49-F238E27FC236}">
                <a16:creationId xmlns:a16="http://schemas.microsoft.com/office/drawing/2014/main" id="{8D1696A4-4F84-F4DE-F46F-483FE683535A}"/>
              </a:ext>
            </a:extLst>
          </p:cNvPr>
          <p:cNvSpPr txBox="1">
            <a:spLocks noGrp="1"/>
          </p:cNvSpPr>
          <p:nvPr>
            <p:ph type="dt" sz="half" idx="7"/>
          </p:nvPr>
        </p:nvSpPr>
        <p:spPr/>
        <p:txBody>
          <a:bodyPr/>
          <a:lstStyle>
            <a:lvl1pPr>
              <a:defRPr/>
            </a:lvl1pPr>
          </a:lstStyle>
          <a:p>
            <a:pPr lvl="0"/>
            <a:endParaRPr lang="en-US"/>
          </a:p>
        </p:txBody>
      </p:sp>
      <p:sp>
        <p:nvSpPr>
          <p:cNvPr id="5" name="Rectangle 5">
            <a:extLst>
              <a:ext uri="{FF2B5EF4-FFF2-40B4-BE49-F238E27FC236}">
                <a16:creationId xmlns:a16="http://schemas.microsoft.com/office/drawing/2014/main" id="{95E31F79-0E3E-3773-00D6-16A44495A33B}"/>
              </a:ext>
            </a:extLst>
          </p:cNvPr>
          <p:cNvSpPr txBox="1">
            <a:spLocks noGrp="1"/>
          </p:cNvSpPr>
          <p:nvPr>
            <p:ph type="ftr" sz="quarter" idx="9"/>
          </p:nvPr>
        </p:nvSpPr>
        <p:spPr/>
        <p:txBody>
          <a:bodyPr/>
          <a:lstStyle>
            <a:lvl1pPr>
              <a:defRPr/>
            </a:lvl1pPr>
          </a:lstStyle>
          <a:p>
            <a:pPr lvl="0"/>
            <a:endParaRPr lang="en-US"/>
          </a:p>
        </p:txBody>
      </p:sp>
      <p:sp>
        <p:nvSpPr>
          <p:cNvPr id="6" name="Rectangle 6">
            <a:extLst>
              <a:ext uri="{FF2B5EF4-FFF2-40B4-BE49-F238E27FC236}">
                <a16:creationId xmlns:a16="http://schemas.microsoft.com/office/drawing/2014/main" id="{28E9B8AC-ED71-7A32-478B-DB475303371B}"/>
              </a:ext>
            </a:extLst>
          </p:cNvPr>
          <p:cNvSpPr txBox="1">
            <a:spLocks noGrp="1"/>
          </p:cNvSpPr>
          <p:nvPr>
            <p:ph type="sldNum" sz="quarter" idx="8"/>
          </p:nvPr>
        </p:nvSpPr>
        <p:spPr/>
        <p:txBody>
          <a:bodyPr/>
          <a:lstStyle>
            <a:lvl1pPr>
              <a:defRPr/>
            </a:lvl1pPr>
          </a:lstStyle>
          <a:p>
            <a:pPr lvl="0"/>
            <a:fld id="{A9F505AC-2B9C-D44C-9182-7C7104E38E13}" type="slidenum">
              <a:t>‹#›</a:t>
            </a:fld>
            <a:endParaRPr lang="en-US"/>
          </a:p>
        </p:txBody>
      </p:sp>
    </p:spTree>
    <p:extLst>
      <p:ext uri="{BB962C8B-B14F-4D97-AF65-F5344CB8AC3E}">
        <p14:creationId xmlns:p14="http://schemas.microsoft.com/office/powerpoint/2010/main" val="3114328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E5FF5-B11D-FA9B-5B3D-20F033B1D335}"/>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F8F2D276-0493-71B0-A049-C98FC94DA9CD}"/>
              </a:ext>
            </a:extLst>
          </p:cNvPr>
          <p:cNvSpPr txBox="1">
            <a:spLocks noGrp="1"/>
          </p:cNvSpPr>
          <p:nvPr>
            <p:ph idx="1"/>
          </p:nvPr>
        </p:nvSpPr>
        <p:spPr>
          <a:xfrm>
            <a:off x="3292123" y="9509129"/>
            <a:ext cx="18585746" cy="19751670"/>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5D9F2C-399A-1E90-5751-6BE2A6FC7134}"/>
              </a:ext>
            </a:extLst>
          </p:cNvPr>
          <p:cNvSpPr txBox="1">
            <a:spLocks noGrp="1"/>
          </p:cNvSpPr>
          <p:nvPr>
            <p:ph idx="2"/>
          </p:nvPr>
        </p:nvSpPr>
        <p:spPr>
          <a:xfrm>
            <a:off x="22013329" y="9509129"/>
            <a:ext cx="18585746" cy="19751670"/>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157E46F-D6C5-9E54-AE91-8412F523CE0B}"/>
              </a:ext>
            </a:extLst>
          </p:cNvPr>
          <p:cNvSpPr txBox="1">
            <a:spLocks noGrp="1"/>
          </p:cNvSpPr>
          <p:nvPr>
            <p:ph type="dt" sz="half" idx="7"/>
          </p:nvPr>
        </p:nvSpPr>
        <p:spPr/>
        <p:txBody>
          <a:bodyPr/>
          <a:lstStyle>
            <a:lvl1pPr>
              <a:defRPr/>
            </a:lvl1pPr>
          </a:lstStyle>
          <a:p>
            <a:pPr lvl="0"/>
            <a:endParaRPr lang="en-US"/>
          </a:p>
        </p:txBody>
      </p:sp>
      <p:sp>
        <p:nvSpPr>
          <p:cNvPr id="6" name="Rectangle 5">
            <a:extLst>
              <a:ext uri="{FF2B5EF4-FFF2-40B4-BE49-F238E27FC236}">
                <a16:creationId xmlns:a16="http://schemas.microsoft.com/office/drawing/2014/main" id="{23457AEC-0639-C55C-AD6E-6634CD2C639A}"/>
              </a:ext>
            </a:extLst>
          </p:cNvPr>
          <p:cNvSpPr txBox="1">
            <a:spLocks noGrp="1"/>
          </p:cNvSpPr>
          <p:nvPr>
            <p:ph type="ftr" sz="quarter" idx="9"/>
          </p:nvPr>
        </p:nvSpPr>
        <p:spPr/>
        <p:txBody>
          <a:bodyPr/>
          <a:lstStyle>
            <a:lvl1pPr>
              <a:defRPr/>
            </a:lvl1pPr>
          </a:lstStyle>
          <a:p>
            <a:pPr lvl="0"/>
            <a:endParaRPr lang="en-US"/>
          </a:p>
        </p:txBody>
      </p:sp>
      <p:sp>
        <p:nvSpPr>
          <p:cNvPr id="7" name="Rectangle 6">
            <a:extLst>
              <a:ext uri="{FF2B5EF4-FFF2-40B4-BE49-F238E27FC236}">
                <a16:creationId xmlns:a16="http://schemas.microsoft.com/office/drawing/2014/main" id="{BC531240-8ADC-DAD0-3763-E62D96C68D6A}"/>
              </a:ext>
            </a:extLst>
          </p:cNvPr>
          <p:cNvSpPr txBox="1">
            <a:spLocks noGrp="1"/>
          </p:cNvSpPr>
          <p:nvPr>
            <p:ph type="sldNum" sz="quarter" idx="8"/>
          </p:nvPr>
        </p:nvSpPr>
        <p:spPr/>
        <p:txBody>
          <a:bodyPr/>
          <a:lstStyle>
            <a:lvl1pPr>
              <a:defRPr/>
            </a:lvl1pPr>
          </a:lstStyle>
          <a:p>
            <a:pPr lvl="0"/>
            <a:fld id="{32E7F103-51E0-7348-A236-EF732F2F44BD}" type="slidenum">
              <a:t>‹#›</a:t>
            </a:fld>
            <a:endParaRPr lang="en-US"/>
          </a:p>
        </p:txBody>
      </p:sp>
    </p:spTree>
    <p:extLst>
      <p:ext uri="{BB962C8B-B14F-4D97-AF65-F5344CB8AC3E}">
        <p14:creationId xmlns:p14="http://schemas.microsoft.com/office/powerpoint/2010/main" val="43251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02A71-106F-3E36-0892-5C14266364AB}"/>
              </a:ext>
            </a:extLst>
          </p:cNvPr>
          <p:cNvSpPr txBox="1">
            <a:spLocks noGrp="1"/>
          </p:cNvSpPr>
          <p:nvPr>
            <p:ph type="title"/>
          </p:nvPr>
        </p:nvSpPr>
        <p:spPr>
          <a:xfrm>
            <a:off x="2194276" y="1317622"/>
            <a:ext cx="39502646" cy="5486400"/>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0D694C5A-FAEC-6BAA-406A-F68A9AA6F36D}"/>
              </a:ext>
            </a:extLst>
          </p:cNvPr>
          <p:cNvSpPr txBox="1">
            <a:spLocks noGrp="1"/>
          </p:cNvSpPr>
          <p:nvPr>
            <p:ph type="body" idx="1"/>
          </p:nvPr>
        </p:nvSpPr>
        <p:spPr>
          <a:xfrm>
            <a:off x="2194276" y="7369177"/>
            <a:ext cx="19392896" cy="3070226"/>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EF439329-5A8E-1DA6-9B77-5420A2684CA4}"/>
              </a:ext>
            </a:extLst>
          </p:cNvPr>
          <p:cNvSpPr txBox="1">
            <a:spLocks noGrp="1"/>
          </p:cNvSpPr>
          <p:nvPr>
            <p:ph idx="2"/>
          </p:nvPr>
        </p:nvSpPr>
        <p:spPr>
          <a:xfrm>
            <a:off x="2194276" y="10439403"/>
            <a:ext cx="19392896" cy="18965863"/>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006F50-51D6-EB29-6074-E16E49FD3849}"/>
              </a:ext>
            </a:extLst>
          </p:cNvPr>
          <p:cNvSpPr txBox="1">
            <a:spLocks noGrp="1"/>
          </p:cNvSpPr>
          <p:nvPr>
            <p:ph type="body" idx="3"/>
          </p:nvPr>
        </p:nvSpPr>
        <p:spPr>
          <a:xfrm>
            <a:off x="22295559" y="7369177"/>
            <a:ext cx="19401364" cy="3070226"/>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2F215B68-68AB-1803-C879-CC49E1438A58}"/>
              </a:ext>
            </a:extLst>
          </p:cNvPr>
          <p:cNvSpPr txBox="1">
            <a:spLocks noGrp="1"/>
          </p:cNvSpPr>
          <p:nvPr>
            <p:ph idx="4"/>
          </p:nvPr>
        </p:nvSpPr>
        <p:spPr>
          <a:xfrm>
            <a:off x="22295559" y="10439403"/>
            <a:ext cx="19401364" cy="18965863"/>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449B8A75-3679-6F27-6594-E44FC0B77B72}"/>
              </a:ext>
            </a:extLst>
          </p:cNvPr>
          <p:cNvSpPr txBox="1">
            <a:spLocks noGrp="1"/>
          </p:cNvSpPr>
          <p:nvPr>
            <p:ph type="dt" sz="half" idx="7"/>
          </p:nvPr>
        </p:nvSpPr>
        <p:spPr/>
        <p:txBody>
          <a:bodyPr/>
          <a:lstStyle>
            <a:lvl1pPr>
              <a:defRPr/>
            </a:lvl1pPr>
          </a:lstStyle>
          <a:p>
            <a:pPr lvl="0"/>
            <a:endParaRPr lang="en-US"/>
          </a:p>
        </p:txBody>
      </p:sp>
      <p:sp>
        <p:nvSpPr>
          <p:cNvPr id="8" name="Rectangle 5">
            <a:extLst>
              <a:ext uri="{FF2B5EF4-FFF2-40B4-BE49-F238E27FC236}">
                <a16:creationId xmlns:a16="http://schemas.microsoft.com/office/drawing/2014/main" id="{D52CDC8D-650B-24C1-B43B-A4910836B23E}"/>
              </a:ext>
            </a:extLst>
          </p:cNvPr>
          <p:cNvSpPr txBox="1">
            <a:spLocks noGrp="1"/>
          </p:cNvSpPr>
          <p:nvPr>
            <p:ph type="ftr" sz="quarter" idx="9"/>
          </p:nvPr>
        </p:nvSpPr>
        <p:spPr/>
        <p:txBody>
          <a:bodyPr/>
          <a:lstStyle>
            <a:lvl1pPr>
              <a:defRPr/>
            </a:lvl1pPr>
          </a:lstStyle>
          <a:p>
            <a:pPr lvl="0"/>
            <a:endParaRPr lang="en-US"/>
          </a:p>
        </p:txBody>
      </p:sp>
      <p:sp>
        <p:nvSpPr>
          <p:cNvPr id="9" name="Rectangle 6">
            <a:extLst>
              <a:ext uri="{FF2B5EF4-FFF2-40B4-BE49-F238E27FC236}">
                <a16:creationId xmlns:a16="http://schemas.microsoft.com/office/drawing/2014/main" id="{A5BA11BC-2DFD-EC78-5AE3-B8670A797343}"/>
              </a:ext>
            </a:extLst>
          </p:cNvPr>
          <p:cNvSpPr txBox="1">
            <a:spLocks noGrp="1"/>
          </p:cNvSpPr>
          <p:nvPr>
            <p:ph type="sldNum" sz="quarter" idx="8"/>
          </p:nvPr>
        </p:nvSpPr>
        <p:spPr/>
        <p:txBody>
          <a:bodyPr/>
          <a:lstStyle>
            <a:lvl1pPr>
              <a:defRPr/>
            </a:lvl1pPr>
          </a:lstStyle>
          <a:p>
            <a:pPr lvl="0"/>
            <a:fld id="{72624A05-6030-7B46-BF21-51DA3D37D02A}" type="slidenum">
              <a:t>‹#›</a:t>
            </a:fld>
            <a:endParaRPr lang="en-US"/>
          </a:p>
        </p:txBody>
      </p:sp>
    </p:spTree>
    <p:extLst>
      <p:ext uri="{BB962C8B-B14F-4D97-AF65-F5344CB8AC3E}">
        <p14:creationId xmlns:p14="http://schemas.microsoft.com/office/powerpoint/2010/main" val="2351120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00728-D19B-FA43-4EA0-CE41A2917281}"/>
              </a:ext>
            </a:extLst>
          </p:cNvPr>
          <p:cNvSpPr txBox="1">
            <a:spLocks noGrp="1"/>
          </p:cNvSpPr>
          <p:nvPr>
            <p:ph type="title"/>
          </p:nvPr>
        </p:nvSpPr>
        <p:spPr/>
        <p:txBody>
          <a:bodyPr/>
          <a:lstStyle>
            <a:lvl1pPr>
              <a:defRPr/>
            </a:lvl1pPr>
          </a:lstStyle>
          <a:p>
            <a:pPr lvl="0"/>
            <a:r>
              <a:rPr lang="en-US"/>
              <a:t>Click to edit Master title style</a:t>
            </a:r>
          </a:p>
        </p:txBody>
      </p:sp>
      <p:sp>
        <p:nvSpPr>
          <p:cNvPr id="3" name="Rectangle 4">
            <a:extLst>
              <a:ext uri="{FF2B5EF4-FFF2-40B4-BE49-F238E27FC236}">
                <a16:creationId xmlns:a16="http://schemas.microsoft.com/office/drawing/2014/main" id="{9C37C6EB-5F68-1FA0-BBFE-ED954835289F}"/>
              </a:ext>
            </a:extLst>
          </p:cNvPr>
          <p:cNvSpPr txBox="1">
            <a:spLocks noGrp="1"/>
          </p:cNvSpPr>
          <p:nvPr>
            <p:ph type="dt" sz="half" idx="7"/>
          </p:nvPr>
        </p:nvSpPr>
        <p:spPr/>
        <p:txBody>
          <a:bodyPr/>
          <a:lstStyle>
            <a:lvl1pPr>
              <a:defRPr/>
            </a:lvl1pPr>
          </a:lstStyle>
          <a:p>
            <a:pPr lvl="0"/>
            <a:endParaRPr lang="en-US"/>
          </a:p>
        </p:txBody>
      </p:sp>
      <p:sp>
        <p:nvSpPr>
          <p:cNvPr id="4" name="Rectangle 5">
            <a:extLst>
              <a:ext uri="{FF2B5EF4-FFF2-40B4-BE49-F238E27FC236}">
                <a16:creationId xmlns:a16="http://schemas.microsoft.com/office/drawing/2014/main" id="{2B69E438-4117-6C87-F4BD-96DAE6BEE4C0}"/>
              </a:ext>
            </a:extLst>
          </p:cNvPr>
          <p:cNvSpPr txBox="1">
            <a:spLocks noGrp="1"/>
          </p:cNvSpPr>
          <p:nvPr>
            <p:ph type="ftr" sz="quarter" idx="9"/>
          </p:nvPr>
        </p:nvSpPr>
        <p:spPr/>
        <p:txBody>
          <a:bodyPr/>
          <a:lstStyle>
            <a:lvl1pPr>
              <a:defRPr/>
            </a:lvl1pPr>
          </a:lstStyle>
          <a:p>
            <a:pPr lvl="0"/>
            <a:endParaRPr lang="en-US"/>
          </a:p>
        </p:txBody>
      </p:sp>
      <p:sp>
        <p:nvSpPr>
          <p:cNvPr id="5" name="Rectangle 6">
            <a:extLst>
              <a:ext uri="{FF2B5EF4-FFF2-40B4-BE49-F238E27FC236}">
                <a16:creationId xmlns:a16="http://schemas.microsoft.com/office/drawing/2014/main" id="{9A0A6567-F698-B33D-C113-7D68152A7E96}"/>
              </a:ext>
            </a:extLst>
          </p:cNvPr>
          <p:cNvSpPr txBox="1">
            <a:spLocks noGrp="1"/>
          </p:cNvSpPr>
          <p:nvPr>
            <p:ph type="sldNum" sz="quarter" idx="8"/>
          </p:nvPr>
        </p:nvSpPr>
        <p:spPr/>
        <p:txBody>
          <a:bodyPr/>
          <a:lstStyle>
            <a:lvl1pPr>
              <a:defRPr/>
            </a:lvl1pPr>
          </a:lstStyle>
          <a:p>
            <a:pPr lvl="0"/>
            <a:fld id="{20D0F3FE-0381-6545-B462-FFD4F972622A}" type="slidenum">
              <a:t>‹#›</a:t>
            </a:fld>
            <a:endParaRPr lang="en-US"/>
          </a:p>
        </p:txBody>
      </p:sp>
    </p:spTree>
    <p:extLst>
      <p:ext uri="{BB962C8B-B14F-4D97-AF65-F5344CB8AC3E}">
        <p14:creationId xmlns:p14="http://schemas.microsoft.com/office/powerpoint/2010/main" val="1010783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291CD468-2B85-1730-899A-6EA735090A39}"/>
              </a:ext>
            </a:extLst>
          </p:cNvPr>
          <p:cNvSpPr/>
          <p:nvPr/>
        </p:nvSpPr>
        <p:spPr>
          <a:xfrm>
            <a:off x="685800" y="5257800"/>
            <a:ext cx="13716000" cy="26974800"/>
          </a:xfrm>
          <a:prstGeom prst="rect">
            <a:avLst/>
          </a:prstGeom>
          <a:solidFill>
            <a:srgbClr val="FFFFFF">
              <a:alpha val="80000"/>
            </a:srgbClr>
          </a:solidFill>
          <a:ln w="38103" cap="flat">
            <a:solidFill>
              <a:srgbClr val="000000"/>
            </a:solidFill>
            <a:prstDash val="solid"/>
            <a:miter/>
          </a:ln>
        </p:spPr>
        <p:txBody>
          <a:bodyPr vert="horz" wrap="none" lIns="91440" tIns="45720" rIns="91440" bIns="45720" anchor="ctr"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000000"/>
              </a:solidFill>
              <a:uFillTx/>
              <a:latin typeface="Times New Roman"/>
            </a:endParaRPr>
          </a:p>
        </p:txBody>
      </p:sp>
      <p:sp>
        <p:nvSpPr>
          <p:cNvPr id="3" name="Rectangle 2">
            <a:extLst>
              <a:ext uri="{FF2B5EF4-FFF2-40B4-BE49-F238E27FC236}">
                <a16:creationId xmlns:a16="http://schemas.microsoft.com/office/drawing/2014/main" id="{2C017167-4DAF-1F92-EC89-FE1A94F5479B}"/>
              </a:ext>
            </a:extLst>
          </p:cNvPr>
          <p:cNvSpPr/>
          <p:nvPr/>
        </p:nvSpPr>
        <p:spPr>
          <a:xfrm>
            <a:off x="685800" y="457200"/>
            <a:ext cx="42519600" cy="4572000"/>
          </a:xfrm>
          <a:prstGeom prst="rect">
            <a:avLst/>
          </a:prstGeom>
          <a:solidFill>
            <a:srgbClr val="FFFFFF"/>
          </a:solidFill>
          <a:ln w="101598" cap="flat">
            <a:solidFill>
              <a:srgbClr val="000000"/>
            </a:solidFill>
            <a:prstDash val="solid"/>
            <a:miter/>
          </a:ln>
        </p:spPr>
        <p:txBody>
          <a:bodyPr vert="horz" wrap="none" lIns="91440" tIns="45720" rIns="91440" bIns="45720" anchor="ctr"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000000"/>
              </a:solidFill>
              <a:uFillTx/>
              <a:latin typeface="Times New Roman"/>
            </a:endParaRPr>
          </a:p>
        </p:txBody>
      </p:sp>
      <p:pic>
        <p:nvPicPr>
          <p:cNvPr id="4" name="Picture 10" descr="MSUM_Signature_Vert_Color.png">
            <a:extLst>
              <a:ext uri="{FF2B5EF4-FFF2-40B4-BE49-F238E27FC236}">
                <a16:creationId xmlns:a16="http://schemas.microsoft.com/office/drawing/2014/main" id="{B3CA58B8-702A-A7CB-9597-8183B60C2F12}"/>
              </a:ext>
            </a:extLst>
          </p:cNvPr>
          <p:cNvPicPr>
            <a:picLocks noChangeAspect="1"/>
          </p:cNvPicPr>
          <p:nvPr/>
        </p:nvPicPr>
        <p:blipFill>
          <a:blip r:embed="rId2"/>
          <a:srcRect l="11392" t="9091" r="9013" b="16654"/>
          <a:stretch>
            <a:fillRect/>
          </a:stretch>
        </p:blipFill>
        <p:spPr>
          <a:xfrm>
            <a:off x="761996" y="533396"/>
            <a:ext cx="6791093" cy="4419596"/>
          </a:xfrm>
          <a:prstGeom prst="rect">
            <a:avLst/>
          </a:prstGeom>
          <a:noFill/>
          <a:ln cap="flat">
            <a:noFill/>
          </a:ln>
        </p:spPr>
      </p:pic>
      <p:pic>
        <p:nvPicPr>
          <p:cNvPr id="5" name="Picture 11" descr="MSUM_Signature_Vert_Color.png">
            <a:extLst>
              <a:ext uri="{FF2B5EF4-FFF2-40B4-BE49-F238E27FC236}">
                <a16:creationId xmlns:a16="http://schemas.microsoft.com/office/drawing/2014/main" id="{97E593E9-4405-0195-9CE5-DDAB3EACEDEF}"/>
              </a:ext>
            </a:extLst>
          </p:cNvPr>
          <p:cNvPicPr>
            <a:picLocks noChangeAspect="1"/>
          </p:cNvPicPr>
          <p:nvPr/>
        </p:nvPicPr>
        <p:blipFill>
          <a:blip r:embed="rId2"/>
          <a:srcRect l="11392" t="9091" r="9013" b="16654"/>
          <a:stretch>
            <a:fillRect/>
          </a:stretch>
        </p:blipFill>
        <p:spPr>
          <a:xfrm>
            <a:off x="36338109" y="533396"/>
            <a:ext cx="6791093" cy="4419596"/>
          </a:xfrm>
          <a:prstGeom prst="rect">
            <a:avLst/>
          </a:prstGeom>
          <a:noFill/>
          <a:ln cap="flat">
            <a:noFill/>
          </a:ln>
        </p:spPr>
      </p:pic>
      <p:sp>
        <p:nvSpPr>
          <p:cNvPr id="6" name="Rectangle 7">
            <a:extLst>
              <a:ext uri="{FF2B5EF4-FFF2-40B4-BE49-F238E27FC236}">
                <a16:creationId xmlns:a16="http://schemas.microsoft.com/office/drawing/2014/main" id="{B9864F58-35EA-7E77-8188-375209F1C93E}"/>
              </a:ext>
            </a:extLst>
          </p:cNvPr>
          <p:cNvSpPr/>
          <p:nvPr/>
        </p:nvSpPr>
        <p:spPr>
          <a:xfrm>
            <a:off x="29489400" y="5257800"/>
            <a:ext cx="13716000" cy="26974800"/>
          </a:xfrm>
          <a:prstGeom prst="rect">
            <a:avLst/>
          </a:prstGeom>
          <a:solidFill>
            <a:srgbClr val="FFFFFF">
              <a:alpha val="80000"/>
            </a:srgbClr>
          </a:solidFill>
          <a:ln w="38103" cap="flat">
            <a:solidFill>
              <a:srgbClr val="000000"/>
            </a:solidFill>
            <a:prstDash val="solid"/>
            <a:miter/>
          </a:ln>
        </p:spPr>
        <p:txBody>
          <a:bodyPr vert="horz" wrap="none" lIns="91440" tIns="45720" rIns="91440" bIns="45720" anchor="ctr"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000000"/>
              </a:solidFill>
              <a:uFillTx/>
              <a:latin typeface="Times New Roman"/>
            </a:endParaRPr>
          </a:p>
        </p:txBody>
      </p:sp>
      <p:sp>
        <p:nvSpPr>
          <p:cNvPr id="7" name="Rectangle 7">
            <a:extLst>
              <a:ext uri="{FF2B5EF4-FFF2-40B4-BE49-F238E27FC236}">
                <a16:creationId xmlns:a16="http://schemas.microsoft.com/office/drawing/2014/main" id="{3CF6FBF6-40A3-FB5B-D342-788F9A7E9BA5}"/>
              </a:ext>
            </a:extLst>
          </p:cNvPr>
          <p:cNvSpPr/>
          <p:nvPr/>
        </p:nvSpPr>
        <p:spPr>
          <a:xfrm>
            <a:off x="15087600" y="5257800"/>
            <a:ext cx="13716000" cy="26974800"/>
          </a:xfrm>
          <a:prstGeom prst="rect">
            <a:avLst/>
          </a:prstGeom>
          <a:solidFill>
            <a:srgbClr val="FFFFFF">
              <a:alpha val="80000"/>
            </a:srgbClr>
          </a:solidFill>
          <a:ln w="38103" cap="flat">
            <a:solidFill>
              <a:srgbClr val="000000"/>
            </a:solidFill>
            <a:prstDash val="solid"/>
            <a:miter/>
          </a:ln>
        </p:spPr>
        <p:txBody>
          <a:bodyPr vert="horz" wrap="none" lIns="91440" tIns="45720" rIns="91440" bIns="45720" anchor="ctr"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000000"/>
              </a:solidFill>
              <a:uFillTx/>
              <a:latin typeface="Times New Roman"/>
            </a:endParaRPr>
          </a:p>
        </p:txBody>
      </p:sp>
    </p:spTree>
    <p:extLst>
      <p:ext uri="{BB962C8B-B14F-4D97-AF65-F5344CB8AC3E}">
        <p14:creationId xmlns:p14="http://schemas.microsoft.com/office/powerpoint/2010/main" val="259012923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8BC63-526A-4116-8638-5A51A9C44A4F}"/>
              </a:ext>
            </a:extLst>
          </p:cNvPr>
          <p:cNvSpPr txBox="1">
            <a:spLocks noGrp="1"/>
          </p:cNvSpPr>
          <p:nvPr>
            <p:ph type="title"/>
          </p:nvPr>
        </p:nvSpPr>
        <p:spPr>
          <a:xfrm>
            <a:off x="2194276" y="1311277"/>
            <a:ext cx="14439903" cy="5576889"/>
          </a:xfrm>
        </p:spPr>
        <p:txBody>
          <a:bodyPr anchor="b" anchorCtr="0"/>
          <a:lstStyle>
            <a:lvl1pPr algn="l">
              <a:defRPr sz="2000" b="1"/>
            </a:lvl1pPr>
          </a:lstStyle>
          <a:p>
            <a:pPr lvl="0"/>
            <a:r>
              <a:rPr lang="en-US"/>
              <a:t>Click to edit Master title style</a:t>
            </a:r>
          </a:p>
        </p:txBody>
      </p:sp>
      <p:sp>
        <p:nvSpPr>
          <p:cNvPr id="3" name="Content Placeholder 2">
            <a:extLst>
              <a:ext uri="{FF2B5EF4-FFF2-40B4-BE49-F238E27FC236}">
                <a16:creationId xmlns:a16="http://schemas.microsoft.com/office/drawing/2014/main" id="{DD285ECD-84CF-CA45-7172-F5CD6631D031}"/>
              </a:ext>
            </a:extLst>
          </p:cNvPr>
          <p:cNvSpPr txBox="1">
            <a:spLocks noGrp="1"/>
          </p:cNvSpPr>
          <p:nvPr>
            <p:ph idx="1"/>
          </p:nvPr>
        </p:nvSpPr>
        <p:spPr>
          <a:xfrm>
            <a:off x="17160526" y="1311277"/>
            <a:ext cx="24536396" cy="28093989"/>
          </a:xfrm>
        </p:spPr>
        <p:txBody>
          <a:bodyPr/>
          <a:lstStyle>
            <a:lvl1pPr>
              <a:spcBef>
                <a:spcPts val="800"/>
              </a:spcBef>
              <a:defRPr sz="3200"/>
            </a:lvl1pPr>
            <a:lvl2pPr>
              <a:spcBef>
                <a:spcPts val="700"/>
              </a:spcBef>
              <a:defRPr sz="2800"/>
            </a:lvl2pPr>
            <a:lvl3pPr>
              <a:spcBef>
                <a:spcPts val="600"/>
              </a:spcBef>
              <a:defRPr sz="2400"/>
            </a:lvl3pPr>
            <a:lvl4pPr>
              <a:spcBef>
                <a:spcPts val="500"/>
              </a:spcBef>
              <a:defRPr sz="2000"/>
            </a:lvl4pPr>
            <a:lvl5pPr>
              <a:spcBef>
                <a:spcPts val="500"/>
              </a:spcBef>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CF37EF-0287-44E4-7E86-38C43F2FD4AD}"/>
              </a:ext>
            </a:extLst>
          </p:cNvPr>
          <p:cNvSpPr txBox="1">
            <a:spLocks noGrp="1"/>
          </p:cNvSpPr>
          <p:nvPr>
            <p:ph type="body" idx="2"/>
          </p:nvPr>
        </p:nvSpPr>
        <p:spPr>
          <a:xfrm>
            <a:off x="2194276" y="6888166"/>
            <a:ext cx="14439903" cy="22517100"/>
          </a:xfrm>
        </p:spPr>
        <p:txBody>
          <a:bodyPr/>
          <a:lstStyle>
            <a:lvl1pPr marL="0" indent="0">
              <a:spcBef>
                <a:spcPts val="300"/>
              </a:spcBef>
              <a:buNone/>
              <a:defRPr sz="1400"/>
            </a:lvl1pPr>
          </a:lstStyle>
          <a:p>
            <a:pPr lvl="0"/>
            <a:r>
              <a:rPr lang="en-US"/>
              <a:t>Click to edit Master text styles</a:t>
            </a:r>
          </a:p>
        </p:txBody>
      </p:sp>
      <p:sp>
        <p:nvSpPr>
          <p:cNvPr id="5" name="Rectangle 4">
            <a:extLst>
              <a:ext uri="{FF2B5EF4-FFF2-40B4-BE49-F238E27FC236}">
                <a16:creationId xmlns:a16="http://schemas.microsoft.com/office/drawing/2014/main" id="{1D8D62FC-B145-409D-365A-89C17B7D2B7D}"/>
              </a:ext>
            </a:extLst>
          </p:cNvPr>
          <p:cNvSpPr txBox="1">
            <a:spLocks noGrp="1"/>
          </p:cNvSpPr>
          <p:nvPr>
            <p:ph type="dt" sz="half" idx="7"/>
          </p:nvPr>
        </p:nvSpPr>
        <p:spPr/>
        <p:txBody>
          <a:bodyPr/>
          <a:lstStyle>
            <a:lvl1pPr>
              <a:defRPr/>
            </a:lvl1pPr>
          </a:lstStyle>
          <a:p>
            <a:pPr lvl="0"/>
            <a:endParaRPr lang="en-US"/>
          </a:p>
        </p:txBody>
      </p:sp>
      <p:sp>
        <p:nvSpPr>
          <p:cNvPr id="6" name="Rectangle 5">
            <a:extLst>
              <a:ext uri="{FF2B5EF4-FFF2-40B4-BE49-F238E27FC236}">
                <a16:creationId xmlns:a16="http://schemas.microsoft.com/office/drawing/2014/main" id="{D843D8D9-53D0-5A5C-91D8-B2CEFCE02362}"/>
              </a:ext>
            </a:extLst>
          </p:cNvPr>
          <p:cNvSpPr txBox="1">
            <a:spLocks noGrp="1"/>
          </p:cNvSpPr>
          <p:nvPr>
            <p:ph type="ftr" sz="quarter" idx="9"/>
          </p:nvPr>
        </p:nvSpPr>
        <p:spPr/>
        <p:txBody>
          <a:bodyPr/>
          <a:lstStyle>
            <a:lvl1pPr>
              <a:defRPr/>
            </a:lvl1pPr>
          </a:lstStyle>
          <a:p>
            <a:pPr lvl="0"/>
            <a:endParaRPr lang="en-US"/>
          </a:p>
        </p:txBody>
      </p:sp>
      <p:sp>
        <p:nvSpPr>
          <p:cNvPr id="7" name="Rectangle 6">
            <a:extLst>
              <a:ext uri="{FF2B5EF4-FFF2-40B4-BE49-F238E27FC236}">
                <a16:creationId xmlns:a16="http://schemas.microsoft.com/office/drawing/2014/main" id="{FB95BFE7-FEE5-CEB3-DD16-48C0DF0AC6BC}"/>
              </a:ext>
            </a:extLst>
          </p:cNvPr>
          <p:cNvSpPr txBox="1">
            <a:spLocks noGrp="1"/>
          </p:cNvSpPr>
          <p:nvPr>
            <p:ph type="sldNum" sz="quarter" idx="8"/>
          </p:nvPr>
        </p:nvSpPr>
        <p:spPr/>
        <p:txBody>
          <a:bodyPr/>
          <a:lstStyle>
            <a:lvl1pPr>
              <a:defRPr/>
            </a:lvl1pPr>
          </a:lstStyle>
          <a:p>
            <a:pPr lvl="0"/>
            <a:fld id="{57F230AB-674F-8A4E-AC22-45141A0B28FD}" type="slidenum">
              <a:t>‹#›</a:t>
            </a:fld>
            <a:endParaRPr lang="en-US"/>
          </a:p>
        </p:txBody>
      </p:sp>
    </p:spTree>
    <p:extLst>
      <p:ext uri="{BB962C8B-B14F-4D97-AF65-F5344CB8AC3E}">
        <p14:creationId xmlns:p14="http://schemas.microsoft.com/office/powerpoint/2010/main" val="53034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D104B-92A5-74FD-80C0-D4135139A83B}"/>
              </a:ext>
            </a:extLst>
          </p:cNvPr>
          <p:cNvSpPr txBox="1">
            <a:spLocks noGrp="1"/>
          </p:cNvSpPr>
          <p:nvPr>
            <p:ph type="title"/>
          </p:nvPr>
        </p:nvSpPr>
        <p:spPr>
          <a:xfrm>
            <a:off x="8603543" y="23042559"/>
            <a:ext cx="26334153" cy="2720970"/>
          </a:xfrm>
        </p:spPr>
        <p:txBody>
          <a:bodyPr anchor="b" anchorCtr="0"/>
          <a:lstStyle>
            <a:lvl1pPr algn="l">
              <a:defRPr sz="2000" b="1"/>
            </a:lvl1pPr>
          </a:lstStyle>
          <a:p>
            <a:pPr lvl="0"/>
            <a:r>
              <a:rPr lang="en-US"/>
              <a:t>Click to edit Master title style</a:t>
            </a:r>
          </a:p>
        </p:txBody>
      </p:sp>
      <p:sp>
        <p:nvSpPr>
          <p:cNvPr id="3" name="Picture Placeholder 2">
            <a:extLst>
              <a:ext uri="{FF2B5EF4-FFF2-40B4-BE49-F238E27FC236}">
                <a16:creationId xmlns:a16="http://schemas.microsoft.com/office/drawing/2014/main" id="{E96127F8-6D99-0E70-2B24-EA8361ABD8B4}"/>
              </a:ext>
            </a:extLst>
          </p:cNvPr>
          <p:cNvSpPr txBox="1">
            <a:spLocks noGrp="1"/>
          </p:cNvSpPr>
          <p:nvPr>
            <p:ph type="pic" idx="1"/>
          </p:nvPr>
        </p:nvSpPr>
        <p:spPr>
          <a:xfrm>
            <a:off x="8603543" y="2941643"/>
            <a:ext cx="26334153" cy="19750089"/>
          </a:xfrm>
        </p:spPr>
        <p:txBody>
          <a:bodyPr/>
          <a:lstStyle>
            <a:lvl1pPr marL="0" indent="0">
              <a:spcBef>
                <a:spcPts val="800"/>
              </a:spcBef>
              <a:buNone/>
              <a:defRPr sz="3200"/>
            </a:lvl1pPr>
          </a:lstStyle>
          <a:p>
            <a:pPr lvl="0"/>
            <a:endParaRPr lang="en-US"/>
          </a:p>
        </p:txBody>
      </p:sp>
      <p:sp>
        <p:nvSpPr>
          <p:cNvPr id="4" name="Text Placeholder 3">
            <a:extLst>
              <a:ext uri="{FF2B5EF4-FFF2-40B4-BE49-F238E27FC236}">
                <a16:creationId xmlns:a16="http://schemas.microsoft.com/office/drawing/2014/main" id="{BDEFD48E-3B9E-0694-F331-D1A4CD6FA246}"/>
              </a:ext>
            </a:extLst>
          </p:cNvPr>
          <p:cNvSpPr txBox="1">
            <a:spLocks noGrp="1"/>
          </p:cNvSpPr>
          <p:nvPr>
            <p:ph type="body" idx="2"/>
          </p:nvPr>
        </p:nvSpPr>
        <p:spPr>
          <a:xfrm>
            <a:off x="8603543" y="25763540"/>
            <a:ext cx="26334153" cy="3862389"/>
          </a:xfrm>
        </p:spPr>
        <p:txBody>
          <a:bodyPr/>
          <a:lstStyle>
            <a:lvl1pPr marL="0" indent="0">
              <a:spcBef>
                <a:spcPts val="300"/>
              </a:spcBef>
              <a:buNone/>
              <a:defRPr sz="1400"/>
            </a:lvl1pPr>
          </a:lstStyle>
          <a:p>
            <a:pPr lvl="0"/>
            <a:r>
              <a:rPr lang="en-US"/>
              <a:t>Click to edit Master text styles</a:t>
            </a:r>
          </a:p>
        </p:txBody>
      </p:sp>
      <p:sp>
        <p:nvSpPr>
          <p:cNvPr id="5" name="Rectangle 4">
            <a:extLst>
              <a:ext uri="{FF2B5EF4-FFF2-40B4-BE49-F238E27FC236}">
                <a16:creationId xmlns:a16="http://schemas.microsoft.com/office/drawing/2014/main" id="{BE2FCF7D-E15C-45D0-D698-DC17C72FFE8D}"/>
              </a:ext>
            </a:extLst>
          </p:cNvPr>
          <p:cNvSpPr txBox="1">
            <a:spLocks noGrp="1"/>
          </p:cNvSpPr>
          <p:nvPr>
            <p:ph type="dt" sz="half" idx="7"/>
          </p:nvPr>
        </p:nvSpPr>
        <p:spPr/>
        <p:txBody>
          <a:bodyPr/>
          <a:lstStyle>
            <a:lvl1pPr>
              <a:defRPr/>
            </a:lvl1pPr>
          </a:lstStyle>
          <a:p>
            <a:pPr lvl="0"/>
            <a:endParaRPr lang="en-US"/>
          </a:p>
        </p:txBody>
      </p:sp>
      <p:sp>
        <p:nvSpPr>
          <p:cNvPr id="6" name="Rectangle 5">
            <a:extLst>
              <a:ext uri="{FF2B5EF4-FFF2-40B4-BE49-F238E27FC236}">
                <a16:creationId xmlns:a16="http://schemas.microsoft.com/office/drawing/2014/main" id="{70272C41-533E-DC5C-130E-0C9B1EFF2D43}"/>
              </a:ext>
            </a:extLst>
          </p:cNvPr>
          <p:cNvSpPr txBox="1">
            <a:spLocks noGrp="1"/>
          </p:cNvSpPr>
          <p:nvPr>
            <p:ph type="ftr" sz="quarter" idx="9"/>
          </p:nvPr>
        </p:nvSpPr>
        <p:spPr/>
        <p:txBody>
          <a:bodyPr/>
          <a:lstStyle>
            <a:lvl1pPr>
              <a:defRPr/>
            </a:lvl1pPr>
          </a:lstStyle>
          <a:p>
            <a:pPr lvl="0"/>
            <a:endParaRPr lang="en-US"/>
          </a:p>
        </p:txBody>
      </p:sp>
      <p:sp>
        <p:nvSpPr>
          <p:cNvPr id="7" name="Rectangle 6">
            <a:extLst>
              <a:ext uri="{FF2B5EF4-FFF2-40B4-BE49-F238E27FC236}">
                <a16:creationId xmlns:a16="http://schemas.microsoft.com/office/drawing/2014/main" id="{D298D6F5-EB7A-8C73-1168-75B9F3BA91FE}"/>
              </a:ext>
            </a:extLst>
          </p:cNvPr>
          <p:cNvSpPr txBox="1">
            <a:spLocks noGrp="1"/>
          </p:cNvSpPr>
          <p:nvPr>
            <p:ph type="sldNum" sz="quarter" idx="8"/>
          </p:nvPr>
        </p:nvSpPr>
        <p:spPr/>
        <p:txBody>
          <a:bodyPr/>
          <a:lstStyle>
            <a:lvl1pPr>
              <a:defRPr/>
            </a:lvl1pPr>
          </a:lstStyle>
          <a:p>
            <a:pPr lvl="0"/>
            <a:fld id="{BF289C8B-773F-6C4F-A033-1E2A598C0EC4}" type="slidenum">
              <a:t>‹#›</a:t>
            </a:fld>
            <a:endParaRPr lang="en-US"/>
          </a:p>
        </p:txBody>
      </p:sp>
    </p:spTree>
    <p:extLst>
      <p:ext uri="{BB962C8B-B14F-4D97-AF65-F5344CB8AC3E}">
        <p14:creationId xmlns:p14="http://schemas.microsoft.com/office/powerpoint/2010/main" val="2013561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404040"/>
            </a:gs>
            <a:gs pos="100000">
              <a:srgbClr val="F2F2F2"/>
            </a:gs>
          </a:gsLst>
          <a:lin ang="5400000"/>
        </a:gradFill>
        <a:effectLst/>
      </p:bgPr>
    </p:bg>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A875F4A-2AC0-BF52-4165-D761B3E6830F}"/>
              </a:ext>
            </a:extLst>
          </p:cNvPr>
          <p:cNvSpPr txBox="1">
            <a:spLocks noGrp="1"/>
          </p:cNvSpPr>
          <p:nvPr>
            <p:ph type="title"/>
          </p:nvPr>
        </p:nvSpPr>
        <p:spPr>
          <a:xfrm>
            <a:off x="3292123" y="2925759"/>
            <a:ext cx="37306953" cy="5486400"/>
          </a:xfrm>
          <a:prstGeom prst="rect">
            <a:avLst/>
          </a:prstGeom>
          <a:noFill/>
          <a:ln>
            <a:noFill/>
          </a:ln>
        </p:spPr>
        <p:txBody>
          <a:bodyPr vert="horz" wrap="square" lIns="491160" tIns="245580" rIns="491160" bIns="245580" anchor="ctr" anchorCtr="1" compatLnSpc="1">
            <a:noAutofit/>
          </a:bodyPr>
          <a:lstStyle/>
          <a:p>
            <a:pPr lvl="0"/>
            <a:r>
              <a:rPr lang="en-US"/>
              <a:t>Click to edit Master title style</a:t>
            </a:r>
          </a:p>
        </p:txBody>
      </p:sp>
      <p:sp>
        <p:nvSpPr>
          <p:cNvPr id="3" name="Rectangle 3">
            <a:extLst>
              <a:ext uri="{FF2B5EF4-FFF2-40B4-BE49-F238E27FC236}">
                <a16:creationId xmlns:a16="http://schemas.microsoft.com/office/drawing/2014/main" id="{C997B51C-FC20-BD3B-1C1B-592E57D25E03}"/>
              </a:ext>
            </a:extLst>
          </p:cNvPr>
          <p:cNvSpPr txBox="1">
            <a:spLocks noGrp="1"/>
          </p:cNvSpPr>
          <p:nvPr>
            <p:ph type="body" idx="1"/>
          </p:nvPr>
        </p:nvSpPr>
        <p:spPr>
          <a:xfrm>
            <a:off x="3292123" y="9509129"/>
            <a:ext cx="37306953" cy="19751670"/>
          </a:xfrm>
          <a:prstGeom prst="rect">
            <a:avLst/>
          </a:prstGeom>
          <a:noFill/>
          <a:ln>
            <a:noFill/>
          </a:ln>
        </p:spPr>
        <p:txBody>
          <a:bodyPr vert="horz" wrap="square" lIns="491160" tIns="245580" rIns="491160" bIns="24558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35ACE1A-AA95-00B8-CDC8-36864A16D1B6}"/>
              </a:ext>
            </a:extLst>
          </p:cNvPr>
          <p:cNvSpPr txBox="1">
            <a:spLocks noGrp="1"/>
          </p:cNvSpPr>
          <p:nvPr>
            <p:ph type="dt" sz="half" idx="2"/>
          </p:nvPr>
        </p:nvSpPr>
        <p:spPr>
          <a:xfrm>
            <a:off x="3292123" y="29992640"/>
            <a:ext cx="9144000" cy="2193929"/>
          </a:xfrm>
          <a:prstGeom prst="rect">
            <a:avLst/>
          </a:prstGeom>
          <a:noFill/>
          <a:ln>
            <a:noFill/>
          </a:ln>
        </p:spPr>
        <p:txBody>
          <a:bodyPr vert="horz" wrap="square" lIns="491160" tIns="245580" rIns="491160" bIns="245580" anchor="t" anchorCtr="0" compatLnSpc="1">
            <a:noAutofit/>
          </a:bodyPr>
          <a:lstStyle>
            <a:lvl1pPr marL="0" marR="0" lvl="0" indent="0" algn="l" defTabSz="914400" rtl="0" fontAlgn="auto" hangingPunct="0">
              <a:lnSpc>
                <a:spcPct val="100000"/>
              </a:lnSpc>
              <a:spcBef>
                <a:spcPts val="0"/>
              </a:spcBef>
              <a:spcAft>
                <a:spcPts val="0"/>
              </a:spcAft>
              <a:buNone/>
              <a:tabLst/>
              <a:defRPr lang="en-US" sz="7500" b="0" i="0" u="none" strike="noStrike" kern="1200" cap="none" spc="0" baseline="0">
                <a:solidFill>
                  <a:srgbClr val="000000"/>
                </a:solidFill>
                <a:uFillTx/>
                <a:latin typeface="Times New Roman"/>
              </a:defRPr>
            </a:lvl1pPr>
          </a:lstStyle>
          <a:p>
            <a:pPr lvl="0"/>
            <a:endParaRPr lang="en-US"/>
          </a:p>
        </p:txBody>
      </p:sp>
      <p:sp>
        <p:nvSpPr>
          <p:cNvPr id="5" name="Rectangle 5">
            <a:extLst>
              <a:ext uri="{FF2B5EF4-FFF2-40B4-BE49-F238E27FC236}">
                <a16:creationId xmlns:a16="http://schemas.microsoft.com/office/drawing/2014/main" id="{ED11C09E-DDAB-82A3-774B-BFDF86FE77A7}"/>
              </a:ext>
            </a:extLst>
          </p:cNvPr>
          <p:cNvSpPr txBox="1">
            <a:spLocks noGrp="1"/>
          </p:cNvSpPr>
          <p:nvPr>
            <p:ph type="ftr" sz="quarter" idx="3"/>
          </p:nvPr>
        </p:nvSpPr>
        <p:spPr>
          <a:xfrm>
            <a:off x="14995876" y="29992640"/>
            <a:ext cx="13899446" cy="2193929"/>
          </a:xfrm>
          <a:prstGeom prst="rect">
            <a:avLst/>
          </a:prstGeom>
          <a:noFill/>
          <a:ln>
            <a:noFill/>
          </a:ln>
        </p:spPr>
        <p:txBody>
          <a:bodyPr vert="horz" wrap="square" lIns="491160" tIns="245580" rIns="491160" bIns="245580" anchor="t" anchorCtr="1" compatLnSpc="1">
            <a:noAutofit/>
          </a:bodyPr>
          <a:lstStyle>
            <a:lvl1pPr marL="0" marR="0" lvl="0" indent="0" algn="ctr" defTabSz="914400" rtl="0" fontAlgn="auto" hangingPunct="0">
              <a:lnSpc>
                <a:spcPct val="100000"/>
              </a:lnSpc>
              <a:spcBef>
                <a:spcPts val="0"/>
              </a:spcBef>
              <a:spcAft>
                <a:spcPts val="0"/>
              </a:spcAft>
              <a:buNone/>
              <a:tabLst/>
              <a:defRPr lang="en-US" sz="7500" b="0" i="0" u="none" strike="noStrike" kern="1200" cap="none" spc="0" baseline="0">
                <a:solidFill>
                  <a:srgbClr val="000000"/>
                </a:solidFill>
                <a:uFillTx/>
                <a:latin typeface="Times New Roman"/>
              </a:defRPr>
            </a:lvl1pPr>
          </a:lstStyle>
          <a:p>
            <a:pPr lvl="0"/>
            <a:endParaRPr lang="en-US"/>
          </a:p>
        </p:txBody>
      </p:sp>
      <p:sp>
        <p:nvSpPr>
          <p:cNvPr id="6" name="Rectangle 6">
            <a:extLst>
              <a:ext uri="{FF2B5EF4-FFF2-40B4-BE49-F238E27FC236}">
                <a16:creationId xmlns:a16="http://schemas.microsoft.com/office/drawing/2014/main" id="{200710A8-2A80-E3B5-C370-863524850393}"/>
              </a:ext>
            </a:extLst>
          </p:cNvPr>
          <p:cNvSpPr txBox="1">
            <a:spLocks noGrp="1"/>
          </p:cNvSpPr>
          <p:nvPr>
            <p:ph type="sldNum" sz="quarter" idx="4"/>
          </p:nvPr>
        </p:nvSpPr>
        <p:spPr>
          <a:xfrm>
            <a:off x="31455076" y="29992640"/>
            <a:ext cx="9144000" cy="2193929"/>
          </a:xfrm>
          <a:prstGeom prst="rect">
            <a:avLst/>
          </a:prstGeom>
          <a:noFill/>
          <a:ln>
            <a:noFill/>
          </a:ln>
        </p:spPr>
        <p:txBody>
          <a:bodyPr vert="horz" wrap="square" lIns="491160" tIns="245580" rIns="491160" bIns="245580" anchor="t" anchorCtr="0" compatLnSpc="1">
            <a:noAutofit/>
          </a:bodyPr>
          <a:lstStyle>
            <a:lvl1pPr marL="0" marR="0" lvl="0" indent="0" algn="r" defTabSz="914400" rtl="0" fontAlgn="auto" hangingPunct="0">
              <a:lnSpc>
                <a:spcPct val="100000"/>
              </a:lnSpc>
              <a:spcBef>
                <a:spcPts val="0"/>
              </a:spcBef>
              <a:spcAft>
                <a:spcPts val="0"/>
              </a:spcAft>
              <a:buNone/>
              <a:tabLst/>
              <a:defRPr lang="en-US" sz="7500" b="0" i="0" u="none" strike="noStrike" kern="1200" cap="none" spc="0" baseline="0">
                <a:solidFill>
                  <a:srgbClr val="000000"/>
                </a:solidFill>
                <a:uFillTx/>
                <a:latin typeface="Times New Roman"/>
              </a:defRPr>
            </a:lvl1pPr>
          </a:lstStyle>
          <a:p>
            <a:pPr lvl="0"/>
            <a:fld id="{C6899833-4FC9-CE43-BB76-02CBECF09C83}"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4911727" rtl="0" fontAlgn="auto" hangingPunct="0">
        <a:lnSpc>
          <a:spcPct val="100000"/>
        </a:lnSpc>
        <a:spcBef>
          <a:spcPts val="0"/>
        </a:spcBef>
        <a:spcAft>
          <a:spcPts val="0"/>
        </a:spcAft>
        <a:buNone/>
        <a:tabLst/>
        <a:defRPr lang="en-US" sz="23600" b="0" i="0" u="none" strike="noStrike" kern="0" cap="none" spc="0" baseline="0">
          <a:solidFill>
            <a:srgbClr val="000000"/>
          </a:solidFill>
          <a:uFillTx/>
          <a:latin typeface="Times New Roman"/>
        </a:defRPr>
      </a:lvl1pPr>
    </p:titleStyle>
    <p:bodyStyle>
      <a:lvl1pPr marL="1841501" marR="0" lvl="0" indent="-1841501" algn="l" defTabSz="4911727" rtl="0" fontAlgn="auto" hangingPunct="0">
        <a:lnSpc>
          <a:spcPct val="100000"/>
        </a:lnSpc>
        <a:spcBef>
          <a:spcPts val="4100"/>
        </a:spcBef>
        <a:spcAft>
          <a:spcPts val="0"/>
        </a:spcAft>
        <a:buSzPct val="100000"/>
        <a:buChar char="•"/>
        <a:tabLst/>
        <a:defRPr lang="en-US" sz="17200" b="0" i="0" u="none" strike="noStrike" kern="0" cap="none" spc="0" baseline="0">
          <a:solidFill>
            <a:srgbClr val="000000"/>
          </a:solidFill>
          <a:uFillTx/>
          <a:latin typeface="Times New Roman"/>
        </a:defRPr>
      </a:lvl1pPr>
      <a:lvl2pPr marL="3990971" marR="0" lvl="1" indent="-1535113" algn="l" defTabSz="4911727" rtl="0" fontAlgn="auto" hangingPunct="0">
        <a:lnSpc>
          <a:spcPct val="100000"/>
        </a:lnSpc>
        <a:spcBef>
          <a:spcPts val="3600"/>
        </a:spcBef>
        <a:spcAft>
          <a:spcPts val="0"/>
        </a:spcAft>
        <a:buSzPct val="100000"/>
        <a:buChar char="–"/>
        <a:tabLst/>
        <a:defRPr lang="en-US" sz="15000" b="0" i="0" u="none" strike="noStrike" kern="0" cap="none" spc="0" baseline="0">
          <a:solidFill>
            <a:srgbClr val="000000"/>
          </a:solidFill>
          <a:uFillTx/>
          <a:latin typeface="Times New Roman"/>
        </a:defRPr>
      </a:lvl2pPr>
      <a:lvl3pPr marL="6138860" marR="0" lvl="2" indent="-1227133" algn="l" defTabSz="4911727" rtl="0" fontAlgn="auto" hangingPunct="0">
        <a:lnSpc>
          <a:spcPct val="100000"/>
        </a:lnSpc>
        <a:spcBef>
          <a:spcPts val="3100"/>
        </a:spcBef>
        <a:spcAft>
          <a:spcPts val="0"/>
        </a:spcAft>
        <a:buSzPct val="100000"/>
        <a:buChar char="•"/>
        <a:tabLst/>
        <a:defRPr lang="en-US" sz="12900" b="0" i="0" u="none" strike="noStrike" kern="0" cap="none" spc="0" baseline="0">
          <a:solidFill>
            <a:srgbClr val="000000"/>
          </a:solidFill>
          <a:uFillTx/>
          <a:latin typeface="Times New Roman"/>
        </a:defRPr>
      </a:lvl3pPr>
      <a:lvl4pPr marL="8594729" marR="0" lvl="3" indent="-1227133" algn="l" defTabSz="4911727" rtl="0" fontAlgn="auto" hangingPunct="0">
        <a:lnSpc>
          <a:spcPct val="100000"/>
        </a:lnSpc>
        <a:spcBef>
          <a:spcPts val="2600"/>
        </a:spcBef>
        <a:spcAft>
          <a:spcPts val="0"/>
        </a:spcAft>
        <a:buSzPct val="100000"/>
        <a:buChar char="–"/>
        <a:tabLst/>
        <a:defRPr lang="en-US" sz="10700" b="0" i="0" u="none" strike="noStrike" kern="0" cap="none" spc="0" baseline="0">
          <a:solidFill>
            <a:srgbClr val="000000"/>
          </a:solidFill>
          <a:uFillTx/>
          <a:latin typeface="Times New Roman"/>
        </a:defRPr>
      </a:lvl4pPr>
      <a:lvl5pPr marL="11050588" marR="0" lvl="4" indent="-1227133" algn="l" defTabSz="4911727" rtl="0" fontAlgn="auto" hangingPunct="0">
        <a:lnSpc>
          <a:spcPct val="100000"/>
        </a:lnSpc>
        <a:spcBef>
          <a:spcPts val="2600"/>
        </a:spcBef>
        <a:spcAft>
          <a:spcPts val="0"/>
        </a:spcAft>
        <a:buSzPct val="100000"/>
        <a:buChar char="»"/>
        <a:tabLst/>
        <a:defRPr lang="en-US" sz="10700" b="0" i="0" u="none" strike="noStrike" kern="0" cap="none" spc="0" baseline="0">
          <a:solidFill>
            <a:srgbClr val="000000"/>
          </a:solidFill>
          <a:uFillTx/>
          <a:latin typeface="Times New Roman"/>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mailto:jenna.laurin@mnstate.edu" TargetMode="External"/><Relationship Id="rId7" Type="http://schemas.openxmlformats.org/officeDocument/2006/relationships/hyperlink" Target="mailto:olivia.goderis@go.mnstate.edu"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mailto:hailey.hupke@go.mnstate.edu" TargetMode="External"/><Relationship Id="rId5" Type="http://schemas.openxmlformats.org/officeDocument/2006/relationships/hyperlink" Target="mailto:arina.bratamidjaja@go.mnstate.edu" TargetMode="External"/><Relationship Id="rId10" Type="http://schemas.openxmlformats.org/officeDocument/2006/relationships/image" Target="../media/image5.png"/><Relationship Id="rId4" Type="http://schemas.openxmlformats.org/officeDocument/2006/relationships/hyperlink" Target="mailto:kylie.nay@go.mnstate.edu" TargetMode="External"/><Relationship Id="rId9"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ext Box 3">
            <a:extLst>
              <a:ext uri="{FF2B5EF4-FFF2-40B4-BE49-F238E27FC236}">
                <a16:creationId xmlns:a16="http://schemas.microsoft.com/office/drawing/2014/main" id="{3842B84B-C951-4209-8D87-EDA7643BB3E7}"/>
              </a:ext>
            </a:extLst>
          </p:cNvPr>
          <p:cNvSpPr txBox="1"/>
          <p:nvPr/>
        </p:nvSpPr>
        <p:spPr>
          <a:xfrm>
            <a:off x="6705596" y="609603"/>
            <a:ext cx="30708596" cy="4385819"/>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0">
              <a:lnSpc>
                <a:spcPct val="100000"/>
              </a:lnSpc>
              <a:spcBef>
                <a:spcPts val="600"/>
              </a:spcBef>
              <a:spcAft>
                <a:spcPts val="0"/>
              </a:spcAft>
              <a:buNone/>
              <a:tabLst/>
              <a:defRPr sz="1800" b="0" i="0" u="none" strike="noStrike" kern="0" cap="none" spc="0" baseline="0">
                <a:solidFill>
                  <a:srgbClr val="000000"/>
                </a:solidFill>
                <a:uFillTx/>
              </a:defRPr>
            </a:pPr>
            <a:r>
              <a:rPr lang="en-US" sz="9600" b="1" dirty="0">
                <a:solidFill>
                  <a:srgbClr val="000000"/>
                </a:solidFill>
                <a:latin typeface="Times New Roman"/>
              </a:rPr>
              <a:t>Anxious, Ambivalent, &amp; Biased?</a:t>
            </a:r>
            <a:r>
              <a:rPr lang="en-US" sz="9600" b="1" i="0" u="none" strike="noStrike" kern="1200" cap="none" spc="0" baseline="0" dirty="0">
                <a:solidFill>
                  <a:srgbClr val="000000"/>
                </a:solidFill>
                <a:uFillTx/>
                <a:latin typeface="Times New Roman"/>
              </a:rPr>
              <a:t>:</a:t>
            </a:r>
          </a:p>
          <a:p>
            <a:pPr marL="0" marR="0" lvl="0" indent="0" algn="ctr" defTabSz="914400" rtl="0" fontAlgn="auto" hangingPunct="0">
              <a:lnSpc>
                <a:spcPct val="100000"/>
              </a:lnSpc>
              <a:spcBef>
                <a:spcPts val="600"/>
              </a:spcBef>
              <a:spcAft>
                <a:spcPts val="0"/>
              </a:spcAft>
              <a:buNone/>
              <a:tabLst/>
              <a:defRPr sz="1800" b="0" i="0" u="none" strike="noStrike" kern="0" cap="none" spc="0" baseline="0">
                <a:solidFill>
                  <a:srgbClr val="000000"/>
                </a:solidFill>
                <a:uFillTx/>
              </a:defRPr>
            </a:pPr>
            <a:r>
              <a:rPr lang="en-US" sz="7200" b="1" i="0" u="none" strike="noStrike" kern="1200" cap="none" spc="0" baseline="0" dirty="0">
                <a:solidFill>
                  <a:srgbClr val="000000"/>
                </a:solidFill>
                <a:uFillTx/>
                <a:latin typeface="Times New Roman"/>
              </a:rPr>
              <a:t>Does Attachment to a Mother Figure Predict Ambivalent Sexism?</a:t>
            </a:r>
          </a:p>
          <a:p>
            <a:pPr marL="0" marR="0" lvl="0" indent="0" algn="ctr" defTabSz="914400" rtl="0" fontAlgn="auto" hangingPunct="0">
              <a:lnSpc>
                <a:spcPct val="100000"/>
              </a:lnSpc>
              <a:spcBef>
                <a:spcPts val="600"/>
              </a:spcBef>
              <a:spcAft>
                <a:spcPts val="0"/>
              </a:spcAft>
              <a:buNone/>
              <a:tabLst/>
              <a:defRPr sz="1800" b="0" i="0" u="none" strike="noStrike" kern="0" cap="none" spc="0" baseline="0">
                <a:solidFill>
                  <a:srgbClr val="000000"/>
                </a:solidFill>
                <a:uFillTx/>
              </a:defRPr>
            </a:pPr>
            <a:r>
              <a:rPr lang="en-US" sz="4800" b="0" i="0" u="none" strike="noStrike" kern="1200" cap="none" spc="0" baseline="0" dirty="0">
                <a:solidFill>
                  <a:srgbClr val="000000"/>
                </a:solidFill>
                <a:uFillTx/>
                <a:latin typeface="Times New Roman"/>
              </a:rPr>
              <a:t>Kylie S. Nay, </a:t>
            </a:r>
            <a:r>
              <a:rPr lang="en-US" sz="4800" b="0" i="0" u="none" strike="noStrike" kern="1200" cap="none" spc="0" baseline="0" dirty="0" err="1">
                <a:solidFill>
                  <a:srgbClr val="000000"/>
                </a:solidFill>
                <a:uFillTx/>
                <a:latin typeface="Times New Roman"/>
              </a:rPr>
              <a:t>Arina</a:t>
            </a:r>
            <a:r>
              <a:rPr lang="en-US" sz="4800" b="0" i="0" u="none" strike="noStrike" kern="1200" cap="none" spc="0" baseline="0" dirty="0">
                <a:solidFill>
                  <a:srgbClr val="000000"/>
                </a:solidFill>
                <a:uFillTx/>
                <a:latin typeface="Times New Roman"/>
              </a:rPr>
              <a:t> D. </a:t>
            </a:r>
            <a:r>
              <a:rPr lang="en-US" sz="4800" b="0" i="0" u="none" strike="noStrike" kern="1200" cap="none" spc="0" baseline="0" dirty="0" err="1">
                <a:solidFill>
                  <a:srgbClr val="000000"/>
                </a:solidFill>
                <a:uFillTx/>
                <a:latin typeface="Times New Roman"/>
              </a:rPr>
              <a:t>Bratamidjaja</a:t>
            </a:r>
            <a:r>
              <a:rPr lang="en-US" sz="4800" b="0" i="0" u="none" strike="noStrike" kern="1200" cap="none" spc="0" baseline="0" dirty="0">
                <a:solidFill>
                  <a:srgbClr val="000000"/>
                </a:solidFill>
                <a:uFillTx/>
                <a:latin typeface="Times New Roman"/>
              </a:rPr>
              <a:t>, Hailey B. Hupke, &amp; Olivia D. </a:t>
            </a:r>
            <a:r>
              <a:rPr lang="en-US" sz="4800" b="0" i="0" u="none" strike="noStrike" kern="1200" cap="none" spc="0" baseline="0" dirty="0" err="1">
                <a:solidFill>
                  <a:srgbClr val="000000"/>
                </a:solidFill>
                <a:uFillTx/>
                <a:latin typeface="Times New Roman"/>
              </a:rPr>
              <a:t>Goderis</a:t>
            </a:r>
            <a:r>
              <a:rPr lang="en-US" sz="4800" b="0" i="0" u="none" strike="noStrike" kern="1200" cap="none" spc="0" baseline="0" dirty="0">
                <a:solidFill>
                  <a:srgbClr val="000000"/>
                </a:solidFill>
                <a:uFillTx/>
                <a:latin typeface="Times New Roman"/>
              </a:rPr>
              <a:t> (Faculty Advisor: Dr. Jenna N. Laurin)</a:t>
            </a:r>
          </a:p>
          <a:p>
            <a:pPr marL="0" marR="0" lvl="0" indent="0" algn="ctr" defTabSz="914400" rtl="0" fontAlgn="auto" hangingPunct="0">
              <a:lnSpc>
                <a:spcPct val="100000"/>
              </a:lnSpc>
              <a:spcBef>
                <a:spcPts val="600"/>
              </a:spcBef>
              <a:spcAft>
                <a:spcPts val="0"/>
              </a:spcAft>
              <a:buNone/>
              <a:tabLst/>
              <a:defRPr sz="1800" b="0" i="0" u="none" strike="noStrike" kern="0" cap="none" spc="0" baseline="0">
                <a:solidFill>
                  <a:srgbClr val="000000"/>
                </a:solidFill>
                <a:uFillTx/>
              </a:defRPr>
            </a:pPr>
            <a:r>
              <a:rPr lang="en-US" sz="4800" b="0" i="1" u="none" strike="noStrike" kern="1200" cap="none" spc="0" baseline="0" dirty="0">
                <a:solidFill>
                  <a:srgbClr val="000000"/>
                </a:solidFill>
                <a:uFillTx/>
                <a:latin typeface="Times New Roman"/>
              </a:rPr>
              <a:t>Psychology Department, Minnesota State University Moorhead, 1104 7th Avenue South, Moorhead, MN  56563</a:t>
            </a:r>
          </a:p>
        </p:txBody>
      </p:sp>
      <p:sp>
        <p:nvSpPr>
          <p:cNvPr id="3" name="Text Box 11">
            <a:extLst>
              <a:ext uri="{FF2B5EF4-FFF2-40B4-BE49-F238E27FC236}">
                <a16:creationId xmlns:a16="http://schemas.microsoft.com/office/drawing/2014/main" id="{BB77EBFA-EFC5-07BE-0744-C3B910BF90B2}"/>
              </a:ext>
            </a:extLst>
          </p:cNvPr>
          <p:cNvSpPr txBox="1"/>
          <p:nvPr/>
        </p:nvSpPr>
        <p:spPr>
          <a:xfrm>
            <a:off x="1015998" y="5562596"/>
            <a:ext cx="13081004" cy="830997"/>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auto" hangingPunct="0">
              <a:lnSpc>
                <a:spcPct val="100000"/>
              </a:lnSpc>
              <a:spcBef>
                <a:spcPts val="2900"/>
              </a:spcBef>
              <a:spcAft>
                <a:spcPts val="0"/>
              </a:spcAft>
              <a:buNone/>
              <a:tabLst/>
              <a:defRPr sz="1800" b="0" i="0" u="none" strike="noStrike" kern="0" cap="none" spc="0" baseline="0">
                <a:solidFill>
                  <a:srgbClr val="000000"/>
                </a:solidFill>
                <a:uFillTx/>
              </a:defRPr>
            </a:pPr>
            <a:r>
              <a:rPr lang="en-US" sz="4800" b="1" i="1" u="none" strike="noStrike" kern="1200" cap="none" spc="0" baseline="0" dirty="0">
                <a:solidFill>
                  <a:srgbClr val="000000"/>
                </a:solidFill>
                <a:uFillTx/>
                <a:latin typeface="Times New Roman"/>
              </a:rPr>
              <a:t>Introduction:</a:t>
            </a:r>
          </a:p>
        </p:txBody>
      </p:sp>
      <p:sp>
        <p:nvSpPr>
          <p:cNvPr id="4" name="Line 12">
            <a:extLst>
              <a:ext uri="{FF2B5EF4-FFF2-40B4-BE49-F238E27FC236}">
                <a16:creationId xmlns:a16="http://schemas.microsoft.com/office/drawing/2014/main" id="{4972370F-9C5C-DBD4-7911-AAD94D61BCDD}"/>
              </a:ext>
            </a:extLst>
          </p:cNvPr>
          <p:cNvSpPr/>
          <p:nvPr/>
        </p:nvSpPr>
        <p:spPr>
          <a:xfrm>
            <a:off x="1015998" y="16780854"/>
            <a:ext cx="13000564"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25402"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000000"/>
              </a:solidFill>
              <a:uFillTx/>
              <a:latin typeface="Times New Roman"/>
            </a:endParaRPr>
          </a:p>
        </p:txBody>
      </p:sp>
      <p:pic>
        <p:nvPicPr>
          <p:cNvPr id="5" name="Picture 105" descr="MSUM_Signature_Horiz_Black.png">
            <a:extLst>
              <a:ext uri="{FF2B5EF4-FFF2-40B4-BE49-F238E27FC236}">
                <a16:creationId xmlns:a16="http://schemas.microsoft.com/office/drawing/2014/main" id="{C475DA17-E81A-1BE1-4EBE-C539445F431B}"/>
              </a:ext>
            </a:extLst>
          </p:cNvPr>
          <p:cNvPicPr>
            <a:picLocks noChangeAspect="1"/>
          </p:cNvPicPr>
          <p:nvPr/>
        </p:nvPicPr>
        <p:blipFill>
          <a:blip r:embed="rId2"/>
          <a:stretch>
            <a:fillRect/>
          </a:stretch>
        </p:blipFill>
        <p:spPr>
          <a:xfrm>
            <a:off x="31663883" y="18055852"/>
            <a:ext cx="8110746" cy="2974854"/>
          </a:xfrm>
          <a:prstGeom prst="rect">
            <a:avLst/>
          </a:prstGeom>
          <a:noFill/>
          <a:ln cap="flat">
            <a:noFill/>
          </a:ln>
        </p:spPr>
      </p:pic>
      <p:sp>
        <p:nvSpPr>
          <p:cNvPr id="10" name="Text Box 11">
            <a:extLst>
              <a:ext uri="{FF2B5EF4-FFF2-40B4-BE49-F238E27FC236}">
                <a16:creationId xmlns:a16="http://schemas.microsoft.com/office/drawing/2014/main" id="{B8F976C7-57F2-10C3-632C-856AC7A9FDC6}"/>
              </a:ext>
            </a:extLst>
          </p:cNvPr>
          <p:cNvSpPr txBox="1"/>
          <p:nvPr/>
        </p:nvSpPr>
        <p:spPr>
          <a:xfrm>
            <a:off x="35491039" y="28618039"/>
            <a:ext cx="5373114" cy="2846933"/>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auto" hangingPunct="0">
              <a:lnSpc>
                <a:spcPct val="100000"/>
              </a:lnSpc>
              <a:spcBef>
                <a:spcPts val="2900"/>
              </a:spcBef>
              <a:spcAft>
                <a:spcPts val="0"/>
              </a:spcAft>
              <a:buNone/>
              <a:tabLst/>
              <a:defRPr sz="1800" b="0" i="0" u="none" strike="noStrike" kern="0" cap="none" spc="0" baseline="0">
                <a:solidFill>
                  <a:srgbClr val="000000"/>
                </a:solidFill>
                <a:uFillTx/>
              </a:defRPr>
            </a:pPr>
            <a:r>
              <a:rPr lang="en-US" sz="4800" b="1" i="1" u="none" strike="noStrike" kern="1200" cap="none" spc="0" baseline="0" dirty="0">
                <a:solidFill>
                  <a:srgbClr val="000000"/>
                </a:solidFill>
                <a:uFillTx/>
                <a:latin typeface="Times New Roman"/>
              </a:rPr>
              <a:t>Evaluate this poster</a:t>
            </a:r>
          </a:p>
          <a:p>
            <a:pPr marL="0" marR="0" lvl="0" indent="0" algn="just" defTabSz="914400" rtl="0" fontAlgn="auto" hangingPunct="0">
              <a:lnSpc>
                <a:spcPct val="100000"/>
              </a:lnSpc>
              <a:spcBef>
                <a:spcPts val="1400"/>
              </a:spcBef>
              <a:spcAft>
                <a:spcPts val="0"/>
              </a:spcAft>
              <a:buNone/>
              <a:tabLst/>
              <a:defRPr sz="1800" b="0" i="0" u="none" strike="noStrike" kern="0" cap="none" spc="0" baseline="0">
                <a:solidFill>
                  <a:srgbClr val="000000"/>
                </a:solidFill>
                <a:uFillTx/>
              </a:defRPr>
            </a:pPr>
            <a:r>
              <a:rPr lang="en-US" sz="2400" b="0" i="0" u="none" strike="noStrike" kern="1200" cap="none" spc="0" baseline="0" dirty="0">
                <a:solidFill>
                  <a:srgbClr val="000000"/>
                </a:solidFill>
                <a:uFillTx/>
                <a:latin typeface="Arial" panose="020B0604020202020204" pitchFamily="34" charset="0"/>
                <a:cs typeface="Arial" panose="020B0604020202020204" pitchFamily="34" charset="0"/>
              </a:rPr>
              <a:t>Presentation ID: </a:t>
            </a:r>
            <a:r>
              <a:rPr lang="en-US" sz="2400" dirty="0">
                <a:solidFill>
                  <a:srgbClr val="000000"/>
                </a:solidFill>
                <a:latin typeface="Arial" panose="020B0604020202020204" pitchFamily="34" charset="0"/>
                <a:cs typeface="Arial" panose="020B0604020202020204" pitchFamily="34" charset="0"/>
              </a:rPr>
              <a:t>9480</a:t>
            </a:r>
            <a:endParaRPr lang="en-US" sz="2400" b="0" i="0" u="none" strike="noStrike" kern="1200" cap="none" spc="0" baseline="0" dirty="0">
              <a:solidFill>
                <a:srgbClr val="000000"/>
              </a:solidFill>
              <a:uFillTx/>
              <a:latin typeface="Arial" panose="020B0604020202020204" pitchFamily="34" charset="0"/>
              <a:cs typeface="Arial" panose="020B0604020202020204" pitchFamily="34" charset="0"/>
            </a:endParaRPr>
          </a:p>
          <a:p>
            <a:pPr algn="just" hangingPunct="0">
              <a:spcBef>
                <a:spcPts val="1400"/>
              </a:spcBef>
              <a:defRPr sz="1800" b="0" i="0" u="none" strike="noStrike" kern="0" cap="none" spc="0" baseline="0">
                <a:solidFill>
                  <a:srgbClr val="000000"/>
                </a:solidFill>
                <a:uFillTx/>
              </a:defRPr>
            </a:pPr>
            <a:r>
              <a:rPr lang="en-US" sz="2400" b="0" i="0" u="none" strike="noStrike" kern="1200" cap="none" spc="0" baseline="0" dirty="0">
                <a:solidFill>
                  <a:srgbClr val="000000"/>
                </a:solidFill>
                <a:uFillTx/>
                <a:latin typeface="Arial" panose="020B0604020202020204" pitchFamily="34" charset="0"/>
                <a:cs typeface="Arial" panose="020B0604020202020204" pitchFamily="34" charset="0"/>
              </a:rPr>
              <a:t>Scan the QR Code or go to: </a:t>
            </a:r>
            <a:r>
              <a:rPr lang="en-US" sz="2400" dirty="0">
                <a:latin typeface="Arial" panose="020B0604020202020204" pitchFamily="34" charset="0"/>
                <a:cs typeface="Arial" panose="020B0604020202020204" pitchFamily="34" charset="0"/>
              </a:rPr>
              <a:t>https://</a:t>
            </a:r>
            <a:r>
              <a:rPr lang="en-US" sz="2400" dirty="0" err="1">
                <a:latin typeface="Arial" panose="020B0604020202020204" pitchFamily="34" charset="0"/>
                <a:cs typeface="Arial" panose="020B0604020202020204" pitchFamily="34" charset="0"/>
              </a:rPr>
              <a:t>bit.ly</a:t>
            </a:r>
            <a:r>
              <a:rPr lang="en-US" sz="2400" dirty="0">
                <a:latin typeface="Arial" panose="020B0604020202020204" pitchFamily="34" charset="0"/>
                <a:cs typeface="Arial" panose="020B0604020202020204" pitchFamily="34" charset="0"/>
              </a:rPr>
              <a:t>/sac2024-eval</a:t>
            </a:r>
          </a:p>
          <a:p>
            <a:pPr marL="0" marR="0" lvl="0" indent="0" algn="just" defTabSz="914400" rtl="0" fontAlgn="auto" hangingPunct="0">
              <a:lnSpc>
                <a:spcPct val="100000"/>
              </a:lnSpc>
              <a:spcBef>
                <a:spcPts val="1400"/>
              </a:spcBef>
              <a:spcAft>
                <a:spcPts val="0"/>
              </a:spcAft>
              <a:buNone/>
              <a:tabLst/>
              <a:defRPr sz="1800" b="0" i="0" u="none" strike="noStrike" kern="0" cap="none" spc="0" baseline="0">
                <a:solidFill>
                  <a:srgbClr val="000000"/>
                </a:solidFill>
                <a:uFillTx/>
              </a:defRPr>
            </a:pPr>
            <a:endParaRPr lang="en-US" sz="2400" b="0" i="0" u="none" strike="noStrike" kern="1200" cap="none" spc="0" baseline="0" dirty="0">
              <a:solidFill>
                <a:srgbClr val="000000"/>
              </a:solidFill>
              <a:uFillTx/>
              <a:latin typeface="Times New Roman"/>
            </a:endParaRPr>
          </a:p>
        </p:txBody>
      </p:sp>
      <p:sp>
        <p:nvSpPr>
          <p:cNvPr id="12" name="Text Box 11">
            <a:extLst>
              <a:ext uri="{FF2B5EF4-FFF2-40B4-BE49-F238E27FC236}">
                <a16:creationId xmlns:a16="http://schemas.microsoft.com/office/drawing/2014/main" id="{9DA56A12-8AA6-2423-566C-AE58FB848A74}"/>
              </a:ext>
            </a:extLst>
          </p:cNvPr>
          <p:cNvSpPr txBox="1"/>
          <p:nvPr/>
        </p:nvSpPr>
        <p:spPr>
          <a:xfrm>
            <a:off x="1213271" y="16780854"/>
            <a:ext cx="13081004" cy="830997"/>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auto" hangingPunct="0">
              <a:lnSpc>
                <a:spcPct val="100000"/>
              </a:lnSpc>
              <a:spcBef>
                <a:spcPts val="2900"/>
              </a:spcBef>
              <a:spcAft>
                <a:spcPts val="0"/>
              </a:spcAft>
              <a:buNone/>
              <a:tabLst/>
              <a:defRPr sz="1800" b="0" i="0" u="none" strike="noStrike" kern="0" cap="none" spc="0" baseline="0">
                <a:solidFill>
                  <a:srgbClr val="000000"/>
                </a:solidFill>
                <a:uFillTx/>
              </a:defRPr>
            </a:pPr>
            <a:r>
              <a:rPr lang="en-US" sz="4800" b="1" i="1" u="none" strike="noStrike" kern="1200" cap="none" spc="0" baseline="0" dirty="0">
                <a:solidFill>
                  <a:srgbClr val="000000"/>
                </a:solidFill>
                <a:uFillTx/>
                <a:latin typeface="Times New Roman"/>
              </a:rPr>
              <a:t>Methods:</a:t>
            </a:r>
          </a:p>
        </p:txBody>
      </p:sp>
      <p:sp>
        <p:nvSpPr>
          <p:cNvPr id="13" name="Text Box 11">
            <a:extLst>
              <a:ext uri="{FF2B5EF4-FFF2-40B4-BE49-F238E27FC236}">
                <a16:creationId xmlns:a16="http://schemas.microsoft.com/office/drawing/2014/main" id="{E8270ED5-4767-9B26-10CB-7015B187EEE5}"/>
              </a:ext>
            </a:extLst>
          </p:cNvPr>
          <p:cNvSpPr txBox="1"/>
          <p:nvPr/>
        </p:nvSpPr>
        <p:spPr>
          <a:xfrm>
            <a:off x="15405098" y="10158641"/>
            <a:ext cx="13081004" cy="830997"/>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auto" hangingPunct="0">
              <a:lnSpc>
                <a:spcPct val="100000"/>
              </a:lnSpc>
              <a:spcBef>
                <a:spcPts val="2900"/>
              </a:spcBef>
              <a:spcAft>
                <a:spcPts val="0"/>
              </a:spcAft>
              <a:buNone/>
              <a:tabLst/>
              <a:defRPr sz="1800" b="0" i="0" u="none" strike="noStrike" kern="0" cap="none" spc="0" baseline="0">
                <a:solidFill>
                  <a:srgbClr val="000000"/>
                </a:solidFill>
                <a:uFillTx/>
              </a:defRPr>
            </a:pPr>
            <a:r>
              <a:rPr lang="en-US" sz="4800" b="1" i="1" u="none" strike="noStrike" kern="1200" cap="none" spc="0" baseline="0" dirty="0">
                <a:solidFill>
                  <a:srgbClr val="000000"/>
                </a:solidFill>
                <a:uFillTx/>
                <a:latin typeface="Times New Roman"/>
              </a:rPr>
              <a:t>Results:</a:t>
            </a:r>
          </a:p>
        </p:txBody>
      </p:sp>
      <p:sp>
        <p:nvSpPr>
          <p:cNvPr id="14" name="Text Box 11">
            <a:extLst>
              <a:ext uri="{FF2B5EF4-FFF2-40B4-BE49-F238E27FC236}">
                <a16:creationId xmlns:a16="http://schemas.microsoft.com/office/drawing/2014/main" id="{D0AAD346-7BEC-211D-4472-AFFB08811208}"/>
              </a:ext>
            </a:extLst>
          </p:cNvPr>
          <p:cNvSpPr txBox="1"/>
          <p:nvPr/>
        </p:nvSpPr>
        <p:spPr>
          <a:xfrm>
            <a:off x="29794196" y="5587998"/>
            <a:ext cx="13081004" cy="1384995"/>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auto" hangingPunct="0">
              <a:lnSpc>
                <a:spcPct val="100000"/>
              </a:lnSpc>
              <a:spcBef>
                <a:spcPts val="2900"/>
              </a:spcBef>
              <a:spcAft>
                <a:spcPts val="0"/>
              </a:spcAft>
              <a:buNone/>
              <a:tabLst/>
              <a:defRPr sz="1800" b="0" i="0" u="none" strike="noStrike" kern="0" cap="none" spc="0" baseline="0">
                <a:solidFill>
                  <a:srgbClr val="000000"/>
                </a:solidFill>
                <a:uFillTx/>
              </a:defRPr>
            </a:pPr>
            <a:r>
              <a:rPr lang="en-US" sz="4800" b="1" i="1" u="none" strike="noStrike" kern="1200" cap="none" spc="0" baseline="0" dirty="0">
                <a:solidFill>
                  <a:srgbClr val="000000"/>
                </a:solidFill>
                <a:uFillTx/>
                <a:latin typeface="Times New Roman"/>
              </a:rPr>
              <a:t>Discussion:</a:t>
            </a:r>
          </a:p>
          <a:p>
            <a:pPr marL="0" marR="0" lvl="0" indent="0" algn="just" defTabSz="914400" rtl="0" fontAlgn="auto" hangingPunct="0">
              <a:lnSpc>
                <a:spcPct val="100000"/>
              </a:lnSpc>
              <a:spcBef>
                <a:spcPts val="1400"/>
              </a:spcBef>
              <a:spcAft>
                <a:spcPts val="0"/>
              </a:spcAft>
              <a:buNone/>
              <a:tabLst/>
              <a:defRPr sz="1800" b="0" i="0" u="none" strike="noStrike" kern="0" cap="none" spc="0" baseline="0">
                <a:solidFill>
                  <a:srgbClr val="000000"/>
                </a:solidFill>
                <a:uFillTx/>
              </a:defRPr>
            </a:pPr>
            <a:endParaRPr lang="en-US" sz="2400" b="0" i="0" u="none" strike="noStrike" kern="1200" cap="none" spc="0" baseline="0" dirty="0">
              <a:solidFill>
                <a:srgbClr val="000000"/>
              </a:solidFill>
              <a:uFillTx/>
              <a:latin typeface="Times New Roman"/>
            </a:endParaRPr>
          </a:p>
        </p:txBody>
      </p:sp>
      <p:sp>
        <p:nvSpPr>
          <p:cNvPr id="15" name="Text Box 11">
            <a:extLst>
              <a:ext uri="{FF2B5EF4-FFF2-40B4-BE49-F238E27FC236}">
                <a16:creationId xmlns:a16="http://schemas.microsoft.com/office/drawing/2014/main" id="{F3E71937-8605-824D-0538-784BDEADE243}"/>
              </a:ext>
            </a:extLst>
          </p:cNvPr>
          <p:cNvSpPr txBox="1"/>
          <p:nvPr/>
        </p:nvSpPr>
        <p:spPr>
          <a:xfrm>
            <a:off x="29638810" y="28831544"/>
            <a:ext cx="5638803" cy="3785652"/>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auto" hangingPunct="0">
              <a:lnSpc>
                <a:spcPct val="100000"/>
              </a:lnSpc>
              <a:spcBef>
                <a:spcPts val="2900"/>
              </a:spcBef>
              <a:spcAft>
                <a:spcPts val="0"/>
              </a:spcAft>
              <a:buNone/>
              <a:tabLst/>
              <a:defRPr sz="1800" b="0" i="0" u="none" strike="noStrike" kern="0" cap="none" spc="0" baseline="0">
                <a:solidFill>
                  <a:srgbClr val="000000"/>
                </a:solidFill>
                <a:uFillTx/>
              </a:defRPr>
            </a:pPr>
            <a:r>
              <a:rPr lang="en-US" sz="4800" b="1" i="1" u="none" strike="noStrike" kern="1200" cap="none" spc="0" baseline="0" dirty="0">
                <a:solidFill>
                  <a:srgbClr val="000000"/>
                </a:solidFill>
                <a:uFillTx/>
                <a:latin typeface="Times New Roman"/>
              </a:rPr>
              <a:t>Contact:</a:t>
            </a:r>
          </a:p>
          <a:p>
            <a:pPr marL="0" marR="0" lvl="0" indent="0" algn="just" defTabSz="914400" rtl="0" fontAlgn="auto" hangingPunct="0">
              <a:lnSpc>
                <a:spcPct val="100000"/>
              </a:lnSpc>
              <a:spcBef>
                <a:spcPts val="1400"/>
              </a:spcBef>
              <a:spcAft>
                <a:spcPts val="0"/>
              </a:spcAft>
              <a:buNone/>
              <a:tabLst/>
              <a:defRPr sz="1800" b="0" i="0" u="none" strike="noStrike" kern="0" cap="none" spc="0" baseline="0">
                <a:solidFill>
                  <a:srgbClr val="000000"/>
                </a:solidFill>
                <a:uFillTx/>
              </a:defRPr>
            </a:pPr>
            <a:r>
              <a:rPr lang="en-US" sz="2400" b="0" i="0" u="none" strike="noStrike" kern="1200" cap="none" spc="0" baseline="0" dirty="0">
                <a:solidFill>
                  <a:srgbClr val="000000"/>
                </a:solidFill>
                <a:uFillTx/>
                <a:latin typeface="Times New Roman"/>
              </a:rPr>
              <a:t>Questions can be directed to </a:t>
            </a:r>
            <a:r>
              <a:rPr lang="en-US" sz="2400" b="0" i="0" u="none" strike="noStrike" kern="1200" cap="none" spc="0" baseline="0" dirty="0">
                <a:solidFill>
                  <a:srgbClr val="000000"/>
                </a:solidFill>
                <a:uFillTx/>
                <a:latin typeface="Times New Roman"/>
                <a:hlinkClick r:id="rId3"/>
              </a:rPr>
              <a:t>jenna.laurin@mnstate.edu</a:t>
            </a:r>
            <a:r>
              <a:rPr lang="en-US" sz="2400" b="0" i="0" u="none" strike="noStrike" kern="1200" cap="none" spc="0" baseline="0" dirty="0">
                <a:solidFill>
                  <a:srgbClr val="000000"/>
                </a:solidFill>
                <a:uFillTx/>
                <a:latin typeface="Times New Roman"/>
              </a:rPr>
              <a:t>, in addition to </a:t>
            </a:r>
            <a:r>
              <a:rPr lang="en-US" sz="2400" b="0" i="0" u="none" strike="noStrike" kern="1200" cap="none" spc="0" baseline="0" dirty="0">
                <a:solidFill>
                  <a:srgbClr val="000000"/>
                </a:solidFill>
                <a:uFillTx/>
                <a:latin typeface="Times New Roman"/>
                <a:hlinkClick r:id="rId4"/>
              </a:rPr>
              <a:t>kylie.nay@go.mnstate.edu</a:t>
            </a:r>
            <a:r>
              <a:rPr lang="en-US" sz="2400" b="0" i="0" u="none" strike="noStrike" kern="1200" cap="none" spc="0" baseline="0" dirty="0">
                <a:solidFill>
                  <a:srgbClr val="000000"/>
                </a:solidFill>
                <a:uFillTx/>
                <a:latin typeface="Times New Roman"/>
              </a:rPr>
              <a:t>, </a:t>
            </a:r>
            <a:r>
              <a:rPr lang="en-US" sz="2400" b="0" i="0" u="none" strike="noStrike" kern="1200" cap="none" spc="0" baseline="0" dirty="0">
                <a:solidFill>
                  <a:srgbClr val="000000"/>
                </a:solidFill>
                <a:uFillTx/>
                <a:latin typeface="Times New Roman"/>
                <a:hlinkClick r:id="rId5"/>
              </a:rPr>
              <a:t>arina.bratamidjaja@go.mnstate.edu</a:t>
            </a:r>
            <a:r>
              <a:rPr lang="en-US" sz="2400" b="0" i="0" u="none" strike="noStrike" kern="1200" cap="none" spc="0" baseline="0" dirty="0">
                <a:solidFill>
                  <a:srgbClr val="000000"/>
                </a:solidFill>
                <a:uFillTx/>
                <a:latin typeface="Times New Roman"/>
              </a:rPr>
              <a:t> </a:t>
            </a:r>
            <a:r>
              <a:rPr lang="en-US" sz="2400" b="0" i="0" u="none" strike="noStrike" kern="1200" cap="none" spc="0" baseline="0" dirty="0">
                <a:solidFill>
                  <a:srgbClr val="000000"/>
                </a:solidFill>
                <a:uFillTx/>
                <a:latin typeface="Times New Roman"/>
                <a:hlinkClick r:id="rId6"/>
              </a:rPr>
              <a:t>hailey.hupke@go.mnstate.edu</a:t>
            </a:r>
            <a:r>
              <a:rPr lang="en-US" sz="2400" b="0" i="0" u="none" strike="noStrike" kern="1200" cap="none" spc="0" baseline="0" dirty="0">
                <a:solidFill>
                  <a:srgbClr val="000000"/>
                </a:solidFill>
                <a:uFillTx/>
                <a:latin typeface="Times New Roman"/>
              </a:rPr>
              <a:t>,  </a:t>
            </a:r>
            <a:r>
              <a:rPr lang="en-US" sz="2400" b="0" i="0" u="none" strike="noStrike" kern="1200" cap="none" spc="0" baseline="0" dirty="0">
                <a:solidFill>
                  <a:srgbClr val="000000"/>
                </a:solidFill>
                <a:uFillTx/>
                <a:latin typeface="Times New Roman"/>
                <a:hlinkClick r:id="rId7"/>
              </a:rPr>
              <a:t>olivia.goderis@go.mnstate.edu</a:t>
            </a:r>
            <a:endParaRPr lang="en-US" sz="2400" b="0" i="0" u="none" strike="noStrike" kern="1200" cap="none" spc="0" baseline="0" dirty="0">
              <a:solidFill>
                <a:srgbClr val="000000"/>
              </a:solidFill>
              <a:uFillTx/>
              <a:latin typeface="Times New Roman"/>
            </a:endParaRPr>
          </a:p>
          <a:p>
            <a:pPr marL="0" marR="0" lvl="0" indent="0" algn="just" defTabSz="914400" rtl="0" fontAlgn="auto" hangingPunct="0">
              <a:lnSpc>
                <a:spcPct val="100000"/>
              </a:lnSpc>
              <a:spcBef>
                <a:spcPts val="1400"/>
              </a:spcBef>
              <a:spcAft>
                <a:spcPts val="0"/>
              </a:spcAft>
              <a:buNone/>
              <a:tabLst/>
              <a:defRPr sz="1800" b="0" i="0" u="none" strike="noStrike" kern="0" cap="none" spc="0" baseline="0">
                <a:solidFill>
                  <a:srgbClr val="000000"/>
                </a:solidFill>
                <a:uFillTx/>
              </a:defRPr>
            </a:pPr>
            <a:endParaRPr lang="en-US" sz="2400" b="0" i="0" u="none" strike="noStrike" kern="1200" cap="none" spc="0" baseline="0" dirty="0">
              <a:solidFill>
                <a:srgbClr val="000000"/>
              </a:solidFill>
              <a:uFillTx/>
              <a:latin typeface="Times New Roman"/>
            </a:endParaRPr>
          </a:p>
        </p:txBody>
      </p:sp>
      <p:sp>
        <p:nvSpPr>
          <p:cNvPr id="16" name="Text Box 11">
            <a:extLst>
              <a:ext uri="{FF2B5EF4-FFF2-40B4-BE49-F238E27FC236}">
                <a16:creationId xmlns:a16="http://schemas.microsoft.com/office/drawing/2014/main" id="{41CEABBF-265C-1B83-D431-EF43CF2DDE15}"/>
              </a:ext>
            </a:extLst>
          </p:cNvPr>
          <p:cNvSpPr txBox="1"/>
          <p:nvPr/>
        </p:nvSpPr>
        <p:spPr>
          <a:xfrm>
            <a:off x="29984417" y="20861352"/>
            <a:ext cx="13081004" cy="830997"/>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auto" hangingPunct="0">
              <a:lnSpc>
                <a:spcPct val="100000"/>
              </a:lnSpc>
              <a:spcBef>
                <a:spcPts val="2900"/>
              </a:spcBef>
              <a:spcAft>
                <a:spcPts val="0"/>
              </a:spcAft>
              <a:buNone/>
              <a:tabLst/>
              <a:defRPr sz="1800" b="0" i="0" u="none" strike="noStrike" kern="0" cap="none" spc="0" baseline="0">
                <a:solidFill>
                  <a:srgbClr val="000000"/>
                </a:solidFill>
                <a:uFillTx/>
              </a:defRPr>
            </a:pPr>
            <a:r>
              <a:rPr lang="en-US" sz="4800" b="1" i="1" u="none" strike="noStrike" kern="1200" cap="none" spc="0" baseline="0" dirty="0">
                <a:solidFill>
                  <a:srgbClr val="000000"/>
                </a:solidFill>
                <a:uFillTx/>
                <a:latin typeface="Times New Roman"/>
              </a:rPr>
              <a:t>References:</a:t>
            </a:r>
          </a:p>
        </p:txBody>
      </p:sp>
      <p:sp>
        <p:nvSpPr>
          <p:cNvPr id="17" name="TextBox 8">
            <a:extLst>
              <a:ext uri="{FF2B5EF4-FFF2-40B4-BE49-F238E27FC236}">
                <a16:creationId xmlns:a16="http://schemas.microsoft.com/office/drawing/2014/main" id="{9B5AAE40-50A5-AEF1-F33A-F2F2B9F4067F}"/>
              </a:ext>
            </a:extLst>
          </p:cNvPr>
          <p:cNvSpPr txBox="1"/>
          <p:nvPr/>
        </p:nvSpPr>
        <p:spPr>
          <a:xfrm>
            <a:off x="21046013" y="15542678"/>
            <a:ext cx="1828800" cy="182880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000000"/>
              </a:solidFill>
              <a:uFillTx/>
              <a:latin typeface="Times New Roman"/>
            </a:endParaRPr>
          </a:p>
        </p:txBody>
      </p:sp>
      <p:sp>
        <p:nvSpPr>
          <p:cNvPr id="18" name="TextBox 10">
            <a:extLst>
              <a:ext uri="{FF2B5EF4-FFF2-40B4-BE49-F238E27FC236}">
                <a16:creationId xmlns:a16="http://schemas.microsoft.com/office/drawing/2014/main" id="{0DF4CD1A-EF74-1E5B-18F5-362C526FDB6F}"/>
              </a:ext>
            </a:extLst>
          </p:cNvPr>
          <p:cNvSpPr txBox="1"/>
          <p:nvPr/>
        </p:nvSpPr>
        <p:spPr>
          <a:xfrm>
            <a:off x="1311814" y="5919827"/>
            <a:ext cx="12416975" cy="11910953"/>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Few past studies which have indicated a connection between romantic attachment styles and sexism (Bommel et al., 2014; Bustos, 2020; Hart et al., 2012), but there have not been many discussions on how it relates to childhood attachment style and parental, rather than romantic, attachment.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Bommel, Sheehy, and </a:t>
            </a:r>
            <a:r>
              <a:rPr lang="en-US" sz="2800" b="0" i="0" u="none" strike="noStrike" kern="1200" cap="none" spc="0" baseline="0" dirty="0" err="1">
                <a:solidFill>
                  <a:srgbClr val="000000"/>
                </a:solidFill>
                <a:uFillTx/>
                <a:latin typeface="Times New Roman" panose="02020603050405020304" pitchFamily="18" charset="0"/>
                <a:cs typeface="Times New Roman" panose="02020603050405020304" pitchFamily="18" charset="0"/>
              </a:rPr>
              <a:t>Ruscher</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(2014) found that women who have a high insecure attachment style did not recognize blatant sexism, but were very aware when exposed to ambiguous sexism.</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Attachment style might partially explain women’s divergent response to sexism</a:t>
            </a:r>
            <a:r>
              <a:rPr lang="en-US" sz="2800" dirty="0">
                <a:solidFill>
                  <a:srgbClr val="000000"/>
                </a:solidFill>
                <a:latin typeface="Times New Roman" panose="02020603050405020304" pitchFamily="18" charset="0"/>
                <a:cs typeface="Times New Roman" panose="02020603050405020304" pitchFamily="18" charset="0"/>
              </a:rPr>
              <a:t> </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(Bommel et al., 2014; Bustos, 2020; Hart et al., 2012).</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Men with an anxious attachment style are likely to hold benevolent sexism attitudes compared to men with an avoidant attachment style (Hart et al., 2012).</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Fathers were shown to have higher hostile sexism attitudes compared to mothers, while it was shown that mother’s level of sexism is connected with their education level (</a:t>
            </a:r>
            <a:r>
              <a:rPr lang="en-US" sz="2800" b="0" i="0" u="none" strike="noStrike" kern="1200" cap="none" spc="0" baseline="0" dirty="0" err="1">
                <a:solidFill>
                  <a:srgbClr val="000000"/>
                </a:solidFill>
                <a:uFillTx/>
                <a:latin typeface="Times New Roman" panose="02020603050405020304" pitchFamily="18" charset="0"/>
                <a:cs typeface="Times New Roman" panose="02020603050405020304" pitchFamily="18" charset="0"/>
              </a:rPr>
              <a:t>Lipowska</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et al., 2016).</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The role of sexism in shaping the attitude of mothers towards sons is the most prominent (</a:t>
            </a:r>
            <a:r>
              <a:rPr lang="en-US" sz="2800" b="0" i="0" u="none" strike="noStrike" kern="1200" cap="none" spc="0" baseline="0" dirty="0" err="1">
                <a:solidFill>
                  <a:srgbClr val="000000"/>
                </a:solidFill>
                <a:uFillTx/>
                <a:latin typeface="Times New Roman" panose="02020603050405020304" pitchFamily="18" charset="0"/>
                <a:cs typeface="Times New Roman" panose="02020603050405020304" pitchFamily="18" charset="0"/>
              </a:rPr>
              <a:t>Lipowska</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et al., 2016).</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The current study expanded past research by examining the influence of childhood attachment style on the endorsement of sexist attitudes among college students.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br>
              <a:rPr lang="en-US" sz="2400" b="0" i="0" u="none" strike="noStrike" kern="1200" cap="none" spc="0" baseline="0" dirty="0">
                <a:solidFill>
                  <a:srgbClr val="000000"/>
                </a:solidFill>
                <a:uFillTx/>
                <a:latin typeface="Calibri"/>
              </a:rPr>
            </a:br>
            <a:endParaRPr lang="en-US" sz="2400" b="0" i="0" u="none" strike="noStrike" kern="1200" cap="none" spc="0" baseline="0" dirty="0">
              <a:solidFill>
                <a:srgbClr val="000000"/>
              </a:solidFill>
              <a:uFillTx/>
              <a:latin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dirty="0">
              <a:solidFill>
                <a:srgbClr val="000000"/>
              </a:solidFill>
              <a:uFillTx/>
              <a:latin typeface="Times New Roman"/>
            </a:endParaRPr>
          </a:p>
        </p:txBody>
      </p:sp>
      <p:sp>
        <p:nvSpPr>
          <p:cNvPr id="19" name="TextBox 11">
            <a:extLst>
              <a:ext uri="{FF2B5EF4-FFF2-40B4-BE49-F238E27FC236}">
                <a16:creationId xmlns:a16="http://schemas.microsoft.com/office/drawing/2014/main" id="{31414B49-00FE-E787-F97E-48D5A217FFC1}"/>
              </a:ext>
            </a:extLst>
          </p:cNvPr>
          <p:cNvSpPr txBox="1"/>
          <p:nvPr/>
        </p:nvSpPr>
        <p:spPr>
          <a:xfrm>
            <a:off x="1213271" y="17518077"/>
            <a:ext cx="12416975" cy="1572738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Participants: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The study included 92 Minnesota State University Moorhead undergraduate psychology students.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The study was presented online, using the Qualtrics program</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Compensation was given in the form of extra credit points in academic classes.</a:t>
            </a:r>
          </a:p>
          <a:p>
            <a:pPr marL="285750" marR="0" lvl="0" indent="-28575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dirty="0">
                <a:solidFill>
                  <a:srgbClr val="000000"/>
                </a:solidFill>
                <a:latin typeface="Times New Roman" panose="02020603050405020304" pitchFamily="18" charset="0"/>
                <a:cs typeface="Times New Roman" panose="02020603050405020304" pitchFamily="18" charset="0"/>
              </a:rPr>
              <a:t>At the outset of</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the survey, participants were asked to complete four demographic questions (age, gender identity, race, and religious affiliation).</a:t>
            </a:r>
          </a:p>
          <a:p>
            <a:pPr marL="742950" marR="0" lvl="1" indent="-28575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Age:</a:t>
            </a:r>
          </a:p>
          <a:p>
            <a:pPr marL="1200150" marR="0" lvl="2" indent="-28575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Range = 18-49</a:t>
            </a:r>
          </a:p>
          <a:p>
            <a:pPr marL="1200150" marR="0" lvl="2" indent="-28575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Mode = 19</a:t>
            </a:r>
          </a:p>
          <a:p>
            <a:pPr marL="1200150" marR="0" lvl="2" indent="-28575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Mean</a:t>
            </a:r>
            <a:r>
              <a:rPr lang="en-US" sz="2800" dirty="0">
                <a:solidFill>
                  <a:srgbClr val="000000"/>
                </a:solidFill>
                <a:latin typeface="Times New Roman" panose="02020603050405020304" pitchFamily="18" charset="0"/>
                <a:cs typeface="Times New Roman" panose="02020603050405020304" pitchFamily="18" charset="0"/>
              </a:rPr>
              <a:t> = </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21.64</a:t>
            </a:r>
          </a:p>
          <a:p>
            <a:pPr marL="285750" marR="0" lvl="0" indent="-28575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Design: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Independent variable:</a:t>
            </a:r>
          </a:p>
          <a:p>
            <a:pPr marL="45720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Attachment style toward female figure</a:t>
            </a:r>
          </a:p>
          <a:p>
            <a:pPr marL="285750" marR="0" lvl="0" indent="-28575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Dependent variable:</a:t>
            </a:r>
          </a:p>
          <a:p>
            <a:pPr marL="45720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-Ambivalent sexist attitude</a:t>
            </a:r>
          </a:p>
          <a:p>
            <a:pPr marL="45720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Materials: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-The survey consisted of 51 questions compiled from </a:t>
            </a:r>
            <a:r>
              <a:rPr lang="en-US" sz="2800" dirty="0">
                <a:solidFill>
                  <a:srgbClr val="000000"/>
                </a:solidFill>
                <a:latin typeface="Times New Roman" panose="02020603050405020304" pitchFamily="18" charset="0"/>
                <a:cs typeface="Times New Roman" panose="02020603050405020304" pitchFamily="18" charset="0"/>
              </a:rPr>
              <a:t>three</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assessment tools (ECR-RS, ASPA-SF, and ASI)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dirty="0">
                <a:solidFill>
                  <a:srgbClr val="000000"/>
                </a:solidFill>
                <a:latin typeface="Times New Roman" panose="02020603050405020304" pitchFamily="18" charset="0"/>
                <a:cs typeface="Times New Roman" panose="02020603050405020304" pitchFamily="18" charset="0"/>
              </a:rPr>
              <a:t>- </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The Adult Scale of Parental Attachment-Short Form (ASPA-SF) and the Relationship Structures Questionnaire (ECR-RS) </a:t>
            </a:r>
          </a:p>
          <a:p>
            <a:pPr marL="45720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Used to determine the attachment style towards the caregivers in their life.</a:t>
            </a:r>
          </a:p>
          <a:p>
            <a:pPr marL="914400" marR="0" lvl="2"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On a scale 1-5 (1 being never, 5 being constantly)</a:t>
            </a:r>
          </a:p>
          <a:p>
            <a:pPr marL="1371600" marR="0" lvl="3"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Ex)I had a mother with me when I was upset, I enjoyed taking care of my mother, I talked things over with my mother.</a:t>
            </a:r>
          </a:p>
          <a:p>
            <a:pPr marL="1371600" marR="0" lvl="3"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The Ambivalent Sexism Index (ASI)</a:t>
            </a:r>
          </a:p>
          <a:p>
            <a:pPr marL="45720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Used to </a:t>
            </a:r>
            <a:r>
              <a:rPr lang="en-US" sz="2800" dirty="0">
                <a:solidFill>
                  <a:srgbClr val="000000"/>
                </a:solidFill>
                <a:latin typeface="Times New Roman" panose="02020603050405020304" pitchFamily="18" charset="0"/>
                <a:cs typeface="Times New Roman" panose="02020603050405020304" pitchFamily="18" charset="0"/>
              </a:rPr>
              <a:t>measure</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hostile and benevolent sexist attitudes.</a:t>
            </a:r>
          </a:p>
          <a:p>
            <a:pPr marL="914400" marR="0" lvl="2"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On a scale of 1-5 (1 being never, 5 being always)</a:t>
            </a:r>
          </a:p>
          <a:p>
            <a:pPr marL="1371600" marR="0" lvl="3"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Ex) I talk things over with this person, I often worry that this person doesn’t really care for me, I’m afraid this person may abandon me.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45720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endParaRPr>
          </a:p>
          <a:p>
            <a:pPr marL="45720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endParaRPr>
          </a:p>
        </p:txBody>
      </p:sp>
      <p:sp>
        <p:nvSpPr>
          <p:cNvPr id="20" name="TextBox 12">
            <a:extLst>
              <a:ext uri="{FF2B5EF4-FFF2-40B4-BE49-F238E27FC236}">
                <a16:creationId xmlns:a16="http://schemas.microsoft.com/office/drawing/2014/main" id="{D90F38D2-C737-2A1E-C44E-3F7267DD9E08}"/>
              </a:ext>
            </a:extLst>
          </p:cNvPr>
          <p:cNvSpPr txBox="1"/>
          <p:nvPr/>
        </p:nvSpPr>
        <p:spPr>
          <a:xfrm>
            <a:off x="15693508" y="11083440"/>
            <a:ext cx="12899769" cy="3862596"/>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The regression analysis showed a significant main effect for anxiety attachment style and benevolent sexism, </a:t>
            </a:r>
            <a:r>
              <a:rPr lang="en-US" sz="28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F</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(1,89)= 8.20, </a:t>
            </a:r>
            <a:r>
              <a:rPr lang="en-US" sz="28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p</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.005</a:t>
            </a:r>
            <a:r>
              <a:rPr lang="el-GR"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and a significant main effect for hostile sexism, </a:t>
            </a:r>
            <a:r>
              <a:rPr lang="en-US" sz="28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F</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(1,89)= 12.06, </a:t>
            </a:r>
            <a:r>
              <a:rPr lang="en-US" sz="28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p</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&lt; .001</a:t>
            </a:r>
          </a:p>
          <a:p>
            <a:pPr marL="342900" marR="0" lvl="0" indent="-34290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endParaRPr lang="el-GR"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342900" marR="0" lvl="0" indent="-34290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The </a:t>
            </a:r>
            <a:r>
              <a:rPr lang="en-US" sz="2800" dirty="0">
                <a:solidFill>
                  <a:srgbClr val="000000"/>
                </a:solidFill>
                <a:latin typeface="Times New Roman" panose="02020603050405020304" pitchFamily="18" charset="0"/>
                <a:cs typeface="Times New Roman" panose="02020603050405020304" pitchFamily="18" charset="0"/>
              </a:rPr>
              <a:t>regression analysis </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showed a significant main effect for avoidant attachment style and benevolent sexism, </a:t>
            </a:r>
            <a:r>
              <a:rPr lang="en-US" sz="28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F</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(1,89)= 5.62, </a:t>
            </a:r>
            <a:r>
              <a:rPr lang="en-US" sz="28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p</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.020,</a:t>
            </a:r>
            <a:r>
              <a:rPr lang="el-GR"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and a non-significant main effect for hostile sexism, </a:t>
            </a:r>
            <a:r>
              <a:rPr lang="en-US" sz="28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F</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(1,89)= .186, </a:t>
            </a:r>
            <a:r>
              <a:rPr lang="en-US" sz="28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p</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 .667</a:t>
            </a:r>
          </a:p>
          <a:p>
            <a:pPr marL="342900" marR="0" lvl="0" indent="-34290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endParaRPr lang="en-US" sz="2500" b="0" i="0" u="none" strike="noStrike" kern="1200" cap="none" spc="0" baseline="0" dirty="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dirty="0">
              <a:solidFill>
                <a:srgbClr val="000000"/>
              </a:solidFill>
              <a:uFillTx/>
              <a:latin typeface="Times New Roman"/>
            </a:endParaRPr>
          </a:p>
        </p:txBody>
      </p:sp>
      <p:sp>
        <p:nvSpPr>
          <p:cNvPr id="21" name="TextBox 13">
            <a:extLst>
              <a:ext uri="{FF2B5EF4-FFF2-40B4-BE49-F238E27FC236}">
                <a16:creationId xmlns:a16="http://schemas.microsoft.com/office/drawing/2014/main" id="{F6FAFAA2-C02B-2058-FA5E-1C7219FC34B0}"/>
              </a:ext>
            </a:extLst>
          </p:cNvPr>
          <p:cNvSpPr txBox="1"/>
          <p:nvPr/>
        </p:nvSpPr>
        <p:spPr>
          <a:xfrm>
            <a:off x="29793191" y="7000600"/>
            <a:ext cx="12852404" cy="11710898"/>
          </a:xfrm>
          <a:prstGeom prst="rect">
            <a:avLst/>
          </a:prstGeom>
          <a:noFill/>
          <a:ln cap="flat">
            <a:noFill/>
          </a:ln>
        </p:spPr>
        <p:txBody>
          <a:bodyPr vert="horz" wrap="square" lIns="91440" tIns="45720" rIns="91440" bIns="45720" anchor="t" anchorCtr="0" compatLnSpc="1">
            <a:spAutoFit/>
          </a:bodyPr>
          <a:lstStyle/>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It is evident that there is a correlation between the attachment style </a:t>
            </a:r>
            <a:r>
              <a:rPr lang="en-US" sz="2800" dirty="0">
                <a:solidFill>
                  <a:srgbClr val="000000"/>
                </a:solidFill>
                <a:latin typeface="Times New Roman" panose="02020603050405020304" pitchFamily="18" charset="0"/>
                <a:cs typeface="Times New Roman" panose="02020603050405020304" pitchFamily="18" charset="0"/>
              </a:rPr>
              <a:t>to </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one’s caregiver and endorsement of ambivalent sexism. </a:t>
            </a:r>
          </a:p>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It is shown that those who had an anxious attachment style towards their caregivers throughout childhood express feelings of benevolent and hostile sexism. Whereas those who had an avoidant attachment style endorsed higher attitudes of benevolent sexism, but not hostile sexism. </a:t>
            </a:r>
          </a:p>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The limitations of the current study include the lack of prior research studies on the topic during data collection, which in turn, leads to the lack of available or reliable data. </a:t>
            </a:r>
          </a:p>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Our limited sample is due to the population from which the data was collected. If </a:t>
            </a:r>
            <a:r>
              <a:rPr lang="en-US" sz="2800" dirty="0">
                <a:solidFill>
                  <a:srgbClr val="000000"/>
                </a:solidFill>
                <a:latin typeface="Times New Roman" panose="02020603050405020304" pitchFamily="18" charset="0"/>
                <a:cs typeface="Times New Roman" panose="02020603050405020304" pitchFamily="18" charset="0"/>
              </a:rPr>
              <a:t>the sample</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was expanded to include different departments who are a part of Minnesota State University Moorhead, it may have allowed for differing results. </a:t>
            </a:r>
          </a:p>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For future studies, it may be helpful to use a larger sample size, and to expand the demographic search for participants. </a:t>
            </a:r>
          </a:p>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endPar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It was expected that there would be a relationship between attachment style to one’s caregiver and the endorsement of ambivalent sexism. </a:t>
            </a:r>
            <a:r>
              <a:rPr lang="en-US" sz="2800" b="0" i="0" u="none" strike="noStrike" kern="1200" cap="none" spc="0" baseline="0">
                <a:solidFill>
                  <a:srgbClr val="000000"/>
                </a:solidFill>
                <a:uFillTx/>
                <a:latin typeface="Times New Roman" panose="02020603050405020304" pitchFamily="18" charset="0"/>
                <a:cs typeface="Times New Roman" panose="02020603050405020304" pitchFamily="18" charset="0"/>
              </a:rPr>
              <a:t>This hypothesis </a:t>
            </a: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was supported through our survey’s results. Overall, the important finding from the statistical analysis was that people who have an anxious attachment style for their caregiver during childhood are likely to hold both benevolent and hostile sexist attitudes, while people who have an avoidant attachment to their caregivers are likely to hold benevolent sexist attitudes but not hostile sexist attitudes.</a:t>
            </a:r>
          </a:p>
          <a:p>
            <a:pPr marL="285750" marR="0" lvl="0" indent="-285750" algn="l" defTabSz="914400" rtl="0"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endParaRPr lang="en-US" sz="2700" b="0" i="0" u="none" strike="noStrike" kern="1200" cap="none" spc="0" baseline="0" dirty="0">
              <a:solidFill>
                <a:srgbClr val="000000"/>
              </a:solidFill>
              <a:uFillTx/>
              <a:latin typeface="Arial" pitchFamily="34"/>
            </a:endParaRPr>
          </a:p>
        </p:txBody>
      </p:sp>
      <p:sp>
        <p:nvSpPr>
          <p:cNvPr id="26" name="TextBox 21">
            <a:extLst>
              <a:ext uri="{FF2B5EF4-FFF2-40B4-BE49-F238E27FC236}">
                <a16:creationId xmlns:a16="http://schemas.microsoft.com/office/drawing/2014/main" id="{B30290DC-C1F1-134F-27BF-E53D557CC486}"/>
              </a:ext>
            </a:extLst>
          </p:cNvPr>
          <p:cNvSpPr txBox="1"/>
          <p:nvPr/>
        </p:nvSpPr>
        <p:spPr>
          <a:xfrm>
            <a:off x="29638810" y="22208261"/>
            <a:ext cx="13426611" cy="5170646"/>
          </a:xfrm>
          <a:prstGeom prst="rect">
            <a:avLst/>
          </a:prstGeom>
          <a:noFill/>
          <a:ln cap="flat">
            <a:noFill/>
          </a:ln>
        </p:spPr>
        <p:txBody>
          <a:bodyPr vert="horz" wrap="square" lIns="91440" tIns="45720" rIns="91440" bIns="45720" anchor="t" anchorCtr="0" compatLnSpc="1">
            <a:spAutoFit/>
          </a:bodyPr>
          <a:lstStyle/>
          <a:p>
            <a:pPr marL="0" marR="0" lvl="0" indent="-45720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Bommel, T., V., Sheehy, A., </a:t>
            </a:r>
            <a:r>
              <a:rPr lang="en-US" sz="2200" b="0" i="0" u="none" strike="noStrike" kern="1200" cap="none" spc="0" baseline="0" dirty="0" err="1">
                <a:solidFill>
                  <a:srgbClr val="000000"/>
                </a:solidFill>
                <a:uFillTx/>
                <a:latin typeface="Times New Roman" panose="02020603050405020304" pitchFamily="18" charset="0"/>
                <a:cs typeface="Times New Roman" panose="02020603050405020304" pitchFamily="18" charset="0"/>
              </a:rPr>
              <a:t>Ruscher</a:t>
            </a: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J. B. (2015). The role of attachment style in women’s recognition of sexism.</a:t>
            </a:r>
          </a:p>
          <a:p>
            <a:pPr marL="0" marR="0" lvl="0" indent="-45720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200" dirty="0">
                <a:solidFill>
                  <a:srgbClr val="000000"/>
                </a:solidFill>
                <a:latin typeface="Times New Roman" panose="02020603050405020304" pitchFamily="18" charset="0"/>
                <a:cs typeface="Times New Roman" panose="02020603050405020304" pitchFamily="18" charset="0"/>
              </a:rPr>
              <a:t>	</a:t>
            </a:r>
            <a:r>
              <a:rPr lang="en-US" sz="2200" i="1" dirty="0">
                <a:solidFill>
                  <a:srgbClr val="000000"/>
                </a:solidFill>
                <a:latin typeface="Times New Roman" panose="02020603050405020304" pitchFamily="18" charset="0"/>
                <a:cs typeface="Times New Roman" panose="02020603050405020304" pitchFamily="18" charset="0"/>
              </a:rPr>
              <a:t>Personality and Individual Differences</a:t>
            </a:r>
            <a:r>
              <a:rPr lang="en-US" sz="2200" b="0" u="none" strike="noStrike" kern="1200" cap="none" spc="0" baseline="0" dirty="0">
                <a:solidFill>
                  <a:srgbClr val="000000"/>
                </a:solidFill>
                <a:uFillTx/>
                <a:latin typeface="Times New Roman" panose="02020603050405020304" pitchFamily="18" charset="0"/>
                <a:cs typeface="Times New Roman" panose="02020603050405020304" pitchFamily="18" charset="0"/>
              </a:rPr>
              <a:t>, </a:t>
            </a:r>
            <a:r>
              <a:rPr lang="en-US" sz="22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74</a:t>
            </a: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235-240.</a:t>
            </a:r>
          </a:p>
          <a:p>
            <a:pPr marL="0" marR="0" lvl="0" indent="-45720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200" dirty="0">
              <a:solidFill>
                <a:srgbClr val="000000"/>
              </a:solidFill>
              <a:latin typeface="Times New Roman" panose="02020603050405020304" pitchFamily="18" charset="0"/>
              <a:cs typeface="Times New Roman" panose="02020603050405020304" pitchFamily="18" charset="0"/>
            </a:endParaRPr>
          </a:p>
          <a:p>
            <a:pPr marL="0" marR="0" lvl="0" indent="-45720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Bustos, J. C. (2020). </a:t>
            </a:r>
            <a:r>
              <a:rPr lang="en-US" sz="22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An investigation of sexism in relation to self-esteem and attachment style</a:t>
            </a:r>
            <a:r>
              <a:rPr lang="en-US" sz="2200" b="0" u="none" strike="noStrike" kern="1200" cap="none" spc="0" baseline="0" dirty="0">
                <a:solidFill>
                  <a:srgbClr val="000000"/>
                </a:solidFill>
                <a:uFillTx/>
                <a:latin typeface="Times New Roman" panose="02020603050405020304" pitchFamily="18" charset="0"/>
                <a:cs typeface="Times New Roman" panose="02020603050405020304" pitchFamily="18" charset="0"/>
              </a:rPr>
              <a:t> [Unpublished master’s</a:t>
            </a:r>
          </a:p>
          <a:p>
            <a:pPr marL="0" marR="0" lvl="0" indent="-45720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200" dirty="0">
                <a:solidFill>
                  <a:srgbClr val="000000"/>
                </a:solidFill>
                <a:latin typeface="Times New Roman" panose="02020603050405020304" pitchFamily="18" charset="0"/>
                <a:cs typeface="Times New Roman" panose="02020603050405020304" pitchFamily="18" charset="0"/>
              </a:rPr>
              <a:t>	t</a:t>
            </a:r>
            <a:r>
              <a:rPr lang="en-US" sz="2200" b="0" u="none" strike="noStrike" kern="1200" cap="none" spc="0" baseline="0" dirty="0">
                <a:solidFill>
                  <a:srgbClr val="000000"/>
                </a:solidFill>
                <a:uFillTx/>
                <a:latin typeface="Times New Roman" panose="02020603050405020304" pitchFamily="18" charset="0"/>
                <a:cs typeface="Times New Roman" panose="02020603050405020304" pitchFamily="18" charset="0"/>
              </a:rPr>
              <a:t>hesis]. California State University, Chico.</a:t>
            </a:r>
            <a:endPar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endParaRPr>
          </a:p>
          <a:p>
            <a:pPr marL="0" marR="0" lvl="0" indent="-45720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200" dirty="0">
              <a:solidFill>
                <a:srgbClr val="000000"/>
              </a:solidFill>
              <a:latin typeface="Times New Roman" panose="02020603050405020304" pitchFamily="18" charset="0"/>
              <a:cs typeface="Times New Roman" panose="02020603050405020304" pitchFamily="18" charset="0"/>
            </a:endParaRPr>
          </a:p>
          <a:p>
            <a:pPr indent="-457200">
              <a:defRPr sz="1800" b="0" i="0" u="none" strike="noStrike" kern="0" cap="none" spc="0" baseline="0">
                <a:solidFill>
                  <a:srgbClr val="000000"/>
                </a:solidFill>
                <a:uFillTx/>
              </a:defRPr>
            </a:pP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Hart, J., Hung, J., A., Glock, P., &amp; Dinero, R., E. (2012). He lovers her, he loves her not: attachment style as a</a:t>
            </a:r>
          </a:p>
          <a:p>
            <a:pPr indent="-457200">
              <a:defRPr sz="1800" b="0" i="0" u="none" strike="noStrike" kern="0" cap="none" spc="0" baseline="0">
                <a:solidFill>
                  <a:srgbClr val="000000"/>
                </a:solidFill>
                <a:uFillTx/>
              </a:defRPr>
            </a:pPr>
            <a:r>
              <a:rPr lang="en-US" sz="2200" dirty="0">
                <a:solidFill>
                  <a:srgbClr val="000000"/>
                </a:solidFill>
                <a:latin typeface="Times New Roman" panose="02020603050405020304" pitchFamily="18" charset="0"/>
                <a:cs typeface="Times New Roman" panose="02020603050405020304" pitchFamily="18" charset="0"/>
              </a:rPr>
              <a:t>	</a:t>
            </a: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personality antecedent to men’s ambivalent sexism. </a:t>
            </a:r>
            <a:r>
              <a:rPr lang="en-US" sz="22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Personality and Social Psychology Bulletin</a:t>
            </a: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a:t>
            </a:r>
            <a:r>
              <a:rPr lang="en-US" sz="22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38</a:t>
            </a: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(11), 	1495-1505</a:t>
            </a:r>
          </a:p>
          <a:p>
            <a:pPr indent="-457200">
              <a:defRPr sz="1800" b="0" i="0" u="none" strike="noStrike" kern="0" cap="none" spc="0" baseline="0">
                <a:solidFill>
                  <a:srgbClr val="000000"/>
                </a:solidFill>
                <a:uFillTx/>
              </a:defRPr>
            </a:pPr>
            <a:endParaRPr lang="en-US" sz="2200" dirty="0">
              <a:solidFill>
                <a:srgbClr val="000000"/>
              </a:solidFill>
              <a:latin typeface="Times New Roman" panose="02020603050405020304" pitchFamily="18" charset="0"/>
              <a:cs typeface="Times New Roman" panose="02020603050405020304" pitchFamily="18" charset="0"/>
            </a:endParaRPr>
          </a:p>
          <a:p>
            <a:pPr indent="-457200">
              <a:defRPr sz="1800" b="0" i="0" u="none" strike="noStrike" kern="0" cap="none" spc="0" baseline="0">
                <a:solidFill>
                  <a:srgbClr val="000000"/>
                </a:solidFill>
                <a:uFillTx/>
              </a:defRPr>
            </a:pPr>
            <a:r>
              <a:rPr lang="en-US" sz="2200" b="0" i="0" u="none" strike="noStrike" kern="1200" cap="none" spc="0" baseline="0" dirty="0" err="1">
                <a:solidFill>
                  <a:srgbClr val="000000"/>
                </a:solidFill>
                <a:uFillTx/>
                <a:latin typeface="Times New Roman" panose="02020603050405020304" pitchFamily="18" charset="0"/>
                <a:cs typeface="Times New Roman" panose="02020603050405020304" pitchFamily="18" charset="0"/>
              </a:rPr>
              <a:t>Lipowska</a:t>
            </a: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M., </a:t>
            </a:r>
            <a:r>
              <a:rPr lang="en-US" sz="2200" b="0" i="0" u="none" strike="noStrike" kern="1200" cap="none" spc="0" baseline="0" dirty="0" err="1">
                <a:solidFill>
                  <a:srgbClr val="000000"/>
                </a:solidFill>
                <a:uFillTx/>
                <a:latin typeface="Times New Roman" panose="02020603050405020304" pitchFamily="18" charset="0"/>
                <a:cs typeface="Times New Roman" panose="02020603050405020304" pitchFamily="18" charset="0"/>
              </a:rPr>
              <a:t>Lipowski</a:t>
            </a: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M., &amp; </a:t>
            </a:r>
            <a:r>
              <a:rPr lang="en-US" sz="2200" b="0" i="0" u="none" strike="noStrike" kern="1200" cap="none" spc="0" baseline="0" dirty="0" err="1">
                <a:solidFill>
                  <a:srgbClr val="000000"/>
                </a:solidFill>
                <a:uFillTx/>
                <a:latin typeface="Times New Roman" panose="02020603050405020304" pitchFamily="18" charset="0"/>
                <a:cs typeface="Times New Roman" panose="02020603050405020304" pitchFamily="18" charset="0"/>
              </a:rPr>
              <a:t>Pawlicka</a:t>
            </a: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 P. (2016). “Daughter and son: a completely different story”? Gender as a</a:t>
            </a:r>
          </a:p>
          <a:p>
            <a:pPr indent="-457200">
              <a:defRPr sz="1800" b="0" i="0" u="none" strike="noStrike" kern="0" cap="none" spc="0" baseline="0">
                <a:solidFill>
                  <a:srgbClr val="000000"/>
                </a:solidFill>
                <a:uFillTx/>
              </a:defRPr>
            </a:pPr>
            <a:r>
              <a:rPr lang="en-US" sz="2200" dirty="0">
                <a:solidFill>
                  <a:srgbClr val="000000"/>
                </a:solidFill>
                <a:latin typeface="Times New Roman" panose="02020603050405020304" pitchFamily="18" charset="0"/>
                <a:cs typeface="Times New Roman" panose="02020603050405020304" pitchFamily="18" charset="0"/>
              </a:rPr>
              <a:t>	</a:t>
            </a: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moderator of the relationship between sexism and parental attitudes. </a:t>
            </a:r>
            <a:r>
              <a:rPr lang="en-US" sz="2200" b="0" i="1" u="none" strike="noStrike" kern="1200" cap="none" spc="0" baseline="0" dirty="0">
                <a:solidFill>
                  <a:srgbClr val="000000"/>
                </a:solidFill>
                <a:uFillTx/>
                <a:latin typeface="Times New Roman" panose="02020603050405020304" pitchFamily="18" charset="0"/>
                <a:cs typeface="Times New Roman" panose="02020603050405020304" pitchFamily="18" charset="0"/>
              </a:rPr>
              <a:t>Health Psychology Report, 4</a:t>
            </a:r>
            <a:r>
              <a:rPr lang="en-US" sz="22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(3), 224-	236. </a:t>
            </a:r>
          </a:p>
          <a:p>
            <a:pPr>
              <a:defRPr sz="1800" b="0" i="0" u="none" strike="noStrike" kern="0" cap="none" spc="0" baseline="0">
                <a:solidFill>
                  <a:srgbClr val="000000"/>
                </a:solidFill>
                <a:uFillTx/>
              </a:defRPr>
            </a:pPr>
            <a:endParaRPr lang="en-US" sz="22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200" b="0" i="0" u="none" strike="noStrike" kern="1200" cap="none" spc="0" baseline="0" dirty="0">
              <a:solidFill>
                <a:srgbClr val="000000"/>
              </a:solidFill>
              <a:uFillTx/>
              <a:latin typeface="Calibri"/>
            </a:endParaRPr>
          </a:p>
        </p:txBody>
      </p:sp>
      <p:sp>
        <p:nvSpPr>
          <p:cNvPr id="27" name="TextBox 22">
            <a:extLst>
              <a:ext uri="{FF2B5EF4-FFF2-40B4-BE49-F238E27FC236}">
                <a16:creationId xmlns:a16="http://schemas.microsoft.com/office/drawing/2014/main" id="{5084B34C-F755-24E3-9B87-05EAC03FA314}"/>
              </a:ext>
            </a:extLst>
          </p:cNvPr>
          <p:cNvSpPr txBox="1"/>
          <p:nvPr/>
        </p:nvSpPr>
        <p:spPr>
          <a:xfrm>
            <a:off x="15373148" y="12475012"/>
            <a:ext cx="12079123" cy="1365847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28" name="Rectangle 27">
            <a:extLst>
              <a:ext uri="{FF2B5EF4-FFF2-40B4-BE49-F238E27FC236}">
                <a16:creationId xmlns:a16="http://schemas.microsoft.com/office/drawing/2014/main" id="{D907B9FB-8435-2E87-F6F9-7502959024E6}"/>
              </a:ext>
            </a:extLst>
          </p:cNvPr>
          <p:cNvSpPr/>
          <p:nvPr/>
        </p:nvSpPr>
        <p:spPr>
          <a:xfrm>
            <a:off x="19250643" y="15766282"/>
            <a:ext cx="4816071" cy="2334207"/>
          </a:xfrm>
          <a:prstGeom prst="rect">
            <a:avLst/>
          </a:prstGeom>
          <a:solidFill>
            <a:srgbClr val="A5A5A5"/>
          </a:solidFill>
          <a:ln w="12701" cap="flat">
            <a:solidFill>
              <a:srgbClr val="172C5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Avoidant Attachment Style</a:t>
            </a:r>
          </a:p>
        </p:txBody>
      </p:sp>
      <p:sp>
        <p:nvSpPr>
          <p:cNvPr id="29" name="Rectangle 31">
            <a:extLst>
              <a:ext uri="{FF2B5EF4-FFF2-40B4-BE49-F238E27FC236}">
                <a16:creationId xmlns:a16="http://schemas.microsoft.com/office/drawing/2014/main" id="{CE2BB430-E718-EE34-B60A-404270CB1D43}"/>
              </a:ext>
            </a:extLst>
          </p:cNvPr>
          <p:cNvSpPr/>
          <p:nvPr/>
        </p:nvSpPr>
        <p:spPr>
          <a:xfrm>
            <a:off x="15602417" y="20938566"/>
            <a:ext cx="4816071" cy="2334207"/>
          </a:xfrm>
          <a:prstGeom prst="rect">
            <a:avLst/>
          </a:prstGeom>
          <a:solidFill>
            <a:srgbClr val="A5A5A5"/>
          </a:solidFill>
          <a:ln w="12701" cap="flat">
            <a:solidFill>
              <a:srgbClr val="172C5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Benevolent Sexism</a:t>
            </a:r>
          </a:p>
        </p:txBody>
      </p:sp>
      <p:sp>
        <p:nvSpPr>
          <p:cNvPr id="30" name="Rectangle 33">
            <a:extLst>
              <a:ext uri="{FF2B5EF4-FFF2-40B4-BE49-F238E27FC236}">
                <a16:creationId xmlns:a16="http://schemas.microsoft.com/office/drawing/2014/main" id="{21F660C1-6BF9-1357-C37E-EF8F4B351727}"/>
              </a:ext>
            </a:extLst>
          </p:cNvPr>
          <p:cNvSpPr/>
          <p:nvPr/>
        </p:nvSpPr>
        <p:spPr>
          <a:xfrm rot="10800009" flipV="1">
            <a:off x="23477650" y="20921017"/>
            <a:ext cx="4816071" cy="2334207"/>
          </a:xfrm>
          <a:prstGeom prst="rect">
            <a:avLst/>
          </a:prstGeom>
          <a:solidFill>
            <a:srgbClr val="A5A5A5"/>
          </a:solidFill>
          <a:ln w="12701" cap="flat">
            <a:solidFill>
              <a:srgbClr val="172C5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Hostile Sexism</a:t>
            </a:r>
          </a:p>
        </p:txBody>
      </p:sp>
      <p:pic>
        <p:nvPicPr>
          <p:cNvPr id="31" name="Graphic 37" descr="Arrow Right with solid fill">
            <a:extLst>
              <a:ext uri="{FF2B5EF4-FFF2-40B4-BE49-F238E27FC236}">
                <a16:creationId xmlns:a16="http://schemas.microsoft.com/office/drawing/2014/main" id="{6402A365-1550-26ED-5D68-CE37E0C6F59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14498422" flipH="1">
            <a:off x="23276056" y="18240794"/>
            <a:ext cx="2797570" cy="2408630"/>
          </a:xfrm>
          <a:prstGeom prst="rect">
            <a:avLst/>
          </a:prstGeom>
          <a:noFill/>
          <a:ln cap="flat">
            <a:noFill/>
          </a:ln>
        </p:spPr>
      </p:pic>
      <p:pic>
        <p:nvPicPr>
          <p:cNvPr id="32" name="Graphic 39" descr="Arrow Right with solid fill">
            <a:extLst>
              <a:ext uri="{FF2B5EF4-FFF2-40B4-BE49-F238E27FC236}">
                <a16:creationId xmlns:a16="http://schemas.microsoft.com/office/drawing/2014/main" id="{40C34A56-6828-A520-BE9D-274E4BACF47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17942047" flipH="1">
            <a:off x="17247907" y="18473024"/>
            <a:ext cx="2639433" cy="2221671"/>
          </a:xfrm>
          <a:prstGeom prst="rect">
            <a:avLst/>
          </a:prstGeom>
          <a:noFill/>
          <a:ln cap="flat">
            <a:noFill/>
          </a:ln>
        </p:spPr>
      </p:pic>
      <p:sp>
        <p:nvSpPr>
          <p:cNvPr id="33" name="TextBox 25">
            <a:extLst>
              <a:ext uri="{FF2B5EF4-FFF2-40B4-BE49-F238E27FC236}">
                <a16:creationId xmlns:a16="http://schemas.microsoft.com/office/drawing/2014/main" id="{F4AAFC85-D412-3FC5-17A4-415315DC1F02}"/>
              </a:ext>
            </a:extLst>
          </p:cNvPr>
          <p:cNvSpPr txBox="1"/>
          <p:nvPr/>
        </p:nvSpPr>
        <p:spPr>
          <a:xfrm>
            <a:off x="13331686" y="18466902"/>
            <a:ext cx="1828800" cy="182880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34" name="TextBox 29">
            <a:extLst>
              <a:ext uri="{FF2B5EF4-FFF2-40B4-BE49-F238E27FC236}">
                <a16:creationId xmlns:a16="http://schemas.microsoft.com/office/drawing/2014/main" id="{6A351819-3112-84DD-5E0E-61C1139A70E7}"/>
              </a:ext>
            </a:extLst>
          </p:cNvPr>
          <p:cNvSpPr txBox="1"/>
          <p:nvPr/>
        </p:nvSpPr>
        <p:spPr>
          <a:xfrm>
            <a:off x="21890379" y="15540383"/>
            <a:ext cx="1828800" cy="182880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35" name="TextBox 32">
            <a:extLst>
              <a:ext uri="{FF2B5EF4-FFF2-40B4-BE49-F238E27FC236}">
                <a16:creationId xmlns:a16="http://schemas.microsoft.com/office/drawing/2014/main" id="{FF6BCF82-700A-660C-5CDE-7B5CEEDF0047}"/>
              </a:ext>
            </a:extLst>
          </p:cNvPr>
          <p:cNvSpPr txBox="1"/>
          <p:nvPr/>
        </p:nvSpPr>
        <p:spPr>
          <a:xfrm>
            <a:off x="21890379" y="15540383"/>
            <a:ext cx="1828800" cy="182880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36" name="TextBox 34">
            <a:extLst>
              <a:ext uri="{FF2B5EF4-FFF2-40B4-BE49-F238E27FC236}">
                <a16:creationId xmlns:a16="http://schemas.microsoft.com/office/drawing/2014/main" id="{9E23C209-4104-893E-E3C1-4CD1D08DF4D3}"/>
              </a:ext>
            </a:extLst>
          </p:cNvPr>
          <p:cNvSpPr txBox="1"/>
          <p:nvPr/>
        </p:nvSpPr>
        <p:spPr>
          <a:xfrm>
            <a:off x="16129925" y="18587541"/>
            <a:ext cx="1828800" cy="61555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400" b="0" i="1" u="none" strike="noStrike" kern="1200" cap="none" spc="0" baseline="0" dirty="0">
                <a:solidFill>
                  <a:srgbClr val="C00000"/>
                </a:solidFill>
                <a:uFillTx/>
                <a:latin typeface="Times New Roman" panose="02020603050405020304" pitchFamily="18" charset="0"/>
                <a:cs typeface="Times New Roman" panose="02020603050405020304" pitchFamily="18" charset="0"/>
              </a:rPr>
              <a:t>p</a:t>
            </a:r>
            <a:r>
              <a:rPr lang="en-US" sz="3400" b="0" i="0" u="none" strike="noStrike" kern="1200" cap="none" spc="0" baseline="0" dirty="0">
                <a:solidFill>
                  <a:srgbClr val="C00000"/>
                </a:solidFill>
                <a:uFillTx/>
                <a:latin typeface="Times New Roman" panose="02020603050405020304" pitchFamily="18" charset="0"/>
                <a:cs typeface="Times New Roman" panose="02020603050405020304" pitchFamily="18" charset="0"/>
              </a:rPr>
              <a:t> =.020*</a:t>
            </a:r>
          </a:p>
        </p:txBody>
      </p:sp>
      <p:sp>
        <p:nvSpPr>
          <p:cNvPr id="37" name="TextBox 35">
            <a:extLst>
              <a:ext uri="{FF2B5EF4-FFF2-40B4-BE49-F238E27FC236}">
                <a16:creationId xmlns:a16="http://schemas.microsoft.com/office/drawing/2014/main" id="{93D283DA-AFA8-2343-3B0E-4BD5994B737C}"/>
              </a:ext>
            </a:extLst>
          </p:cNvPr>
          <p:cNvSpPr txBox="1"/>
          <p:nvPr/>
        </p:nvSpPr>
        <p:spPr>
          <a:xfrm>
            <a:off x="25994333" y="18408322"/>
            <a:ext cx="1828800" cy="61555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400" b="0" i="1" u="none" strike="noStrike" kern="1200" cap="none" spc="0" baseline="0" dirty="0">
                <a:solidFill>
                  <a:srgbClr val="C00000"/>
                </a:solidFill>
                <a:uFillTx/>
                <a:latin typeface="Times New Roman" panose="02020603050405020304" pitchFamily="18" charset="0"/>
                <a:cs typeface="Times New Roman" panose="02020603050405020304" pitchFamily="18" charset="0"/>
              </a:rPr>
              <a:t>p</a:t>
            </a:r>
            <a:r>
              <a:rPr lang="en-US" sz="3400" b="0" i="0" u="none" strike="noStrike" kern="1200" cap="none" spc="0" baseline="0" dirty="0">
                <a:solidFill>
                  <a:srgbClr val="C00000"/>
                </a:solidFill>
                <a:uFillTx/>
                <a:latin typeface="Times New Roman" panose="02020603050405020304" pitchFamily="18" charset="0"/>
                <a:cs typeface="Times New Roman" panose="02020603050405020304" pitchFamily="18" charset="0"/>
              </a:rPr>
              <a:t> =.667</a:t>
            </a:r>
          </a:p>
        </p:txBody>
      </p:sp>
      <p:sp>
        <p:nvSpPr>
          <p:cNvPr id="38" name="Rectangle 36">
            <a:extLst>
              <a:ext uri="{FF2B5EF4-FFF2-40B4-BE49-F238E27FC236}">
                <a16:creationId xmlns:a16="http://schemas.microsoft.com/office/drawing/2014/main" id="{6CC0CEEE-F982-DF94-EE05-BFFF091D5014}"/>
              </a:ext>
            </a:extLst>
          </p:cNvPr>
          <p:cNvSpPr/>
          <p:nvPr/>
        </p:nvSpPr>
        <p:spPr>
          <a:xfrm>
            <a:off x="19271672" y="24094719"/>
            <a:ext cx="4816071" cy="2334207"/>
          </a:xfrm>
          <a:prstGeom prst="rect">
            <a:avLst/>
          </a:prstGeom>
          <a:solidFill>
            <a:srgbClr val="A5A5A5"/>
          </a:solidFill>
          <a:ln w="12701" cap="flat">
            <a:solidFill>
              <a:srgbClr val="172C5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Anxious Attachment style</a:t>
            </a:r>
          </a:p>
        </p:txBody>
      </p:sp>
      <p:sp>
        <p:nvSpPr>
          <p:cNvPr id="39" name="Rectangle 23">
            <a:extLst>
              <a:ext uri="{FF2B5EF4-FFF2-40B4-BE49-F238E27FC236}">
                <a16:creationId xmlns:a16="http://schemas.microsoft.com/office/drawing/2014/main" id="{D5090815-36A2-C9CA-184C-DECE79D0B3E4}"/>
              </a:ext>
            </a:extLst>
          </p:cNvPr>
          <p:cNvSpPr/>
          <p:nvPr/>
        </p:nvSpPr>
        <p:spPr>
          <a:xfrm>
            <a:off x="15790325" y="29249447"/>
            <a:ext cx="4816071" cy="2492992"/>
          </a:xfrm>
          <a:prstGeom prst="rect">
            <a:avLst/>
          </a:prstGeom>
          <a:solidFill>
            <a:srgbClr val="A5A5A5"/>
          </a:solidFill>
          <a:ln w="12701" cap="flat">
            <a:solidFill>
              <a:srgbClr val="172C5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Benevolent Sexism</a:t>
            </a:r>
          </a:p>
        </p:txBody>
      </p:sp>
      <p:sp>
        <p:nvSpPr>
          <p:cNvPr id="40" name="Rectangle 38">
            <a:extLst>
              <a:ext uri="{FF2B5EF4-FFF2-40B4-BE49-F238E27FC236}">
                <a16:creationId xmlns:a16="http://schemas.microsoft.com/office/drawing/2014/main" id="{643BCF79-5846-D0AA-A6B6-3954C7C9EFC3}"/>
              </a:ext>
            </a:extLst>
          </p:cNvPr>
          <p:cNvSpPr/>
          <p:nvPr/>
        </p:nvSpPr>
        <p:spPr>
          <a:xfrm>
            <a:off x="23522172" y="29249447"/>
            <a:ext cx="4816071" cy="2492992"/>
          </a:xfrm>
          <a:prstGeom prst="rect">
            <a:avLst/>
          </a:prstGeom>
          <a:solidFill>
            <a:srgbClr val="A5A5A5"/>
          </a:solidFill>
          <a:ln w="12701" cap="flat">
            <a:solidFill>
              <a:srgbClr val="172C5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dirty="0">
                <a:solidFill>
                  <a:srgbClr val="000000"/>
                </a:solidFill>
                <a:uFillTx/>
                <a:latin typeface="Times New Roman" panose="02020603050405020304" pitchFamily="18" charset="0"/>
                <a:cs typeface="Times New Roman" panose="02020603050405020304" pitchFamily="18" charset="0"/>
              </a:rPr>
              <a:t>Hostile Sexism</a:t>
            </a:r>
          </a:p>
        </p:txBody>
      </p:sp>
      <p:pic>
        <p:nvPicPr>
          <p:cNvPr id="41" name="Graphic 40" descr="Arrow Right with solid fill">
            <a:extLst>
              <a:ext uri="{FF2B5EF4-FFF2-40B4-BE49-F238E27FC236}">
                <a16:creationId xmlns:a16="http://schemas.microsoft.com/office/drawing/2014/main" id="{0E8AA70A-ED21-957A-A3AA-037BBBDE8AF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7727023">
            <a:off x="16680415" y="26258409"/>
            <a:ext cx="2890317" cy="2890317"/>
          </a:xfrm>
          <a:prstGeom prst="rect">
            <a:avLst/>
          </a:prstGeom>
          <a:noFill/>
          <a:ln cap="flat">
            <a:noFill/>
          </a:ln>
        </p:spPr>
      </p:pic>
      <p:pic>
        <p:nvPicPr>
          <p:cNvPr id="42" name="Graphic 41" descr="Arrow Right with solid fill">
            <a:extLst>
              <a:ext uri="{FF2B5EF4-FFF2-40B4-BE49-F238E27FC236}">
                <a16:creationId xmlns:a16="http://schemas.microsoft.com/office/drawing/2014/main" id="{31E7B1B6-9464-4667-FEAE-7684DD4FC9D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2983930">
            <a:off x="23614799" y="26183662"/>
            <a:ext cx="3015608" cy="3015608"/>
          </a:xfrm>
          <a:prstGeom prst="rect">
            <a:avLst/>
          </a:prstGeom>
          <a:noFill/>
          <a:ln cap="flat">
            <a:noFill/>
          </a:ln>
        </p:spPr>
      </p:pic>
      <p:sp>
        <p:nvSpPr>
          <p:cNvPr id="43" name="TextBox 42">
            <a:extLst>
              <a:ext uri="{FF2B5EF4-FFF2-40B4-BE49-F238E27FC236}">
                <a16:creationId xmlns:a16="http://schemas.microsoft.com/office/drawing/2014/main" id="{7114301B-4189-E1E0-27AA-D1BAAA707432}"/>
              </a:ext>
            </a:extLst>
          </p:cNvPr>
          <p:cNvSpPr txBox="1"/>
          <p:nvPr/>
        </p:nvSpPr>
        <p:spPr>
          <a:xfrm>
            <a:off x="15996546" y="26626767"/>
            <a:ext cx="1828800" cy="61555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400" b="0" i="1" u="none" strike="noStrike" kern="1200" cap="none" spc="0" baseline="0" dirty="0">
                <a:solidFill>
                  <a:srgbClr val="C00000"/>
                </a:solidFill>
                <a:uFillTx/>
                <a:latin typeface="Times New Roman" panose="02020603050405020304" pitchFamily="18" charset="0"/>
                <a:cs typeface="Times New Roman" panose="02020603050405020304" pitchFamily="18" charset="0"/>
              </a:rPr>
              <a:t>p</a:t>
            </a:r>
            <a:r>
              <a:rPr lang="en-US" sz="3400" b="0" i="0" u="none" strike="noStrike" kern="1200" cap="none" spc="0" baseline="0" dirty="0">
                <a:solidFill>
                  <a:srgbClr val="C00000"/>
                </a:solidFill>
                <a:uFillTx/>
                <a:latin typeface="Times New Roman" panose="02020603050405020304" pitchFamily="18" charset="0"/>
                <a:cs typeface="Times New Roman" panose="02020603050405020304" pitchFamily="18" charset="0"/>
              </a:rPr>
              <a:t> =.005*</a:t>
            </a:r>
          </a:p>
        </p:txBody>
      </p:sp>
      <p:sp>
        <p:nvSpPr>
          <p:cNvPr id="44" name="TextBox 43">
            <a:extLst>
              <a:ext uri="{FF2B5EF4-FFF2-40B4-BE49-F238E27FC236}">
                <a16:creationId xmlns:a16="http://schemas.microsoft.com/office/drawing/2014/main" id="{03002C13-771E-7E0A-B720-DFFA322F2C3E}"/>
              </a:ext>
            </a:extLst>
          </p:cNvPr>
          <p:cNvSpPr txBox="1"/>
          <p:nvPr/>
        </p:nvSpPr>
        <p:spPr>
          <a:xfrm>
            <a:off x="25994333" y="26433942"/>
            <a:ext cx="1991933" cy="615553"/>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400" b="0" i="1" u="none" strike="noStrike" kern="1200" cap="none" spc="0" baseline="0" dirty="0">
                <a:solidFill>
                  <a:srgbClr val="C00000"/>
                </a:solidFill>
                <a:uFillTx/>
                <a:latin typeface="Times New Roman" panose="02020603050405020304" pitchFamily="18" charset="0"/>
                <a:cs typeface="Times New Roman" panose="02020603050405020304" pitchFamily="18" charset="0"/>
              </a:rPr>
              <a:t>p</a:t>
            </a:r>
            <a:r>
              <a:rPr lang="en-US" sz="3400" b="0" i="0" u="none" strike="noStrike" kern="1200" cap="none" spc="0" baseline="0" dirty="0">
                <a:solidFill>
                  <a:srgbClr val="C00000"/>
                </a:solidFill>
                <a:uFillTx/>
                <a:latin typeface="Times New Roman" panose="02020603050405020304" pitchFamily="18" charset="0"/>
                <a:cs typeface="Times New Roman" panose="02020603050405020304" pitchFamily="18" charset="0"/>
              </a:rPr>
              <a:t> &lt; .001*</a:t>
            </a:r>
          </a:p>
        </p:txBody>
      </p:sp>
      <p:graphicFrame>
        <p:nvGraphicFramePr>
          <p:cNvPr id="23" name="Table 26">
            <a:extLst>
              <a:ext uri="{FF2B5EF4-FFF2-40B4-BE49-F238E27FC236}">
                <a16:creationId xmlns:a16="http://schemas.microsoft.com/office/drawing/2014/main" id="{510988C8-FC16-0F85-12E9-4933D5B578FF}"/>
              </a:ext>
            </a:extLst>
          </p:cNvPr>
          <p:cNvGraphicFramePr>
            <a:graphicFrameLocks noGrp="1"/>
          </p:cNvGraphicFramePr>
          <p:nvPr>
            <p:extLst>
              <p:ext uri="{D42A27DB-BD31-4B8C-83A1-F6EECF244321}">
                <p14:modId xmlns:p14="http://schemas.microsoft.com/office/powerpoint/2010/main" val="572563726"/>
              </p:ext>
            </p:extLst>
          </p:nvPr>
        </p:nvGraphicFramePr>
        <p:xfrm>
          <a:off x="16545964" y="5735623"/>
          <a:ext cx="10225428" cy="4446136"/>
        </p:xfrm>
        <a:graphic>
          <a:graphicData uri="http://schemas.openxmlformats.org/drawingml/2006/table">
            <a:tbl>
              <a:tblPr>
                <a:effectLst/>
                <a:tableStyleId>{5C22544A-7EE6-4342-B048-85BDC9FD1C3A}</a:tableStyleId>
              </a:tblPr>
              <a:tblGrid>
                <a:gridCol w="3408476">
                  <a:extLst>
                    <a:ext uri="{9D8B030D-6E8A-4147-A177-3AD203B41FA5}">
                      <a16:colId xmlns:a16="http://schemas.microsoft.com/office/drawing/2014/main" val="2058006393"/>
                    </a:ext>
                  </a:extLst>
                </a:gridCol>
                <a:gridCol w="3408476">
                  <a:extLst>
                    <a:ext uri="{9D8B030D-6E8A-4147-A177-3AD203B41FA5}">
                      <a16:colId xmlns:a16="http://schemas.microsoft.com/office/drawing/2014/main" val="2017134625"/>
                    </a:ext>
                  </a:extLst>
                </a:gridCol>
                <a:gridCol w="3408476">
                  <a:extLst>
                    <a:ext uri="{9D8B030D-6E8A-4147-A177-3AD203B41FA5}">
                      <a16:colId xmlns:a16="http://schemas.microsoft.com/office/drawing/2014/main" val="3241522440"/>
                    </a:ext>
                  </a:extLst>
                </a:gridCol>
              </a:tblGrid>
              <a:tr h="1111534">
                <a:tc>
                  <a:txBody>
                    <a:bodyPr/>
                    <a:lstStyle/>
                    <a:p>
                      <a:pPr lvl="0" algn="ctr" rtl="0" fontAlgn="t">
                        <a:spcBef>
                          <a:spcPts val="0"/>
                        </a:spcBef>
                        <a:spcAft>
                          <a:spcPts val="0"/>
                        </a:spcAft>
                      </a:pPr>
                      <a:r>
                        <a:rPr lang="en-US" sz="2800" u="none" strike="noStrike" dirty="0">
                          <a:latin typeface="Times New Roman" panose="02020603050405020304" pitchFamily="18" charset="0"/>
                          <a:cs typeface="Times New Roman" panose="02020603050405020304" pitchFamily="18" charset="0"/>
                        </a:rPr>
                        <a:t>Gender Identity</a:t>
                      </a:r>
                      <a:endParaRPr lang="en-US" sz="2800" dirty="0">
                        <a:latin typeface="Times New Roman" panose="02020603050405020304" pitchFamily="18" charset="0"/>
                        <a:cs typeface="Times New Roman" panose="02020603050405020304" pitchFamily="18" charset="0"/>
                      </a:endParaRPr>
                    </a:p>
                  </a:txBody>
                  <a:tcPr marL="63495" marR="63495" marT="63495" marB="63495"/>
                </a:tc>
                <a:tc>
                  <a:txBody>
                    <a:bodyPr/>
                    <a:lstStyle/>
                    <a:p>
                      <a:pPr lvl="0" algn="ctr" rtl="0" fontAlgn="t">
                        <a:spcBef>
                          <a:spcPts val="0"/>
                        </a:spcBef>
                        <a:spcAft>
                          <a:spcPts val="0"/>
                        </a:spcAft>
                      </a:pPr>
                      <a:r>
                        <a:rPr lang="en-US" sz="2800" i="1" u="none" strike="noStrike" dirty="0">
                          <a:latin typeface="Times New Roman" panose="02020603050405020304" pitchFamily="18" charset="0"/>
                          <a:cs typeface="Times New Roman" panose="02020603050405020304" pitchFamily="18" charset="0"/>
                        </a:rPr>
                        <a:t>n</a:t>
                      </a:r>
                      <a:endParaRPr lang="en-US" sz="2800" i="1" dirty="0">
                        <a:latin typeface="Times New Roman" panose="02020603050405020304" pitchFamily="18" charset="0"/>
                        <a:cs typeface="Times New Roman" panose="02020603050405020304" pitchFamily="18" charset="0"/>
                      </a:endParaRPr>
                    </a:p>
                  </a:txBody>
                  <a:tcPr marL="63495" marR="63495" marT="63495" marB="63495"/>
                </a:tc>
                <a:tc>
                  <a:txBody>
                    <a:bodyPr/>
                    <a:lstStyle/>
                    <a:p>
                      <a:pPr lvl="0" algn="ctr" rtl="0" fontAlgn="t">
                        <a:spcBef>
                          <a:spcPts val="0"/>
                        </a:spcBef>
                        <a:spcAft>
                          <a:spcPts val="0"/>
                        </a:spcAft>
                      </a:pPr>
                      <a:r>
                        <a:rPr lang="en-US" sz="2800" u="none" strike="noStrike" dirty="0">
                          <a:latin typeface="Times New Roman" panose="02020603050405020304" pitchFamily="18" charset="0"/>
                          <a:cs typeface="Times New Roman" panose="02020603050405020304" pitchFamily="18" charset="0"/>
                        </a:rPr>
                        <a:t>Percentage</a:t>
                      </a:r>
                      <a:endParaRPr lang="en-US" sz="2800" dirty="0">
                        <a:latin typeface="Times New Roman" panose="02020603050405020304" pitchFamily="18" charset="0"/>
                        <a:cs typeface="Times New Roman" panose="02020603050405020304" pitchFamily="18" charset="0"/>
                      </a:endParaRPr>
                    </a:p>
                  </a:txBody>
                  <a:tcPr marL="63495" marR="63495" marT="63495" marB="63495"/>
                </a:tc>
                <a:extLst>
                  <a:ext uri="{0D108BD9-81ED-4DB2-BD59-A6C34878D82A}">
                    <a16:rowId xmlns:a16="http://schemas.microsoft.com/office/drawing/2014/main" val="3170578244"/>
                  </a:ext>
                </a:extLst>
              </a:tr>
              <a:tr h="1111534">
                <a:tc>
                  <a:txBody>
                    <a:bodyPr/>
                    <a:lstStyle/>
                    <a:p>
                      <a:pPr lvl="0" algn="ctr" rtl="0" fontAlgn="t">
                        <a:spcBef>
                          <a:spcPts val="0"/>
                        </a:spcBef>
                        <a:spcAft>
                          <a:spcPts val="0"/>
                        </a:spcAft>
                      </a:pPr>
                      <a:r>
                        <a:rPr lang="en-US" sz="2800" u="none" strike="noStrike">
                          <a:latin typeface="Times New Roman" panose="02020603050405020304" pitchFamily="18" charset="0"/>
                          <a:cs typeface="Times New Roman" panose="02020603050405020304" pitchFamily="18" charset="0"/>
                        </a:rPr>
                        <a:t>  Cisgender Women</a:t>
                      </a:r>
                      <a:endParaRPr lang="en-US" sz="2800">
                        <a:latin typeface="Times New Roman" panose="02020603050405020304" pitchFamily="18" charset="0"/>
                        <a:cs typeface="Times New Roman" panose="02020603050405020304" pitchFamily="18" charset="0"/>
                      </a:endParaRPr>
                    </a:p>
                  </a:txBody>
                  <a:tcPr marL="63495" marR="63495" marT="63495" marB="63495"/>
                </a:tc>
                <a:tc>
                  <a:txBody>
                    <a:bodyPr/>
                    <a:lstStyle/>
                    <a:p>
                      <a:pPr lvl="0" algn="ctr" rtl="0" fontAlgn="t">
                        <a:spcBef>
                          <a:spcPts val="0"/>
                        </a:spcBef>
                        <a:spcAft>
                          <a:spcPts val="0"/>
                        </a:spcAft>
                      </a:pPr>
                      <a:r>
                        <a:rPr lang="en-US" sz="2800" u="none" strike="noStrike" dirty="0">
                          <a:latin typeface="Times New Roman" panose="02020603050405020304" pitchFamily="18" charset="0"/>
                          <a:cs typeface="Times New Roman" panose="02020603050405020304" pitchFamily="18" charset="0"/>
                        </a:rPr>
                        <a:t>67</a:t>
                      </a:r>
                      <a:endParaRPr lang="en-US" sz="2800" dirty="0">
                        <a:latin typeface="Times New Roman" panose="02020603050405020304" pitchFamily="18" charset="0"/>
                        <a:cs typeface="Times New Roman" panose="02020603050405020304" pitchFamily="18" charset="0"/>
                      </a:endParaRPr>
                    </a:p>
                  </a:txBody>
                  <a:tcPr marL="63495" marR="63495" marT="63495" marB="63495"/>
                </a:tc>
                <a:tc>
                  <a:txBody>
                    <a:bodyPr/>
                    <a:lstStyle/>
                    <a:p>
                      <a:pPr lvl="0" algn="ctr" rtl="0" fontAlgn="t">
                        <a:spcBef>
                          <a:spcPts val="0"/>
                        </a:spcBef>
                        <a:spcAft>
                          <a:spcPts val="0"/>
                        </a:spcAft>
                      </a:pPr>
                      <a:r>
                        <a:rPr lang="en-US" sz="2800" u="none" strike="noStrike" dirty="0">
                          <a:latin typeface="Times New Roman" panose="02020603050405020304" pitchFamily="18" charset="0"/>
                          <a:cs typeface="Times New Roman" panose="02020603050405020304" pitchFamily="18" charset="0"/>
                        </a:rPr>
                        <a:t>72.83%</a:t>
                      </a:r>
                      <a:endParaRPr lang="en-US" sz="2800" dirty="0">
                        <a:latin typeface="Times New Roman" panose="02020603050405020304" pitchFamily="18" charset="0"/>
                        <a:cs typeface="Times New Roman" panose="02020603050405020304" pitchFamily="18" charset="0"/>
                      </a:endParaRPr>
                    </a:p>
                  </a:txBody>
                  <a:tcPr marL="63495" marR="63495" marT="63495" marB="63495"/>
                </a:tc>
                <a:extLst>
                  <a:ext uri="{0D108BD9-81ED-4DB2-BD59-A6C34878D82A}">
                    <a16:rowId xmlns:a16="http://schemas.microsoft.com/office/drawing/2014/main" val="2974591154"/>
                  </a:ext>
                </a:extLst>
              </a:tr>
              <a:tr h="1111534">
                <a:tc>
                  <a:txBody>
                    <a:bodyPr/>
                    <a:lstStyle/>
                    <a:p>
                      <a:pPr lvl="0" algn="ctr" rtl="0" fontAlgn="t">
                        <a:spcBef>
                          <a:spcPts val="0"/>
                        </a:spcBef>
                        <a:spcAft>
                          <a:spcPts val="0"/>
                        </a:spcAft>
                      </a:pPr>
                      <a:r>
                        <a:rPr lang="en-US" sz="2800" u="none" strike="noStrike">
                          <a:latin typeface="Times New Roman" panose="02020603050405020304" pitchFamily="18" charset="0"/>
                          <a:cs typeface="Times New Roman" panose="02020603050405020304" pitchFamily="18" charset="0"/>
                        </a:rPr>
                        <a:t>Cisgender Men</a:t>
                      </a:r>
                      <a:endParaRPr lang="en-US" sz="2800">
                        <a:latin typeface="Times New Roman" panose="02020603050405020304" pitchFamily="18" charset="0"/>
                        <a:cs typeface="Times New Roman" panose="02020603050405020304" pitchFamily="18" charset="0"/>
                      </a:endParaRPr>
                    </a:p>
                  </a:txBody>
                  <a:tcPr marL="63495" marR="63495" marT="63495" marB="63495"/>
                </a:tc>
                <a:tc>
                  <a:txBody>
                    <a:bodyPr/>
                    <a:lstStyle/>
                    <a:p>
                      <a:pPr lvl="0" algn="ctr" rtl="0" fontAlgn="t">
                        <a:spcBef>
                          <a:spcPts val="0"/>
                        </a:spcBef>
                        <a:spcAft>
                          <a:spcPts val="0"/>
                        </a:spcAft>
                      </a:pPr>
                      <a:r>
                        <a:rPr lang="en-US" sz="2800" u="none" strike="noStrike" dirty="0">
                          <a:latin typeface="Times New Roman" panose="02020603050405020304" pitchFamily="18" charset="0"/>
                          <a:cs typeface="Times New Roman" panose="02020603050405020304" pitchFamily="18" charset="0"/>
                        </a:rPr>
                        <a:t>13</a:t>
                      </a:r>
                      <a:endParaRPr lang="en-US" sz="2800" dirty="0">
                        <a:latin typeface="Times New Roman" panose="02020603050405020304" pitchFamily="18" charset="0"/>
                        <a:cs typeface="Times New Roman" panose="02020603050405020304" pitchFamily="18" charset="0"/>
                      </a:endParaRPr>
                    </a:p>
                  </a:txBody>
                  <a:tcPr marL="63495" marR="63495" marT="63495" marB="63495"/>
                </a:tc>
                <a:tc>
                  <a:txBody>
                    <a:bodyPr/>
                    <a:lstStyle/>
                    <a:p>
                      <a:pPr lvl="0" algn="ctr" rtl="0" fontAlgn="t">
                        <a:spcBef>
                          <a:spcPts val="0"/>
                        </a:spcBef>
                        <a:spcAft>
                          <a:spcPts val="0"/>
                        </a:spcAft>
                      </a:pPr>
                      <a:r>
                        <a:rPr lang="en-US" sz="2800" u="none" strike="noStrike" dirty="0">
                          <a:latin typeface="Times New Roman" panose="02020603050405020304" pitchFamily="18" charset="0"/>
                          <a:cs typeface="Times New Roman" panose="02020603050405020304" pitchFamily="18" charset="0"/>
                        </a:rPr>
                        <a:t>14.13%</a:t>
                      </a:r>
                      <a:endParaRPr lang="en-US" sz="2800" dirty="0">
                        <a:latin typeface="Times New Roman" panose="02020603050405020304" pitchFamily="18" charset="0"/>
                        <a:cs typeface="Times New Roman" panose="02020603050405020304" pitchFamily="18" charset="0"/>
                      </a:endParaRPr>
                    </a:p>
                  </a:txBody>
                  <a:tcPr marL="63495" marR="63495" marT="63495" marB="63495"/>
                </a:tc>
                <a:extLst>
                  <a:ext uri="{0D108BD9-81ED-4DB2-BD59-A6C34878D82A}">
                    <a16:rowId xmlns:a16="http://schemas.microsoft.com/office/drawing/2014/main" val="3170997852"/>
                  </a:ext>
                </a:extLst>
              </a:tr>
              <a:tr h="1111534">
                <a:tc>
                  <a:txBody>
                    <a:bodyPr/>
                    <a:lstStyle/>
                    <a:p>
                      <a:pPr lvl="0" algn="ctr" rtl="0" fontAlgn="t">
                        <a:spcBef>
                          <a:spcPts val="0"/>
                        </a:spcBef>
                        <a:spcAft>
                          <a:spcPts val="0"/>
                        </a:spcAft>
                      </a:pPr>
                      <a:r>
                        <a:rPr lang="en-US" sz="2800" u="none" strike="noStrike" dirty="0">
                          <a:latin typeface="Times New Roman" panose="02020603050405020304" pitchFamily="18" charset="0"/>
                          <a:cs typeface="Times New Roman" panose="02020603050405020304" pitchFamily="18" charset="0"/>
                        </a:rPr>
                        <a:t>Non-binary/Third Gender</a:t>
                      </a:r>
                      <a:endParaRPr lang="en-US" sz="2800" dirty="0">
                        <a:latin typeface="Times New Roman" panose="02020603050405020304" pitchFamily="18" charset="0"/>
                        <a:cs typeface="Times New Roman" panose="02020603050405020304" pitchFamily="18" charset="0"/>
                      </a:endParaRPr>
                    </a:p>
                  </a:txBody>
                  <a:tcPr marL="63495" marR="63495" marT="63495" marB="63495"/>
                </a:tc>
                <a:tc>
                  <a:txBody>
                    <a:bodyPr/>
                    <a:lstStyle/>
                    <a:p>
                      <a:pPr lvl="0" algn="ctr" rtl="0" fontAlgn="t">
                        <a:spcBef>
                          <a:spcPts val="0"/>
                        </a:spcBef>
                        <a:spcAft>
                          <a:spcPts val="0"/>
                        </a:spcAft>
                      </a:pPr>
                      <a:r>
                        <a:rPr lang="en-US" sz="2800" u="none" strike="noStrike" dirty="0">
                          <a:latin typeface="Times New Roman" panose="02020603050405020304" pitchFamily="18" charset="0"/>
                          <a:cs typeface="Times New Roman" panose="02020603050405020304" pitchFamily="18" charset="0"/>
                        </a:rPr>
                        <a:t>8</a:t>
                      </a:r>
                      <a:endParaRPr lang="en-US" sz="2800" dirty="0">
                        <a:latin typeface="Times New Roman" panose="02020603050405020304" pitchFamily="18" charset="0"/>
                        <a:cs typeface="Times New Roman" panose="02020603050405020304" pitchFamily="18" charset="0"/>
                      </a:endParaRPr>
                    </a:p>
                  </a:txBody>
                  <a:tcPr marL="63495" marR="63495" marT="63495" marB="63495"/>
                </a:tc>
                <a:tc>
                  <a:txBody>
                    <a:bodyPr/>
                    <a:lstStyle/>
                    <a:p>
                      <a:pPr lvl="0" algn="ctr" rtl="0" fontAlgn="t">
                        <a:spcBef>
                          <a:spcPts val="0"/>
                        </a:spcBef>
                        <a:spcAft>
                          <a:spcPts val="0"/>
                        </a:spcAft>
                      </a:pPr>
                      <a:r>
                        <a:rPr lang="en-US" sz="2800" u="none" strike="noStrike" dirty="0">
                          <a:latin typeface="Times New Roman" panose="02020603050405020304" pitchFamily="18" charset="0"/>
                          <a:cs typeface="Times New Roman" panose="02020603050405020304" pitchFamily="18" charset="0"/>
                        </a:rPr>
                        <a:t>8.70%</a:t>
                      </a:r>
                      <a:endParaRPr lang="en-US" sz="2800" dirty="0">
                        <a:latin typeface="Times New Roman" panose="02020603050405020304" pitchFamily="18" charset="0"/>
                        <a:cs typeface="Times New Roman" panose="02020603050405020304" pitchFamily="18" charset="0"/>
                      </a:endParaRPr>
                    </a:p>
                  </a:txBody>
                  <a:tcPr marL="63495" marR="63495" marT="63495" marB="63495"/>
                </a:tc>
                <a:extLst>
                  <a:ext uri="{0D108BD9-81ED-4DB2-BD59-A6C34878D82A}">
                    <a16:rowId xmlns:a16="http://schemas.microsoft.com/office/drawing/2014/main" val="657776351"/>
                  </a:ext>
                </a:extLst>
              </a:tr>
            </a:tbl>
          </a:graphicData>
        </a:graphic>
      </p:graphicFrame>
      <p:pic>
        <p:nvPicPr>
          <p:cNvPr id="45" name="Picture 44" descr="A qr code with a logo&#10;&#10;Description automatically generated">
            <a:extLst>
              <a:ext uri="{FF2B5EF4-FFF2-40B4-BE49-F238E27FC236}">
                <a16:creationId xmlns:a16="http://schemas.microsoft.com/office/drawing/2014/main" id="{490197EF-2565-F23C-6A57-B760F74CFAC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864153" y="29679925"/>
            <a:ext cx="2492990" cy="249299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060847497FAB419B9E66B5B3A4DEE8" ma:contentTypeVersion="13" ma:contentTypeDescription="Create a new document." ma:contentTypeScope="" ma:versionID="14803731f0ed6c885395ed1ee2c54668">
  <xsd:schema xmlns:xsd="http://www.w3.org/2001/XMLSchema" xmlns:xs="http://www.w3.org/2001/XMLSchema" xmlns:p="http://schemas.microsoft.com/office/2006/metadata/properties" xmlns:ns2="a697b2a2-d5fc-43c5-952b-1fb3ec9086be" xmlns:ns3="afa36c85-64b1-4a9b-ad20-51e87cb2f6ed" targetNamespace="http://schemas.microsoft.com/office/2006/metadata/properties" ma:root="true" ma:fieldsID="70ddd848ebf9b4da035e94d60dbb2e5e" ns2:_="" ns3:_="">
    <xsd:import namespace="a697b2a2-d5fc-43c5-952b-1fb3ec9086be"/>
    <xsd:import namespace="afa36c85-64b1-4a9b-ad20-51e87cb2f6e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97b2a2-d5fc-43c5-952b-1fb3ec9086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f95a9afa-61c7-4e96-8bec-901bd188774b"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a36c85-64b1-4a9b-ad20-51e87cb2f6e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2E8CC9-E512-4DED-B2EC-AA73158013D1}"/>
</file>

<file path=customXml/itemProps2.xml><?xml version="1.0" encoding="utf-8"?>
<ds:datastoreItem xmlns:ds="http://schemas.openxmlformats.org/officeDocument/2006/customXml" ds:itemID="{9DED65BF-C5D2-4BBE-B204-EC3F870922B2}"/>
</file>

<file path=docProps/app.xml><?xml version="1.0" encoding="utf-8"?>
<Properties xmlns="http://schemas.openxmlformats.org/officeDocument/2006/extended-properties" xmlns:vt="http://schemas.openxmlformats.org/officeDocument/2006/docPropsVTypes">
  <TotalTime>1379</TotalTime>
  <Words>1224</Words>
  <Application>Microsoft Macintosh PowerPoint</Application>
  <PresentationFormat>Widescreen</PresentationFormat>
  <Paragraphs>105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Jeffrey Bodwin</dc:creator>
  <cp:lastModifiedBy>Laurin, Jenna N</cp:lastModifiedBy>
  <cp:revision>128</cp:revision>
  <dcterms:created xsi:type="dcterms:W3CDTF">2008-02-25T01:30:43Z</dcterms:created>
  <dcterms:modified xsi:type="dcterms:W3CDTF">2024-04-11T17:40:14Z</dcterms:modified>
</cp:coreProperties>
</file>