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57" r:id="rId5"/>
  </p:sldIdLst>
  <p:sldSz cx="43891200" cy="32918400"/>
  <p:notesSz cx="32245300" cy="487045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A71830"/>
    <a:srgbClr val="95192D"/>
    <a:srgbClr val="E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1600AA-E72A-4FD2-B28D-1DA8317FA0F2}" v="4" dt="2024-04-12T04:59:06.8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4"/>
  </p:normalViewPr>
  <p:slideViewPr>
    <p:cSldViewPr snapToGrid="0">
      <p:cViewPr>
        <p:scale>
          <a:sx n="10" d="100"/>
          <a:sy n="10" d="100"/>
        </p:scale>
        <p:origin x="998" y="-91"/>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13974763" cy="2435225"/>
          </a:xfrm>
          <a:prstGeom prst="rect">
            <a:avLst/>
          </a:prstGeom>
          <a:noFill/>
          <a:ln w="9525">
            <a:noFill/>
            <a:miter lim="800000"/>
            <a:headEnd/>
            <a:tailEnd/>
          </a:ln>
          <a:effectLst/>
        </p:spPr>
        <p:txBody>
          <a:bodyPr vert="horz" wrap="square" lIns="462530" tIns="231263" rIns="462530" bIns="231263" numCol="1" anchor="t" anchorCtr="0" compatLnSpc="1">
            <a:prstTxWarp prst="textNoShape">
              <a:avLst/>
            </a:prstTxWarp>
          </a:bodyPr>
          <a:lstStyle>
            <a:lvl1pPr defTabSz="4624388">
              <a:defRPr sz="6000"/>
            </a:lvl1pPr>
          </a:lstStyle>
          <a:p>
            <a:pPr>
              <a:defRPr/>
            </a:pPr>
            <a:endParaRPr lang="en-US"/>
          </a:p>
        </p:txBody>
      </p:sp>
      <p:sp>
        <p:nvSpPr>
          <p:cNvPr id="4099" name="Rectangle 1027"/>
          <p:cNvSpPr>
            <a:spLocks noGrp="1" noChangeArrowheads="1"/>
          </p:cNvSpPr>
          <p:nvPr>
            <p:ph type="dt" sz="quarter" idx="1"/>
          </p:nvPr>
        </p:nvSpPr>
        <p:spPr bwMode="auto">
          <a:xfrm>
            <a:off x="18270538" y="0"/>
            <a:ext cx="13974762" cy="2435225"/>
          </a:xfrm>
          <a:prstGeom prst="rect">
            <a:avLst/>
          </a:prstGeom>
          <a:noFill/>
          <a:ln w="9525">
            <a:noFill/>
            <a:miter lim="800000"/>
            <a:headEnd/>
            <a:tailEnd/>
          </a:ln>
          <a:effectLst/>
        </p:spPr>
        <p:txBody>
          <a:bodyPr vert="horz" wrap="square" lIns="462530" tIns="231263" rIns="462530" bIns="231263" numCol="1" anchor="t" anchorCtr="0" compatLnSpc="1">
            <a:prstTxWarp prst="textNoShape">
              <a:avLst/>
            </a:prstTxWarp>
          </a:bodyPr>
          <a:lstStyle>
            <a:lvl1pPr algn="r" defTabSz="4624388">
              <a:defRPr sz="6000"/>
            </a:lvl1pPr>
          </a:lstStyle>
          <a:p>
            <a:pPr>
              <a:defRPr/>
            </a:pPr>
            <a:endParaRPr lang="en-US"/>
          </a:p>
        </p:txBody>
      </p:sp>
      <p:sp>
        <p:nvSpPr>
          <p:cNvPr id="4100" name="Rectangle 1028"/>
          <p:cNvSpPr>
            <a:spLocks noGrp="1" noChangeArrowheads="1"/>
          </p:cNvSpPr>
          <p:nvPr>
            <p:ph type="ftr" sz="quarter" idx="2"/>
          </p:nvPr>
        </p:nvSpPr>
        <p:spPr bwMode="auto">
          <a:xfrm>
            <a:off x="0" y="46269275"/>
            <a:ext cx="13974763" cy="2435225"/>
          </a:xfrm>
          <a:prstGeom prst="rect">
            <a:avLst/>
          </a:prstGeom>
          <a:noFill/>
          <a:ln w="9525">
            <a:noFill/>
            <a:miter lim="800000"/>
            <a:headEnd/>
            <a:tailEnd/>
          </a:ln>
          <a:effectLst/>
        </p:spPr>
        <p:txBody>
          <a:bodyPr vert="horz" wrap="square" lIns="462530" tIns="231263" rIns="462530" bIns="231263" numCol="1" anchor="b" anchorCtr="0" compatLnSpc="1">
            <a:prstTxWarp prst="textNoShape">
              <a:avLst/>
            </a:prstTxWarp>
          </a:bodyPr>
          <a:lstStyle>
            <a:lvl1pPr defTabSz="4624388">
              <a:defRPr sz="6000"/>
            </a:lvl1pPr>
          </a:lstStyle>
          <a:p>
            <a:pPr>
              <a:defRPr/>
            </a:pPr>
            <a:endParaRPr lang="en-US"/>
          </a:p>
        </p:txBody>
      </p:sp>
      <p:sp>
        <p:nvSpPr>
          <p:cNvPr id="4101" name="Rectangle 1029"/>
          <p:cNvSpPr>
            <a:spLocks noGrp="1" noChangeArrowheads="1"/>
          </p:cNvSpPr>
          <p:nvPr>
            <p:ph type="sldNum" sz="quarter" idx="3"/>
          </p:nvPr>
        </p:nvSpPr>
        <p:spPr bwMode="auto">
          <a:xfrm>
            <a:off x="18270538" y="46269275"/>
            <a:ext cx="13974762" cy="2435225"/>
          </a:xfrm>
          <a:prstGeom prst="rect">
            <a:avLst/>
          </a:prstGeom>
          <a:noFill/>
          <a:ln w="9525">
            <a:noFill/>
            <a:miter lim="800000"/>
            <a:headEnd/>
            <a:tailEnd/>
          </a:ln>
          <a:effectLst/>
        </p:spPr>
        <p:txBody>
          <a:bodyPr vert="horz" wrap="square" lIns="462530" tIns="231263" rIns="462530" bIns="231263" numCol="1" anchor="b" anchorCtr="0" compatLnSpc="1">
            <a:prstTxWarp prst="textNoShape">
              <a:avLst/>
            </a:prstTxWarp>
          </a:bodyPr>
          <a:lstStyle>
            <a:lvl1pPr algn="r" defTabSz="4624388">
              <a:defRPr sz="6000"/>
            </a:lvl1pPr>
          </a:lstStyle>
          <a:p>
            <a:pPr>
              <a:defRPr/>
            </a:pPr>
            <a:fld id="{B8B3CFD6-5F8B-4498-AEEF-4A7AE67F5226}" type="slidenum">
              <a:rPr lang="en-US"/>
              <a:pPr>
                <a:defRPr/>
              </a:pPr>
              <a:t>‹#›</a:t>
            </a:fld>
            <a:endParaRPr lang="en-US"/>
          </a:p>
        </p:txBody>
      </p:sp>
    </p:spTree>
    <p:extLst>
      <p:ext uri="{BB962C8B-B14F-4D97-AF65-F5344CB8AC3E}">
        <p14:creationId xmlns:p14="http://schemas.microsoft.com/office/powerpoint/2010/main" val="35494267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3973175" cy="24415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8264188" y="0"/>
            <a:ext cx="13973175" cy="2441575"/>
          </a:xfrm>
          <a:prstGeom prst="rect">
            <a:avLst/>
          </a:prstGeom>
        </p:spPr>
        <p:txBody>
          <a:bodyPr vert="horz" lIns="91440" tIns="45720" rIns="91440" bIns="45720" rtlCol="0"/>
          <a:lstStyle>
            <a:lvl1pPr algn="r">
              <a:defRPr sz="1200"/>
            </a:lvl1pPr>
          </a:lstStyle>
          <a:p>
            <a:fld id="{B89AC514-3472-41F0-A484-5E4F9205621B}" type="datetimeFigureOut">
              <a:rPr lang="en-US" smtClean="0"/>
              <a:t>4/12/2024</a:t>
            </a:fld>
            <a:endParaRPr lang="en-US"/>
          </a:p>
        </p:txBody>
      </p:sp>
      <p:sp>
        <p:nvSpPr>
          <p:cNvPr id="4" name="Slide Image Placeholder 3"/>
          <p:cNvSpPr>
            <a:spLocks noGrp="1" noRot="1" noChangeAspect="1"/>
          </p:cNvSpPr>
          <p:nvPr>
            <p:ph type="sldImg" idx="2"/>
          </p:nvPr>
        </p:nvSpPr>
        <p:spPr>
          <a:xfrm>
            <a:off x="5164138" y="6088063"/>
            <a:ext cx="21917025" cy="164385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3224213" y="23439438"/>
            <a:ext cx="25796875" cy="191770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46262925"/>
            <a:ext cx="13973175" cy="24415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8264188" y="46262925"/>
            <a:ext cx="13973175" cy="2441575"/>
          </a:xfrm>
          <a:prstGeom prst="rect">
            <a:avLst/>
          </a:prstGeom>
        </p:spPr>
        <p:txBody>
          <a:bodyPr vert="horz" lIns="91440" tIns="45720" rIns="91440" bIns="45720" rtlCol="0" anchor="b"/>
          <a:lstStyle>
            <a:lvl1pPr algn="r">
              <a:defRPr sz="1200"/>
            </a:lvl1pPr>
          </a:lstStyle>
          <a:p>
            <a:fld id="{ECE8E314-6EB9-435E-B255-A7C900C59DF1}" type="slidenum">
              <a:rPr lang="en-US" smtClean="0"/>
              <a:t>‹#›</a:t>
            </a:fld>
            <a:endParaRPr lang="en-US"/>
          </a:p>
        </p:txBody>
      </p:sp>
    </p:spTree>
    <p:extLst>
      <p:ext uri="{BB962C8B-B14F-4D97-AF65-F5344CB8AC3E}">
        <p14:creationId xmlns:p14="http://schemas.microsoft.com/office/powerpoint/2010/main" val="249091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E8E314-6EB9-435E-B255-A7C900C59DF1}" type="slidenum">
              <a:rPr lang="en-US" smtClean="0"/>
              <a:t>1</a:t>
            </a:fld>
            <a:endParaRPr lang="en-US"/>
          </a:p>
        </p:txBody>
      </p:sp>
    </p:spTree>
    <p:extLst>
      <p:ext uri="{BB962C8B-B14F-4D97-AF65-F5344CB8AC3E}">
        <p14:creationId xmlns:p14="http://schemas.microsoft.com/office/powerpoint/2010/main" val="776524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123" y="10226675"/>
            <a:ext cx="37306956" cy="7054850"/>
          </a:xfrm>
        </p:spPr>
        <p:txBody>
          <a:bodyPr/>
          <a:lstStyle/>
          <a:p>
            <a:r>
              <a:rPr lang="en-US"/>
              <a:t>Click to edit Master title style</a:t>
            </a:r>
          </a:p>
        </p:txBody>
      </p:sp>
      <p:sp>
        <p:nvSpPr>
          <p:cNvPr id="3" name="Subtitle 2"/>
          <p:cNvSpPr>
            <a:spLocks noGrp="1"/>
          </p:cNvSpPr>
          <p:nvPr>
            <p:ph type="subTitle" idx="1"/>
          </p:nvPr>
        </p:nvSpPr>
        <p:spPr>
          <a:xfrm>
            <a:off x="6584245" y="18653125"/>
            <a:ext cx="30722711"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F6B6357-F20F-43D2-9DCA-AC2B658ABB4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EEDE47-337B-4038-ABF4-59D8DCBFCBF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3044" y="2925764"/>
            <a:ext cx="9326034" cy="263350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92123" y="2925764"/>
            <a:ext cx="27845455" cy="263350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ED24C8D-EC12-4379-A815-9D155092175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714E07-7810-4A3A-A4C4-60D252C37CC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1" y="21153439"/>
            <a:ext cx="37306956"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1" y="13952538"/>
            <a:ext cx="37306956"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0B68B5-F073-441E-94A2-316235488BE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92123" y="9509126"/>
            <a:ext cx="18585744"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13334" y="9509126"/>
            <a:ext cx="18585745"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83B978E-4FA4-4F63-868C-F7D98696578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279" y="1317625"/>
            <a:ext cx="39502644"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278" y="7369176"/>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4278" y="10439401"/>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5556" y="7369176"/>
            <a:ext cx="1940136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5556" y="10439401"/>
            <a:ext cx="1940136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E140B1B-CC1E-4323-9E17-D3BE584E26E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1102C7A-B6E2-41B6-8346-8EE4443879B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7"/>
          <p:cNvSpPr>
            <a:spLocks noChangeArrowheads="1"/>
          </p:cNvSpPr>
          <p:nvPr userDrawn="1"/>
        </p:nvSpPr>
        <p:spPr bwMode="auto">
          <a:xfrm>
            <a:off x="685800" y="5257800"/>
            <a:ext cx="13716000" cy="26974800"/>
          </a:xfrm>
          <a:prstGeom prst="rect">
            <a:avLst/>
          </a:prstGeom>
          <a:solidFill>
            <a:schemeClr val="bg1">
              <a:alpha val="80000"/>
            </a:schemeClr>
          </a:solidFill>
          <a:ln w="38100">
            <a:solidFill>
              <a:schemeClr val="tx1"/>
            </a:solidFill>
            <a:miter lim="800000"/>
            <a:headEnd/>
            <a:tailEnd/>
          </a:ln>
        </p:spPr>
        <p:txBody>
          <a:bodyPr wrap="none" anchor="ctr"/>
          <a:lstStyle/>
          <a:p>
            <a:endParaRPr lang="en-US"/>
          </a:p>
        </p:txBody>
      </p:sp>
      <p:sp>
        <p:nvSpPr>
          <p:cNvPr id="10" name="Rectangle 2"/>
          <p:cNvSpPr>
            <a:spLocks noChangeArrowheads="1"/>
          </p:cNvSpPr>
          <p:nvPr userDrawn="1"/>
        </p:nvSpPr>
        <p:spPr bwMode="auto">
          <a:xfrm>
            <a:off x="685800" y="457200"/>
            <a:ext cx="42519600" cy="4572000"/>
          </a:xfrm>
          <a:prstGeom prst="rect">
            <a:avLst/>
          </a:prstGeom>
          <a:solidFill>
            <a:schemeClr val="bg1"/>
          </a:solidFill>
          <a:ln w="101600">
            <a:solidFill>
              <a:schemeClr val="tx1"/>
            </a:solidFill>
            <a:miter lim="800000"/>
            <a:headEnd/>
            <a:tailEnd/>
          </a:ln>
        </p:spPr>
        <p:txBody>
          <a:bodyPr wrap="none" anchor="ctr"/>
          <a:lstStyle/>
          <a:p>
            <a:endParaRPr lang="en-US"/>
          </a:p>
        </p:txBody>
      </p:sp>
      <p:pic>
        <p:nvPicPr>
          <p:cNvPr id="11" name="Picture 10" descr="MSUM_Signature_Vert_Color.png"/>
          <p:cNvPicPr>
            <a:picLocks noChangeAspect="1"/>
          </p:cNvPicPr>
          <p:nvPr userDrawn="1"/>
        </p:nvPicPr>
        <p:blipFill>
          <a:blip r:embed="rId2" cstate="print"/>
          <a:srcRect l="11375" t="9065" r="8999" b="16606"/>
          <a:stretch>
            <a:fillRect/>
          </a:stretch>
        </p:blipFill>
        <p:spPr>
          <a:xfrm>
            <a:off x="762000" y="533400"/>
            <a:ext cx="6791092" cy="4419600"/>
          </a:xfrm>
          <a:prstGeom prst="rect">
            <a:avLst/>
          </a:prstGeom>
        </p:spPr>
      </p:pic>
      <p:pic>
        <p:nvPicPr>
          <p:cNvPr id="12" name="Picture 11" descr="MSUM_Signature_Vert_Color.png"/>
          <p:cNvPicPr>
            <a:picLocks noChangeAspect="1"/>
          </p:cNvPicPr>
          <p:nvPr userDrawn="1"/>
        </p:nvPicPr>
        <p:blipFill>
          <a:blip r:embed="rId2" cstate="print"/>
          <a:srcRect l="11375" t="9065" r="8999" b="16606"/>
          <a:stretch>
            <a:fillRect/>
          </a:stretch>
        </p:blipFill>
        <p:spPr>
          <a:xfrm>
            <a:off x="36338108" y="533400"/>
            <a:ext cx="6791092" cy="4419600"/>
          </a:xfrm>
          <a:prstGeom prst="rect">
            <a:avLst/>
          </a:prstGeom>
        </p:spPr>
      </p:pic>
      <p:sp>
        <p:nvSpPr>
          <p:cNvPr id="13" name="Rectangle 7"/>
          <p:cNvSpPr>
            <a:spLocks noChangeArrowheads="1"/>
          </p:cNvSpPr>
          <p:nvPr userDrawn="1"/>
        </p:nvSpPr>
        <p:spPr bwMode="auto">
          <a:xfrm>
            <a:off x="29489400" y="5257800"/>
            <a:ext cx="13716000" cy="26974800"/>
          </a:xfrm>
          <a:prstGeom prst="rect">
            <a:avLst/>
          </a:prstGeom>
          <a:solidFill>
            <a:schemeClr val="bg1">
              <a:alpha val="80000"/>
            </a:schemeClr>
          </a:solidFill>
          <a:ln w="38100">
            <a:solidFill>
              <a:schemeClr val="tx1"/>
            </a:solidFill>
            <a:miter lim="800000"/>
            <a:headEnd/>
            <a:tailEnd/>
          </a:ln>
        </p:spPr>
        <p:txBody>
          <a:bodyPr wrap="none" anchor="ctr"/>
          <a:lstStyle/>
          <a:p>
            <a:endParaRPr lang="en-US"/>
          </a:p>
        </p:txBody>
      </p:sp>
      <p:sp>
        <p:nvSpPr>
          <p:cNvPr id="14" name="Rectangle 7"/>
          <p:cNvSpPr>
            <a:spLocks noChangeArrowheads="1"/>
          </p:cNvSpPr>
          <p:nvPr userDrawn="1"/>
        </p:nvSpPr>
        <p:spPr bwMode="auto">
          <a:xfrm>
            <a:off x="15087600" y="5257800"/>
            <a:ext cx="13716000" cy="26974800"/>
          </a:xfrm>
          <a:prstGeom prst="rect">
            <a:avLst/>
          </a:prstGeom>
          <a:solidFill>
            <a:schemeClr val="bg1">
              <a:alpha val="80000"/>
            </a:schemeClr>
          </a:solidFill>
          <a:ln w="38100">
            <a:solidFill>
              <a:schemeClr val="tx1"/>
            </a:solidFill>
            <a:miter lim="800000"/>
            <a:headEnd/>
            <a:tailEnd/>
          </a:ln>
        </p:spPr>
        <p:txBody>
          <a:bodyPr wrap="none" anchor="ct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278"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523"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278"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14177DB-811D-4D4B-A437-B6F5F13A24B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3545" y="23042564"/>
            <a:ext cx="26334156"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3545" y="2941639"/>
            <a:ext cx="26334156"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3545" y="25763539"/>
            <a:ext cx="26334156"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5063DD7-2FA8-4C7E-B189-5FBAFF32BD6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lumMod val="75000"/>
                <a:lumOff val="25000"/>
              </a:schemeClr>
            </a:gs>
            <a:gs pos="100000">
              <a:schemeClr val="bg1">
                <a:lumMod val="95000"/>
              </a:schemeClr>
            </a:gs>
          </a:gsLst>
          <a:lin ang="5400000" scaled="0"/>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2123" y="2925763"/>
            <a:ext cx="37306956" cy="5486400"/>
          </a:xfrm>
          <a:prstGeom prst="rect">
            <a:avLst/>
          </a:prstGeom>
          <a:noFill/>
          <a:ln w="9525">
            <a:noFill/>
            <a:miter lim="800000"/>
            <a:headEnd/>
            <a:tailEnd/>
          </a:ln>
        </p:spPr>
        <p:txBody>
          <a:bodyPr vert="horz" wrap="square" lIns="491161" tIns="245580" rIns="491161" bIns="24558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292123" y="9509126"/>
            <a:ext cx="37306956" cy="19751675"/>
          </a:xfrm>
          <a:prstGeom prst="rect">
            <a:avLst/>
          </a:prstGeom>
          <a:noFill/>
          <a:ln w="9525">
            <a:noFill/>
            <a:miter lim="800000"/>
            <a:headEnd/>
            <a:tailEnd/>
          </a:ln>
        </p:spPr>
        <p:txBody>
          <a:bodyPr vert="horz" wrap="square" lIns="491161" tIns="245580" rIns="491161" bIns="24558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3292123" y="29992639"/>
            <a:ext cx="9144000" cy="2193925"/>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defRPr sz="7500"/>
            </a:lvl1pPr>
          </a:lstStyle>
          <a:p>
            <a:pPr>
              <a:defRPr/>
            </a:pPr>
            <a:endParaRPr lang="en-US"/>
          </a:p>
        </p:txBody>
      </p:sp>
      <p:sp>
        <p:nvSpPr>
          <p:cNvPr id="1029" name="Rectangle 5"/>
          <p:cNvSpPr>
            <a:spLocks noGrp="1" noChangeArrowheads="1"/>
          </p:cNvSpPr>
          <p:nvPr>
            <p:ph type="ftr" sz="quarter" idx="3"/>
          </p:nvPr>
        </p:nvSpPr>
        <p:spPr bwMode="auto">
          <a:xfrm>
            <a:off x="14995879" y="29992639"/>
            <a:ext cx="13899444" cy="2193925"/>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lgn="ctr">
              <a:defRPr sz="7500"/>
            </a:lvl1pPr>
          </a:lstStyle>
          <a:p>
            <a:pPr>
              <a:defRPr/>
            </a:pPr>
            <a:endParaRPr lang="en-US"/>
          </a:p>
        </p:txBody>
      </p:sp>
      <p:sp>
        <p:nvSpPr>
          <p:cNvPr id="1030" name="Rectangle 6"/>
          <p:cNvSpPr>
            <a:spLocks noGrp="1" noChangeArrowheads="1"/>
          </p:cNvSpPr>
          <p:nvPr>
            <p:ph type="sldNum" sz="quarter" idx="4"/>
          </p:nvPr>
        </p:nvSpPr>
        <p:spPr bwMode="auto">
          <a:xfrm>
            <a:off x="31455078" y="29992639"/>
            <a:ext cx="9144000" cy="2193925"/>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lgn="r">
              <a:defRPr sz="7500"/>
            </a:lvl1pPr>
          </a:lstStyle>
          <a:p>
            <a:pPr>
              <a:defRPr/>
            </a:pPr>
            <a:fld id="{6D529940-573F-4198-ABEC-FC7DDCE8491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911725" rtl="0" eaLnBrk="0" fontAlgn="base" hangingPunct="0">
        <a:spcBef>
          <a:spcPct val="0"/>
        </a:spcBef>
        <a:spcAft>
          <a:spcPct val="0"/>
        </a:spcAft>
        <a:defRPr sz="23600">
          <a:solidFill>
            <a:schemeClr val="tx2"/>
          </a:solidFill>
          <a:latin typeface="+mj-lt"/>
          <a:ea typeface="+mj-ea"/>
          <a:cs typeface="+mj-cs"/>
        </a:defRPr>
      </a:lvl1pPr>
      <a:lvl2pPr algn="ctr" defTabSz="4911725" rtl="0" eaLnBrk="0" fontAlgn="base" hangingPunct="0">
        <a:spcBef>
          <a:spcPct val="0"/>
        </a:spcBef>
        <a:spcAft>
          <a:spcPct val="0"/>
        </a:spcAft>
        <a:defRPr sz="23600">
          <a:solidFill>
            <a:schemeClr val="tx2"/>
          </a:solidFill>
          <a:latin typeface="Times New Roman" charset="0"/>
        </a:defRPr>
      </a:lvl2pPr>
      <a:lvl3pPr algn="ctr" defTabSz="4911725" rtl="0" eaLnBrk="0" fontAlgn="base" hangingPunct="0">
        <a:spcBef>
          <a:spcPct val="0"/>
        </a:spcBef>
        <a:spcAft>
          <a:spcPct val="0"/>
        </a:spcAft>
        <a:defRPr sz="23600">
          <a:solidFill>
            <a:schemeClr val="tx2"/>
          </a:solidFill>
          <a:latin typeface="Times New Roman" charset="0"/>
        </a:defRPr>
      </a:lvl3pPr>
      <a:lvl4pPr algn="ctr" defTabSz="4911725" rtl="0" eaLnBrk="0" fontAlgn="base" hangingPunct="0">
        <a:spcBef>
          <a:spcPct val="0"/>
        </a:spcBef>
        <a:spcAft>
          <a:spcPct val="0"/>
        </a:spcAft>
        <a:defRPr sz="23600">
          <a:solidFill>
            <a:schemeClr val="tx2"/>
          </a:solidFill>
          <a:latin typeface="Times New Roman" charset="0"/>
        </a:defRPr>
      </a:lvl4pPr>
      <a:lvl5pPr algn="ctr" defTabSz="4911725" rtl="0" eaLnBrk="0" fontAlgn="base" hangingPunct="0">
        <a:spcBef>
          <a:spcPct val="0"/>
        </a:spcBef>
        <a:spcAft>
          <a:spcPct val="0"/>
        </a:spcAft>
        <a:defRPr sz="23600">
          <a:solidFill>
            <a:schemeClr val="tx2"/>
          </a:solidFill>
          <a:latin typeface="Times New Roman" charset="0"/>
        </a:defRPr>
      </a:lvl5pPr>
      <a:lvl6pPr marL="457200" algn="ctr" defTabSz="4911725" rtl="0" eaLnBrk="0" fontAlgn="base" hangingPunct="0">
        <a:spcBef>
          <a:spcPct val="0"/>
        </a:spcBef>
        <a:spcAft>
          <a:spcPct val="0"/>
        </a:spcAft>
        <a:defRPr sz="23600">
          <a:solidFill>
            <a:schemeClr val="tx2"/>
          </a:solidFill>
          <a:latin typeface="Times New Roman" charset="0"/>
        </a:defRPr>
      </a:lvl6pPr>
      <a:lvl7pPr marL="914400" algn="ctr" defTabSz="4911725" rtl="0" eaLnBrk="0" fontAlgn="base" hangingPunct="0">
        <a:spcBef>
          <a:spcPct val="0"/>
        </a:spcBef>
        <a:spcAft>
          <a:spcPct val="0"/>
        </a:spcAft>
        <a:defRPr sz="23600">
          <a:solidFill>
            <a:schemeClr val="tx2"/>
          </a:solidFill>
          <a:latin typeface="Times New Roman" charset="0"/>
        </a:defRPr>
      </a:lvl7pPr>
      <a:lvl8pPr marL="1371600" algn="ctr" defTabSz="4911725" rtl="0" eaLnBrk="0" fontAlgn="base" hangingPunct="0">
        <a:spcBef>
          <a:spcPct val="0"/>
        </a:spcBef>
        <a:spcAft>
          <a:spcPct val="0"/>
        </a:spcAft>
        <a:defRPr sz="23600">
          <a:solidFill>
            <a:schemeClr val="tx2"/>
          </a:solidFill>
          <a:latin typeface="Times New Roman" charset="0"/>
        </a:defRPr>
      </a:lvl8pPr>
      <a:lvl9pPr marL="1828800" algn="ctr" defTabSz="4911725" rtl="0" eaLnBrk="0" fontAlgn="base" hangingPunct="0">
        <a:spcBef>
          <a:spcPct val="0"/>
        </a:spcBef>
        <a:spcAft>
          <a:spcPct val="0"/>
        </a:spcAft>
        <a:defRPr sz="23600">
          <a:solidFill>
            <a:schemeClr val="tx2"/>
          </a:solidFill>
          <a:latin typeface="Times New Roman" charset="0"/>
        </a:defRPr>
      </a:lvl9pPr>
    </p:titleStyle>
    <p:bodyStyle>
      <a:lvl1pPr marL="1841500" indent="-1841500" algn="l" defTabSz="4911725" rtl="0" eaLnBrk="0" fontAlgn="base" hangingPunct="0">
        <a:spcBef>
          <a:spcPct val="20000"/>
        </a:spcBef>
        <a:spcAft>
          <a:spcPct val="0"/>
        </a:spcAft>
        <a:buChar char="•"/>
        <a:defRPr sz="17200">
          <a:solidFill>
            <a:schemeClr val="tx1"/>
          </a:solidFill>
          <a:latin typeface="+mn-lt"/>
          <a:ea typeface="+mn-ea"/>
          <a:cs typeface="+mn-cs"/>
        </a:defRPr>
      </a:lvl1pPr>
      <a:lvl2pPr marL="3990975" indent="-1535113" algn="l" defTabSz="4911725" rtl="0" eaLnBrk="0" fontAlgn="base" hangingPunct="0">
        <a:spcBef>
          <a:spcPct val="20000"/>
        </a:spcBef>
        <a:spcAft>
          <a:spcPct val="0"/>
        </a:spcAft>
        <a:buChar char="–"/>
        <a:defRPr sz="15000">
          <a:solidFill>
            <a:schemeClr val="tx1"/>
          </a:solidFill>
          <a:latin typeface="+mn-lt"/>
        </a:defRPr>
      </a:lvl2pPr>
      <a:lvl3pPr marL="6138863" indent="-1227138" algn="l" defTabSz="4911725" rtl="0" eaLnBrk="0" fontAlgn="base" hangingPunct="0">
        <a:spcBef>
          <a:spcPct val="20000"/>
        </a:spcBef>
        <a:spcAft>
          <a:spcPct val="0"/>
        </a:spcAft>
        <a:buChar char="•"/>
        <a:defRPr sz="12900">
          <a:solidFill>
            <a:schemeClr val="tx1"/>
          </a:solidFill>
          <a:latin typeface="+mn-lt"/>
        </a:defRPr>
      </a:lvl3pPr>
      <a:lvl4pPr marL="8594725" indent="-1227138" algn="l" defTabSz="4911725" rtl="0" eaLnBrk="0" fontAlgn="base" hangingPunct="0">
        <a:spcBef>
          <a:spcPct val="20000"/>
        </a:spcBef>
        <a:spcAft>
          <a:spcPct val="0"/>
        </a:spcAft>
        <a:buChar char="–"/>
        <a:defRPr sz="10700">
          <a:solidFill>
            <a:schemeClr val="tx1"/>
          </a:solidFill>
          <a:latin typeface="+mn-lt"/>
        </a:defRPr>
      </a:lvl4pPr>
      <a:lvl5pPr marL="11050588" indent="-1227138" algn="l" defTabSz="4911725" rtl="0" eaLnBrk="0" fontAlgn="base" hangingPunct="0">
        <a:spcBef>
          <a:spcPct val="20000"/>
        </a:spcBef>
        <a:spcAft>
          <a:spcPct val="0"/>
        </a:spcAft>
        <a:buChar char="»"/>
        <a:defRPr sz="10700">
          <a:solidFill>
            <a:schemeClr val="tx1"/>
          </a:solidFill>
          <a:latin typeface="+mn-lt"/>
        </a:defRPr>
      </a:lvl5pPr>
      <a:lvl6pPr marL="11507788" indent="-1227138" algn="l" defTabSz="4911725" rtl="0" eaLnBrk="0" fontAlgn="base" hangingPunct="0">
        <a:spcBef>
          <a:spcPct val="20000"/>
        </a:spcBef>
        <a:spcAft>
          <a:spcPct val="0"/>
        </a:spcAft>
        <a:buChar char="»"/>
        <a:defRPr sz="10700">
          <a:solidFill>
            <a:schemeClr val="tx1"/>
          </a:solidFill>
          <a:latin typeface="+mn-lt"/>
        </a:defRPr>
      </a:lvl6pPr>
      <a:lvl7pPr marL="11964988" indent="-1227138" algn="l" defTabSz="4911725" rtl="0" eaLnBrk="0" fontAlgn="base" hangingPunct="0">
        <a:spcBef>
          <a:spcPct val="20000"/>
        </a:spcBef>
        <a:spcAft>
          <a:spcPct val="0"/>
        </a:spcAft>
        <a:buChar char="»"/>
        <a:defRPr sz="10700">
          <a:solidFill>
            <a:schemeClr val="tx1"/>
          </a:solidFill>
          <a:latin typeface="+mn-lt"/>
        </a:defRPr>
      </a:lvl7pPr>
      <a:lvl8pPr marL="12422188" indent="-1227138" algn="l" defTabSz="4911725" rtl="0" eaLnBrk="0" fontAlgn="base" hangingPunct="0">
        <a:spcBef>
          <a:spcPct val="20000"/>
        </a:spcBef>
        <a:spcAft>
          <a:spcPct val="0"/>
        </a:spcAft>
        <a:buChar char="»"/>
        <a:defRPr sz="10700">
          <a:solidFill>
            <a:schemeClr val="tx1"/>
          </a:solidFill>
          <a:latin typeface="+mn-lt"/>
        </a:defRPr>
      </a:lvl8pPr>
      <a:lvl9pPr marL="12879388" indent="-1227138" algn="l" defTabSz="4911725" rtl="0" eaLnBrk="0" fontAlgn="base" hangingPunct="0">
        <a:spcBef>
          <a:spcPct val="20000"/>
        </a:spcBef>
        <a:spcAft>
          <a:spcPct val="0"/>
        </a:spcAft>
        <a:buChar char="»"/>
        <a:defRPr sz="10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2139/ssrn.4006748" TargetMode="External"/><Relationship Id="rId3" Type="http://schemas.openxmlformats.org/officeDocument/2006/relationships/image" Target="../media/image2.png"/><Relationship Id="rId7" Type="http://schemas.openxmlformats.org/officeDocument/2006/relationships/hyperlink" Target="https://grandchallengesforsocialwork.org/wp-content/uploads/2015/12/GC-one-pager-decarceration-final.pdf"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openscholarship.wustl.edu/cgi/viewcontent.cgi?article=1792&amp;context=csd_research" TargetMode="External"/><Relationship Id="rId5" Type="http://schemas.openxmlformats.org/officeDocument/2006/relationships/hyperlink" Target="https://thearc.org/policy-advocacy/community-based-long-term-supports-and-services/" TargetMode="External"/><Relationship Id="rId4" Type="http://schemas.openxmlformats.org/officeDocument/2006/relationships/hyperlink" Target="http://www.nationalacademies.org/our-work/causes-and-consequences-of-high-rates-of-incarcer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3"/>
          <p:cNvSpPr txBox="1">
            <a:spLocks noChangeArrowheads="1"/>
          </p:cNvSpPr>
          <p:nvPr/>
        </p:nvSpPr>
        <p:spPr bwMode="auto">
          <a:xfrm>
            <a:off x="6912634" y="1092679"/>
            <a:ext cx="30708600" cy="3200876"/>
          </a:xfrm>
          <a:prstGeom prst="rect">
            <a:avLst/>
          </a:prstGeom>
          <a:noFill/>
          <a:ln w="9525">
            <a:noFill/>
            <a:miter lim="800000"/>
            <a:headEnd/>
            <a:tailEnd/>
          </a:ln>
        </p:spPr>
        <p:txBody>
          <a:bodyPr wrap="square" lIns="91440" tIns="45720" rIns="91440" bIns="45720" anchor="t">
            <a:spAutoFit/>
          </a:bodyPr>
          <a:lstStyle/>
          <a:p>
            <a:pPr algn="ctr">
              <a:spcBef>
                <a:spcPts val="600"/>
              </a:spcBef>
            </a:pPr>
            <a:r>
              <a:rPr lang="en-US" sz="9600" b="1" dirty="0">
                <a:latin typeface="Times New Roman"/>
                <a:cs typeface="Times New Roman"/>
              </a:rPr>
              <a:t>Smart Decarceration in the U.S and Our Communities</a:t>
            </a:r>
            <a:endParaRPr lang="en-US" sz="7200" b="1" dirty="0">
              <a:latin typeface="Times New Roman"/>
              <a:cs typeface="Times New Roman"/>
            </a:endParaRPr>
          </a:p>
          <a:p>
            <a:pPr algn="ctr">
              <a:spcBef>
                <a:spcPts val="600"/>
              </a:spcBef>
            </a:pPr>
            <a:r>
              <a:rPr lang="en-US" sz="4800" dirty="0">
                <a:latin typeface="Times New Roman"/>
                <a:cs typeface="Times New Roman"/>
              </a:rPr>
              <a:t>Ethan Thompson, Brooke Freeland, Jessica Rojas, Andrea </a:t>
            </a:r>
            <a:r>
              <a:rPr lang="en-US" sz="4800" dirty="0" err="1">
                <a:latin typeface="Times New Roman"/>
                <a:cs typeface="Times New Roman"/>
              </a:rPr>
              <a:t>Dehler</a:t>
            </a:r>
            <a:r>
              <a:rPr lang="en-US" sz="4800" dirty="0">
                <a:latin typeface="Times New Roman"/>
                <a:cs typeface="Times New Roman"/>
              </a:rPr>
              <a:t>, Emily </a:t>
            </a:r>
            <a:r>
              <a:rPr lang="en-US" sz="4800" dirty="0" err="1">
                <a:latin typeface="Times New Roman"/>
                <a:cs typeface="Times New Roman"/>
              </a:rPr>
              <a:t>Seaberg</a:t>
            </a:r>
            <a:endParaRPr lang="en-US" sz="4800" dirty="0"/>
          </a:p>
          <a:p>
            <a:pPr algn="ctr">
              <a:spcBef>
                <a:spcPts val="600"/>
              </a:spcBef>
            </a:pPr>
            <a:r>
              <a:rPr lang="en-US" sz="4800" i="1" dirty="0">
                <a:latin typeface="Times New Roman"/>
                <a:cs typeface="Times New Roman"/>
              </a:rPr>
              <a:t>School of Social Work, Minnesota State University Moorhead, 1104 7th Avenue South, Moorhead, MN  56563</a:t>
            </a:r>
          </a:p>
        </p:txBody>
      </p:sp>
      <p:sp>
        <p:nvSpPr>
          <p:cNvPr id="2055" name="Text Box 11"/>
          <p:cNvSpPr txBox="1">
            <a:spLocks noChangeArrowheads="1"/>
          </p:cNvSpPr>
          <p:nvPr/>
        </p:nvSpPr>
        <p:spPr bwMode="auto">
          <a:xfrm>
            <a:off x="1349367" y="20053413"/>
            <a:ext cx="12349749" cy="9202519"/>
          </a:xfrm>
          <a:prstGeom prst="rect">
            <a:avLst/>
          </a:prstGeom>
          <a:noFill/>
          <a:ln w="9525">
            <a:noFill/>
            <a:miter lim="800000"/>
            <a:headEnd/>
            <a:tailEnd/>
          </a:ln>
        </p:spPr>
        <p:txBody>
          <a:bodyPr wrap="square" lIns="91440" tIns="45720" rIns="91440" bIns="45720" anchor="t">
            <a:spAutoFit/>
          </a:bodyPr>
          <a:lstStyle/>
          <a:p>
            <a:pPr algn="ctr">
              <a:spcBef>
                <a:spcPct val="50000"/>
              </a:spcBef>
            </a:pPr>
            <a:r>
              <a:rPr lang="en-US" sz="7200" dirty="0">
                <a:latin typeface="Times New Roman"/>
                <a:cs typeface="Times New Roman"/>
              </a:rPr>
              <a:t>Policy 1 </a:t>
            </a:r>
          </a:p>
          <a:p>
            <a:pPr>
              <a:spcBef>
                <a:spcPct val="50000"/>
              </a:spcBef>
            </a:pPr>
            <a:r>
              <a:rPr lang="en-US" sz="4800" i="1" dirty="0">
                <a:latin typeface="Times New Roman"/>
                <a:cs typeface="Times New Roman"/>
              </a:rPr>
              <a:t>Use incarceration primarily for the incapacitation of the most dangerous</a:t>
            </a:r>
          </a:p>
          <a:p>
            <a:pPr>
              <a:spcBef>
                <a:spcPct val="50000"/>
              </a:spcBef>
            </a:pPr>
            <a:r>
              <a:rPr lang="en-US" sz="3200" dirty="0">
                <a:latin typeface="Times New Roman"/>
                <a:cs typeface="Times New Roman"/>
              </a:rPr>
              <a:t>In criminal sentencing philosophy, incapacitation serves as a crucial function aiming to protect society by rendering offenders incapable of committing further crimes. While incarceration remains the primary method, other penalties like revoking licenses or imposing house arrest can also curtail offenders' capacity to commit crimes. There's a debate around selective incapacitation, advocating for categorizing offenders into high-risk and low-risk groups. Additionally, community-based alternatives such as parole and probation serve as means of incapacitation, particularly for the long-term management of dangerous individuals. Policy considerations like bail reform and effective exit points through diversion programs and reentry initiatives aim to ensure fair and efficient incapacitation while promoting rehabilitation and societal reintegration. </a:t>
            </a:r>
          </a:p>
        </p:txBody>
      </p:sp>
      <p:sp>
        <p:nvSpPr>
          <p:cNvPr id="10" name="Text Box 11">
            <a:extLst>
              <a:ext uri="{FF2B5EF4-FFF2-40B4-BE49-F238E27FC236}">
                <a16:creationId xmlns:a16="http://schemas.microsoft.com/office/drawing/2014/main" id="{FE7551BD-44E7-3E4A-80D2-590EE5D8D1C4}"/>
              </a:ext>
            </a:extLst>
          </p:cNvPr>
          <p:cNvSpPr txBox="1">
            <a:spLocks noChangeArrowheads="1"/>
          </p:cNvSpPr>
          <p:nvPr/>
        </p:nvSpPr>
        <p:spPr bwMode="auto">
          <a:xfrm>
            <a:off x="30015925" y="29702208"/>
            <a:ext cx="6546304" cy="1600438"/>
          </a:xfrm>
          <a:prstGeom prst="rect">
            <a:avLst/>
          </a:prstGeom>
          <a:noFill/>
          <a:ln w="9525">
            <a:noFill/>
            <a:miter lim="800000"/>
            <a:headEnd/>
            <a:tailEnd/>
          </a:ln>
        </p:spPr>
        <p:txBody>
          <a:bodyPr wrap="square" lIns="91440" tIns="45720" rIns="91440" bIns="45720" anchor="t">
            <a:spAutoFit/>
          </a:bodyPr>
          <a:lstStyle/>
          <a:p>
            <a:pPr algn="just">
              <a:spcBef>
                <a:spcPct val="50000"/>
              </a:spcBef>
            </a:pPr>
            <a:r>
              <a:rPr lang="en-US" sz="3200" dirty="0">
                <a:latin typeface="Times New Roman"/>
                <a:cs typeface="Times New Roman"/>
              </a:rPr>
              <a:t>Evaluate this poster</a:t>
            </a:r>
          </a:p>
          <a:p>
            <a:pPr algn="just">
              <a:spcBef>
                <a:spcPct val="50000"/>
              </a:spcBef>
            </a:pPr>
            <a:r>
              <a:rPr lang="en-US" sz="2200" dirty="0">
                <a:latin typeface="Times New Roman"/>
                <a:cs typeface="Times New Roman"/>
              </a:rPr>
              <a:t>Presentation ID: 9528</a:t>
            </a:r>
          </a:p>
          <a:p>
            <a:pPr algn="just">
              <a:spcBef>
                <a:spcPct val="50000"/>
              </a:spcBef>
            </a:pPr>
            <a:r>
              <a:rPr lang="en-US" sz="2200" dirty="0">
                <a:latin typeface="Times New Roman"/>
                <a:cs typeface="Times New Roman"/>
              </a:rPr>
              <a:t>Scan the QR Code or go to: https://bit.ly/sac2024-eval</a:t>
            </a:r>
            <a:endParaRPr lang="en-US" dirty="0">
              <a:cs typeface="Times New Roman"/>
            </a:endParaRPr>
          </a:p>
        </p:txBody>
      </p:sp>
      <p:pic>
        <p:nvPicPr>
          <p:cNvPr id="2" name="Picture 1" descr="A qr code with a logo&#10;&#10;Description automatically generated">
            <a:extLst>
              <a:ext uri="{FF2B5EF4-FFF2-40B4-BE49-F238E27FC236}">
                <a16:creationId xmlns:a16="http://schemas.microsoft.com/office/drawing/2014/main" id="{6E378E5D-E021-B7F0-8DCE-814C6109197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837944" y="29255932"/>
            <a:ext cx="2492990" cy="2492990"/>
          </a:xfrm>
          <a:prstGeom prst="rect">
            <a:avLst/>
          </a:prstGeom>
          <a:ln>
            <a:noFill/>
          </a:ln>
        </p:spPr>
      </p:pic>
      <p:sp>
        <p:nvSpPr>
          <p:cNvPr id="7" name="TextBox 6">
            <a:extLst>
              <a:ext uri="{FF2B5EF4-FFF2-40B4-BE49-F238E27FC236}">
                <a16:creationId xmlns:a16="http://schemas.microsoft.com/office/drawing/2014/main" id="{9B18F9DB-1A8E-08B6-EFB1-A644C28C1E81}"/>
              </a:ext>
            </a:extLst>
          </p:cNvPr>
          <p:cNvSpPr txBox="1"/>
          <p:nvPr/>
        </p:nvSpPr>
        <p:spPr>
          <a:xfrm>
            <a:off x="15589190" y="6653594"/>
            <a:ext cx="12349750" cy="10926068"/>
          </a:xfrm>
          <a:prstGeom prst="rect">
            <a:avLst/>
          </a:prstGeom>
          <a:noFill/>
          <a:ln>
            <a:noFill/>
          </a:ln>
        </p:spPr>
        <p:txBody>
          <a:bodyPr wrap="square" lIns="91440" tIns="45720" rIns="91440" bIns="45720" rtlCol="0" anchor="t">
            <a:spAutoFit/>
          </a:bodyPr>
          <a:lstStyle/>
          <a:p>
            <a:pPr algn="ctr"/>
            <a:r>
              <a:rPr lang="en-US" sz="7200" dirty="0">
                <a:latin typeface="Times New Roman"/>
                <a:cs typeface="Times New Roman"/>
              </a:rPr>
              <a:t>Policy 4</a:t>
            </a:r>
          </a:p>
          <a:p>
            <a:r>
              <a:rPr lang="en-US" sz="800" dirty="0">
                <a:solidFill>
                  <a:schemeClr val="bg1"/>
                </a:solidFill>
                <a:latin typeface="Times New Roman"/>
                <a:cs typeface="Times New Roman"/>
              </a:rPr>
              <a:t>g</a:t>
            </a:r>
            <a:br>
              <a:rPr lang="en-US" sz="7200" dirty="0">
                <a:latin typeface="Times New Roman"/>
                <a:cs typeface="Times New Roman"/>
              </a:rPr>
            </a:br>
            <a:r>
              <a:rPr lang="en-US" sz="4800" i="1" dirty="0">
                <a:latin typeface="Times New Roman"/>
                <a:cs typeface="Times New Roman"/>
              </a:rPr>
              <a:t>Reallocate resources to community-based supports</a:t>
            </a:r>
            <a:endParaRPr lang="en-US" sz="3200" i="1" dirty="0">
              <a:cs typeface="Times New Roman"/>
            </a:endParaRPr>
          </a:p>
          <a:p>
            <a:r>
              <a:rPr lang="en-US" sz="3200" dirty="0">
                <a:latin typeface="Times New Roman"/>
                <a:cs typeface="Times New Roman"/>
              </a:rPr>
              <a:t>In California, the Assembly Bill 109 (AB 109) was created in 2011 to reduce the population of inmates in prison by at least 20%. This was accomplished by transferring inmates who committed non-serious crimes such as drug possession, receiving stolen property, theft, shoplifting, writing bad checks, and check forgery into county jails. Following policy AB 109, in 2014 Proposition 47 (Prop 47) was passed to address racial disparities within the criminal justice system as well as reduce the burden on county jails. This policy reduced the penalties of non-serious crimes so that offenders were not incarcerated and instead shifted into the community. Implementation of  AB 109 and Prop 47 resulted in an increase of inmates in county jails, slightly increased the occurrence of recidivism, increased the homeless populations, and slowly increased government spending on corrections. Both AB 109 and Prop 47 further prove that more resources should be put into reentry programs and community services to avoid recidivism. </a:t>
            </a:r>
            <a:endParaRPr lang="en-US" sz="3200" dirty="0">
              <a:cs typeface="Times New Roman"/>
            </a:endParaRPr>
          </a:p>
          <a:p>
            <a:endParaRPr lang="en-US" sz="4800" i="1" dirty="0">
              <a:cs typeface="Times New Roman"/>
            </a:endParaRPr>
          </a:p>
        </p:txBody>
      </p:sp>
      <p:sp>
        <p:nvSpPr>
          <p:cNvPr id="21" name="TextBox 20">
            <a:extLst>
              <a:ext uri="{FF2B5EF4-FFF2-40B4-BE49-F238E27FC236}">
                <a16:creationId xmlns:a16="http://schemas.microsoft.com/office/drawing/2014/main" id="{DAB8AE2E-B421-53B3-7B77-6281F304296F}"/>
              </a:ext>
            </a:extLst>
          </p:cNvPr>
          <p:cNvSpPr txBox="1"/>
          <p:nvPr/>
        </p:nvSpPr>
        <p:spPr>
          <a:xfrm>
            <a:off x="30050971" y="6447297"/>
            <a:ext cx="12669435" cy="7540526"/>
          </a:xfrm>
          <a:prstGeom prst="rect">
            <a:avLst/>
          </a:prstGeom>
          <a:noFill/>
          <a:ln>
            <a:noFill/>
          </a:ln>
        </p:spPr>
        <p:txBody>
          <a:bodyPr wrap="square" lIns="91440" tIns="45720" rIns="91440" bIns="45720" rtlCol="0" anchor="t">
            <a:spAutoFit/>
          </a:bodyPr>
          <a:lstStyle/>
          <a:p>
            <a:pPr algn="ctr"/>
            <a:r>
              <a:rPr lang="en-US" sz="7200" dirty="0">
                <a:latin typeface="Times New Roman"/>
                <a:cs typeface="Times New Roman"/>
              </a:rPr>
              <a:t>Group Conclusion</a:t>
            </a:r>
            <a:endParaRPr lang="en-US" dirty="0"/>
          </a:p>
          <a:p>
            <a:pPr algn="ctr"/>
            <a:endParaRPr lang="en-US" dirty="0">
              <a:solidFill>
                <a:srgbClr val="000000"/>
              </a:solidFill>
              <a:latin typeface="Times New Roman"/>
              <a:cs typeface="Times New Roman"/>
            </a:endParaRPr>
          </a:p>
          <a:p>
            <a:r>
              <a:rPr lang="en-US" sz="3200" b="0" i="0" u="none" strike="noStrike" dirty="0">
                <a:solidFill>
                  <a:srgbClr val="000000"/>
                </a:solidFill>
                <a:effectLst/>
                <a:latin typeface="Times New Roman"/>
                <a:cs typeface="Times New Roman"/>
              </a:rPr>
              <a:t>To alleviate mass incarceration, current standing policies on sentencing should be revised to reflect the level of danger a person may be to the safety of the public. If the individual is on the more severe end, then there should be an accurate measurement that matches the severity of the crime to the length of the sentence. If on the lower end of severity, then they should be connected with less extremes such as reentry programs, and/or be connected with community-based resources. Smart </a:t>
            </a:r>
            <a:r>
              <a:rPr lang="en-US" sz="3200" b="0" i="0" u="none" strike="noStrike" dirty="0" err="1">
                <a:solidFill>
                  <a:srgbClr val="000000"/>
                </a:solidFill>
                <a:effectLst/>
                <a:latin typeface="Times New Roman"/>
                <a:cs typeface="Times New Roman"/>
              </a:rPr>
              <a:t>decarceration</a:t>
            </a:r>
            <a:r>
              <a:rPr lang="en-US" sz="3200" b="0" i="0" u="none" strike="noStrike" dirty="0">
                <a:solidFill>
                  <a:srgbClr val="000000"/>
                </a:solidFill>
                <a:effectLst/>
                <a:latin typeface="Times New Roman"/>
                <a:cs typeface="Times New Roman"/>
              </a:rPr>
              <a:t> should be approached as a preventative process without reallocating funds currently in the criminal justice system. Meeting the basic needs of people, who are more likely to commit crimes or engage in criminal behavior because of a lack of essentials, can have a positive influence on the choices people make when trying to meet those needs.</a:t>
            </a:r>
            <a:r>
              <a:rPr lang="en-US" sz="3200" dirty="0">
                <a:solidFill>
                  <a:srgbClr val="000000"/>
                </a:solidFill>
                <a:latin typeface="Times New Roman"/>
                <a:cs typeface="Times New Roman"/>
              </a:rPr>
              <a:t> </a:t>
            </a:r>
            <a:endParaRPr lang="en-US" sz="3200" dirty="0">
              <a:cs typeface="Times New Roman"/>
            </a:endParaRPr>
          </a:p>
        </p:txBody>
      </p:sp>
      <p:sp>
        <p:nvSpPr>
          <p:cNvPr id="25" name="TextBox 24">
            <a:extLst>
              <a:ext uri="{FF2B5EF4-FFF2-40B4-BE49-F238E27FC236}">
                <a16:creationId xmlns:a16="http://schemas.microsoft.com/office/drawing/2014/main" id="{7D687757-C813-232D-542E-C480997CDDAD}"/>
              </a:ext>
            </a:extLst>
          </p:cNvPr>
          <p:cNvSpPr txBox="1"/>
          <p:nvPr/>
        </p:nvSpPr>
        <p:spPr>
          <a:xfrm>
            <a:off x="15589190" y="17579662"/>
            <a:ext cx="12299393" cy="14496276"/>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7200" dirty="0">
                <a:latin typeface="Times New Roman"/>
                <a:cs typeface="Times New Roman"/>
              </a:rPr>
              <a:t>Community Options</a:t>
            </a:r>
            <a:endParaRPr lang="en-US" sz="7200" i="1" dirty="0">
              <a:latin typeface="Times New Roman"/>
              <a:cs typeface="Times New Roman"/>
            </a:endParaRPr>
          </a:p>
          <a:p>
            <a:r>
              <a:rPr lang="en-US" sz="4800" i="1" dirty="0">
                <a:latin typeface="Times New Roman"/>
                <a:cs typeface="Times New Roman"/>
              </a:rPr>
              <a:t>West Central Regional Juvenile Center</a:t>
            </a:r>
          </a:p>
          <a:p>
            <a:endParaRPr lang="en-US" sz="4800" i="1" dirty="0">
              <a:latin typeface="Times New Roman"/>
              <a:cs typeface="Times New Roman"/>
            </a:endParaRPr>
          </a:p>
          <a:p>
            <a:r>
              <a:rPr lang="en-US" sz="4800" i="1" dirty="0">
                <a:latin typeface="Times New Roman"/>
                <a:cs typeface="Times New Roman"/>
              </a:rPr>
              <a:t>Policy 1</a:t>
            </a:r>
          </a:p>
          <a:p>
            <a:r>
              <a:rPr lang="en-US" sz="3200" dirty="0">
                <a:latin typeface="Times New Roman"/>
                <a:cs typeface="Times New Roman"/>
              </a:rPr>
              <a:t>Detention should be used only to hold the most dangerous. Detention is often used to hold offenders to evaluate their risk level and wait for their court date to determine if their risk level is high enough to be sentenced to stay at the detention center. Once a thorough assessment has been completed, there needs to be programs and resources available for low- risk offenders. In the Fargo/Moorhead area there are drug courts, restorative justice programs through the probation office, and re-entry and transitional programs. In order for these programs to be more successful, more funding is needed to ensure enough qualified staff who are trained in mental health.</a:t>
            </a:r>
            <a:r>
              <a:rPr lang="en-US" sz="4800" dirty="0">
                <a:latin typeface="Times New Roman"/>
                <a:cs typeface="Times New Roman"/>
              </a:rPr>
              <a:t> </a:t>
            </a:r>
            <a:endParaRPr lang="en-US" sz="4800" dirty="0">
              <a:cs typeface="Times New Roman"/>
            </a:endParaRPr>
          </a:p>
          <a:p>
            <a:r>
              <a:rPr lang="en-US" sz="4800" i="1" dirty="0">
                <a:latin typeface="Times New Roman"/>
                <a:cs typeface="Times New Roman"/>
              </a:rPr>
              <a:t>Policy 4</a:t>
            </a:r>
          </a:p>
          <a:p>
            <a:r>
              <a:rPr lang="en-US" sz="3200" dirty="0">
                <a:latin typeface="Times New Roman"/>
                <a:cs typeface="Times New Roman"/>
              </a:rPr>
              <a:t>Stripping funding from already underfunded detention programs leads to high-risk individuals not receiving quality programs during their stay. The majority of high-risk individuals return to the community at some point, and they need to be invested in and provided with quality programming while in detention, which includes mental health, chemical dependency, and other forms of counseling. Both detention centers and diversion programs need to be equally funded for effective change to occur. By reallocating funding to the community, only select groups will be receiving  effective care.</a:t>
            </a:r>
          </a:p>
          <a:p>
            <a:endParaRPr lang="en-US" sz="4800" dirty="0">
              <a:cs typeface="Times New Roman"/>
            </a:endParaRPr>
          </a:p>
        </p:txBody>
      </p:sp>
      <p:sp>
        <p:nvSpPr>
          <p:cNvPr id="4" name="TextBox 3">
            <a:extLst>
              <a:ext uri="{FF2B5EF4-FFF2-40B4-BE49-F238E27FC236}">
                <a16:creationId xmlns:a16="http://schemas.microsoft.com/office/drawing/2014/main" id="{29ED330F-5BC5-2102-A8D7-A029AC4E6962}"/>
              </a:ext>
            </a:extLst>
          </p:cNvPr>
          <p:cNvSpPr txBox="1"/>
          <p:nvPr/>
        </p:nvSpPr>
        <p:spPr>
          <a:xfrm>
            <a:off x="1544640" y="6900681"/>
            <a:ext cx="11959205" cy="11664732"/>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7200" dirty="0">
                <a:latin typeface="Times New Roman"/>
                <a:cs typeface="Times New Roman"/>
              </a:rPr>
              <a:t>Grand Challenge for Social Work</a:t>
            </a:r>
          </a:p>
          <a:p>
            <a:endParaRPr lang="en-US" sz="3200" dirty="0">
              <a:latin typeface="Times New Roman"/>
              <a:cs typeface="Times New Roman"/>
            </a:endParaRPr>
          </a:p>
          <a:p>
            <a:r>
              <a:rPr lang="en-US" sz="3200" dirty="0">
                <a:latin typeface="Times New Roman"/>
                <a:cs typeface="Times New Roman"/>
              </a:rPr>
              <a:t>“Promote Smart Decarceration” is an approach intended to reduce the number of individuals incarcerated in correctional facilities, while at the same time addressing public safety concerns and advocating for community well-being. Smart </a:t>
            </a:r>
            <a:r>
              <a:rPr lang="en-US" sz="3200" dirty="0" err="1">
                <a:latin typeface="Times New Roman"/>
                <a:cs typeface="Times New Roman"/>
              </a:rPr>
              <a:t>decarceration</a:t>
            </a:r>
            <a:r>
              <a:rPr lang="en-US" sz="3200" dirty="0">
                <a:latin typeface="Times New Roman"/>
                <a:cs typeface="Times New Roman"/>
              </a:rPr>
              <a:t> has acknowledged that mass incarceration has unequal impacts on marginalized communities, challenges with rehabilitation, and constrained government budgets. Promote smart </a:t>
            </a:r>
            <a:r>
              <a:rPr lang="en-US" sz="3200" dirty="0" err="1">
                <a:latin typeface="Times New Roman"/>
                <a:cs typeface="Times New Roman"/>
              </a:rPr>
              <a:t>decarceration</a:t>
            </a:r>
            <a:r>
              <a:rPr lang="en-US" sz="3200" dirty="0">
                <a:latin typeface="Times New Roman"/>
                <a:cs typeface="Times New Roman"/>
              </a:rPr>
              <a:t> is comprised of four policy recommendations to reduce mass incarceration and promote public safety and human well-being. Our group has focused on policy recommendations one and four to assess their effectiveness, and potential for being implemented in our own community. Promoting smart </a:t>
            </a:r>
            <a:r>
              <a:rPr lang="en-US" sz="3200" dirty="0" err="1">
                <a:latin typeface="Times New Roman"/>
                <a:cs typeface="Times New Roman"/>
              </a:rPr>
              <a:t>decarceration</a:t>
            </a:r>
            <a:r>
              <a:rPr lang="en-US" sz="3200" dirty="0">
                <a:latin typeface="Times New Roman"/>
                <a:cs typeface="Times New Roman"/>
              </a:rPr>
              <a:t> Fargo-Moorhead area involves programs that divert individuals from incarceration in certain circumstances. Diversion programs offered in the Fargo-Moorhead area are through juvenile justice, “A youth who is referred will be assigned to one of four program models. Upon successful completion of the program, the youth’s case may be declined for charges (diversion) or they meet their requirements of probation (disposition).”(n.d.)</a:t>
            </a:r>
            <a:endParaRPr lang="en-US" sz="3200" dirty="0">
              <a:cs typeface="Times New Roman"/>
            </a:endParaRPr>
          </a:p>
        </p:txBody>
      </p:sp>
      <p:sp>
        <p:nvSpPr>
          <p:cNvPr id="6" name="TextBox 5">
            <a:extLst>
              <a:ext uri="{FF2B5EF4-FFF2-40B4-BE49-F238E27FC236}">
                <a16:creationId xmlns:a16="http://schemas.microsoft.com/office/drawing/2014/main" id="{9FFA1772-79CD-6732-AC38-8D55E7696B82}"/>
              </a:ext>
            </a:extLst>
          </p:cNvPr>
          <p:cNvSpPr txBox="1"/>
          <p:nvPr/>
        </p:nvSpPr>
        <p:spPr>
          <a:xfrm>
            <a:off x="30405396" y="17128396"/>
            <a:ext cx="11960584" cy="10231904"/>
          </a:xfrm>
          <a:prstGeom prst="rect">
            <a:avLst/>
          </a:prstGeom>
          <a:noFill/>
          <a:ln>
            <a:noFill/>
          </a:ln>
        </p:spPr>
        <p:txBody>
          <a:bodyPr wrap="square" lIns="91440" tIns="45720" rIns="91440" bIns="45720" rtlCol="0" anchor="t">
            <a:spAutoFit/>
          </a:bodyPr>
          <a:lstStyle/>
          <a:p>
            <a:pPr algn="ctr"/>
            <a:r>
              <a:rPr lang="en-US" sz="7200" dirty="0">
                <a:latin typeface="Times New Roman"/>
                <a:cs typeface="Times New Roman"/>
              </a:rPr>
              <a:t>Works Cited</a:t>
            </a:r>
          </a:p>
          <a:p>
            <a:pPr algn="ctr"/>
            <a:endParaRPr lang="en-US" sz="3200" dirty="0">
              <a:latin typeface="Times New Roman"/>
              <a:cs typeface="Times New Roman"/>
            </a:endParaRPr>
          </a:p>
          <a:p>
            <a:pPr marL="457200" marR="0" indent="-457200">
              <a:lnSpc>
                <a:spcPct val="107000"/>
              </a:lnSpc>
              <a:spcBef>
                <a:spcPts val="0"/>
              </a:spcBef>
              <a:spcAft>
                <a:spcPts val="800"/>
              </a:spcAft>
            </a:pPr>
            <a:r>
              <a:rPr lang="en-US" kern="100" dirty="0">
                <a:latin typeface="+mj-lt"/>
                <a:ea typeface="Aptos" panose="020B0004020202020204" pitchFamily="34" charset="0"/>
                <a:cs typeface="Times New Roman" panose="02020603050405020304" pitchFamily="18" charset="0"/>
              </a:rPr>
              <a:t>Causes and Consequences of High Rates of Incarceration.” </a:t>
            </a:r>
            <a:r>
              <a:rPr lang="en-US" i="1" kern="100" dirty="0">
                <a:latin typeface="+mj-lt"/>
                <a:ea typeface="Aptos" panose="020B0004020202020204" pitchFamily="34" charset="0"/>
                <a:cs typeface="Times New Roman" panose="02020603050405020304" pitchFamily="18" charset="0"/>
              </a:rPr>
              <a:t>National Academies</a:t>
            </a:r>
            <a:r>
              <a:rPr lang="en-US" kern="100" dirty="0">
                <a:latin typeface="+mj-lt"/>
                <a:ea typeface="Aptos" panose="020B0004020202020204" pitchFamily="34" charset="0"/>
                <a:cs typeface="Times New Roman" panose="02020603050405020304" pitchFamily="18" charset="0"/>
              </a:rPr>
              <a:t>, National Academy of Sciences, 2014, </a:t>
            </a:r>
            <a:r>
              <a:rPr lang="en-US" u="sng" kern="100" dirty="0">
                <a:solidFill>
                  <a:srgbClr val="467886"/>
                </a:solidFill>
                <a:latin typeface="+mj-lt"/>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www.nationalacademies.org/our-work/causes-and-consequences-of-high-rates-of-incarceration</a:t>
            </a:r>
            <a:r>
              <a:rPr lang="en-US" kern="100" dirty="0">
                <a:latin typeface="+mj-lt"/>
                <a:ea typeface="Aptos" panose="020B0004020202020204" pitchFamily="34" charset="0"/>
                <a:cs typeface="Times New Roman" panose="02020603050405020304" pitchFamily="18" charset="0"/>
              </a:rPr>
              <a:t>.</a:t>
            </a:r>
          </a:p>
          <a:p>
            <a:pPr marL="457200" marR="0" indent="-457200">
              <a:lnSpc>
                <a:spcPct val="107000"/>
              </a:lnSpc>
              <a:spcBef>
                <a:spcPts val="0"/>
              </a:spcBef>
              <a:spcAft>
                <a:spcPts val="800"/>
              </a:spcAft>
            </a:pPr>
            <a:r>
              <a:rPr lang="en-US" i="1" kern="100" dirty="0">
                <a:latin typeface="+mj-lt"/>
                <a:ea typeface="Aptos" panose="020B0004020202020204" pitchFamily="34" charset="0"/>
                <a:cs typeface="Times New Roman" panose="02020603050405020304" pitchFamily="18" charset="0"/>
              </a:rPr>
              <a:t>Community-Based Long Term Supports and Services | The ARC</a:t>
            </a:r>
            <a:r>
              <a:rPr lang="en-US" kern="100" dirty="0">
                <a:latin typeface="+mj-lt"/>
                <a:ea typeface="Aptos" panose="020B0004020202020204" pitchFamily="34" charset="0"/>
                <a:cs typeface="Times New Roman" panose="02020603050405020304" pitchFamily="18" charset="0"/>
              </a:rPr>
              <a:t>. (2023, December 11). The Arc. </a:t>
            </a:r>
            <a:r>
              <a:rPr lang="en-US" u="sng" kern="100" dirty="0">
                <a:solidFill>
                  <a:srgbClr val="467886"/>
                </a:solidFill>
                <a:latin typeface="+mj-lt"/>
                <a:ea typeface="Aptos" panose="020B000402020202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https://thearc.org/policy-advocacy/community-based-long-term-supports-and-services/</a:t>
            </a:r>
            <a:endParaRPr lang="en-US" kern="100" dirty="0">
              <a:latin typeface="+mj-lt"/>
              <a:ea typeface="Aptos" panose="020B0004020202020204" pitchFamily="34" charset="0"/>
              <a:cs typeface="Times New Roman" panose="02020603050405020304" pitchFamily="18" charset="0"/>
            </a:endParaRPr>
          </a:p>
          <a:p>
            <a:pPr marL="457200" marR="0" indent="-457200">
              <a:lnSpc>
                <a:spcPct val="107000"/>
              </a:lnSpc>
              <a:spcBef>
                <a:spcPts val="0"/>
              </a:spcBef>
              <a:spcAft>
                <a:spcPts val="800"/>
              </a:spcAft>
            </a:pPr>
            <a:r>
              <a:rPr lang="en-US" kern="100" dirty="0">
                <a:latin typeface="+mj-lt"/>
                <a:ea typeface="Aptos" panose="020B0004020202020204" pitchFamily="34" charset="0"/>
                <a:cs typeface="Times New Roman" panose="02020603050405020304" pitchFamily="18" charset="0"/>
              </a:rPr>
              <a:t>Epperson, M., &amp; Pettus-Davis, C. (2016, September). </a:t>
            </a:r>
            <a:r>
              <a:rPr lang="en-US" i="1" kern="100" dirty="0">
                <a:latin typeface="+mj-lt"/>
                <a:ea typeface="Aptos" panose="020B0004020202020204" pitchFamily="34" charset="0"/>
                <a:cs typeface="Times New Roman" panose="02020603050405020304" pitchFamily="18" charset="0"/>
              </a:rPr>
              <a:t>Policy Recommendations for Meeting the Grand Challenge to Promote Smart Decarceration</a:t>
            </a:r>
            <a:r>
              <a:rPr lang="en-US" kern="100" dirty="0">
                <a:latin typeface="+mj-lt"/>
                <a:ea typeface="Aptos" panose="020B0004020202020204" pitchFamily="34" charset="0"/>
                <a:cs typeface="Times New Roman" panose="02020603050405020304" pitchFamily="18" charset="0"/>
              </a:rPr>
              <a:t>. Grand Challenges for Social Work; American Academy of Social Work and Social Welfare. </a:t>
            </a:r>
            <a:r>
              <a:rPr lang="en-US" u="sng" kern="100" dirty="0">
                <a:solidFill>
                  <a:srgbClr val="467886"/>
                </a:solidFill>
                <a:latin typeface="+mj-lt"/>
                <a:ea typeface="Aptos" panose="020B000402020202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https://openscholarship.wustl.edu/cgi/viewcontent.cgi?article=1792&amp;context=csd_research</a:t>
            </a:r>
            <a:endParaRPr lang="en-US" kern="100" dirty="0">
              <a:latin typeface="+mj-lt"/>
              <a:ea typeface="Aptos" panose="020B0004020202020204" pitchFamily="34" charset="0"/>
              <a:cs typeface="Times New Roman" panose="02020603050405020304" pitchFamily="18" charset="0"/>
            </a:endParaRPr>
          </a:p>
          <a:p>
            <a:pPr marL="457200" marR="0" indent="-457200">
              <a:lnSpc>
                <a:spcPct val="107000"/>
              </a:lnSpc>
              <a:spcBef>
                <a:spcPts val="0"/>
              </a:spcBef>
              <a:spcAft>
                <a:spcPts val="800"/>
              </a:spcAft>
            </a:pPr>
            <a:r>
              <a:rPr lang="en-US" kern="100" dirty="0">
                <a:latin typeface="+mj-lt"/>
                <a:ea typeface="Aptos" panose="020B0004020202020204" pitchFamily="34" charset="0"/>
                <a:cs typeface="Times New Roman" panose="02020603050405020304" pitchFamily="18" charset="0"/>
              </a:rPr>
              <a:t>Epperson, M., &amp; Pettus-Davis, C. (2018). </a:t>
            </a:r>
            <a:r>
              <a:rPr lang="en-US" i="1" kern="100" dirty="0">
                <a:latin typeface="+mj-lt"/>
                <a:ea typeface="Aptos" panose="020B0004020202020204" pitchFamily="34" charset="0"/>
                <a:cs typeface="Times New Roman" panose="02020603050405020304" pitchFamily="18" charset="0"/>
              </a:rPr>
              <a:t>Promote Smart Decarceration</a:t>
            </a:r>
            <a:r>
              <a:rPr lang="en-US" kern="100" dirty="0">
                <a:latin typeface="+mj-lt"/>
                <a:ea typeface="Aptos" panose="020B0004020202020204" pitchFamily="34" charset="0"/>
                <a:cs typeface="Times New Roman" panose="02020603050405020304" pitchFamily="18" charset="0"/>
              </a:rPr>
              <a:t>. Grand Challenges for Social Work; American Academy of Social Work and Social Welfare. </a:t>
            </a:r>
            <a:r>
              <a:rPr lang="en-US" u="sng" kern="100" dirty="0">
                <a:solidFill>
                  <a:srgbClr val="467886"/>
                </a:solidFill>
                <a:latin typeface="+mj-lt"/>
                <a:ea typeface="Aptos" panose="020B000402020202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https://grandchallengesforsocialwork.org/wp-content/uploads/2015/12/GC-one-pager-decarceration-final.pdf</a:t>
            </a:r>
            <a:endParaRPr lang="en-US" kern="100" dirty="0">
              <a:latin typeface="+mj-lt"/>
              <a:ea typeface="Aptos" panose="020B0004020202020204" pitchFamily="34" charset="0"/>
              <a:cs typeface="Times New Roman" panose="02020603050405020304" pitchFamily="18" charset="0"/>
            </a:endParaRPr>
          </a:p>
          <a:p>
            <a:pPr marL="457200" marR="0" indent="-457200">
              <a:lnSpc>
                <a:spcPct val="107000"/>
              </a:lnSpc>
              <a:spcBef>
                <a:spcPts val="0"/>
              </a:spcBef>
              <a:spcAft>
                <a:spcPts val="800"/>
              </a:spcAft>
            </a:pPr>
            <a:r>
              <a:rPr lang="en-US" kern="100" dirty="0">
                <a:latin typeface="+mj-lt"/>
                <a:ea typeface="Aptos" panose="020B0004020202020204" pitchFamily="34" charset="0"/>
                <a:cs typeface="Times New Roman" panose="02020603050405020304" pitchFamily="18" charset="0"/>
              </a:rPr>
              <a:t>“Juvenile Diversion Program.” </a:t>
            </a:r>
            <a:r>
              <a:rPr lang="en-US" i="1" kern="100" dirty="0">
                <a:latin typeface="+mj-lt"/>
                <a:ea typeface="Aptos" panose="020B0004020202020204" pitchFamily="34" charset="0"/>
                <a:cs typeface="Times New Roman" panose="02020603050405020304" pitchFamily="18" charset="0"/>
              </a:rPr>
              <a:t>Clay County</a:t>
            </a:r>
            <a:r>
              <a:rPr lang="en-US" kern="100" dirty="0">
                <a:latin typeface="+mj-lt"/>
                <a:ea typeface="Aptos" panose="020B0004020202020204" pitchFamily="34" charset="0"/>
                <a:cs typeface="Times New Roman" panose="02020603050405020304" pitchFamily="18" charset="0"/>
              </a:rPr>
              <a:t>, </a:t>
            </a:r>
            <a:r>
              <a:rPr lang="en-US" kern="100" dirty="0" err="1">
                <a:latin typeface="+mj-lt"/>
                <a:ea typeface="Aptos" panose="020B0004020202020204" pitchFamily="34" charset="0"/>
                <a:cs typeface="Times New Roman" panose="02020603050405020304" pitchFamily="18" charset="0"/>
              </a:rPr>
              <a:t>CivicPlus</a:t>
            </a:r>
            <a:r>
              <a:rPr lang="en-US" kern="100" dirty="0">
                <a:latin typeface="+mj-lt"/>
                <a:ea typeface="Aptos" panose="020B0004020202020204" pitchFamily="34" charset="0"/>
                <a:cs typeface="Times New Roman" panose="02020603050405020304" pitchFamily="18" charset="0"/>
              </a:rPr>
              <a:t>, claycountymn.gov/184/Juvenile-Diversion-Program.</a:t>
            </a:r>
          </a:p>
          <a:p>
            <a:pPr marL="457200" marR="0" indent="-457200">
              <a:lnSpc>
                <a:spcPct val="107000"/>
              </a:lnSpc>
              <a:spcBef>
                <a:spcPts val="0"/>
              </a:spcBef>
              <a:spcAft>
                <a:spcPts val="800"/>
              </a:spcAft>
            </a:pPr>
            <a:r>
              <a:rPr lang="en-US" kern="100" dirty="0" err="1">
                <a:latin typeface="+mj-lt"/>
                <a:ea typeface="Aptos" panose="020B0004020202020204" pitchFamily="34" charset="0"/>
                <a:cs typeface="Times New Roman" panose="02020603050405020304" pitchFamily="18" charset="0"/>
              </a:rPr>
              <a:t>Sandven</a:t>
            </a:r>
            <a:r>
              <a:rPr lang="en-US" kern="100" dirty="0">
                <a:latin typeface="+mj-lt"/>
                <a:ea typeface="Aptos" panose="020B0004020202020204" pitchFamily="34" charset="0"/>
                <a:cs typeface="Times New Roman" panose="02020603050405020304" pitchFamily="18" charset="0"/>
              </a:rPr>
              <a:t>, Ryan. </a:t>
            </a:r>
            <a:r>
              <a:rPr lang="en-US" i="1" kern="100" dirty="0">
                <a:latin typeface="+mj-lt"/>
                <a:ea typeface="Aptos" panose="020B0004020202020204" pitchFamily="34" charset="0"/>
                <a:cs typeface="Times New Roman" panose="02020603050405020304" pitchFamily="18" charset="0"/>
              </a:rPr>
              <a:t>Smart Decarceration in the U.S and Our Communities.</a:t>
            </a:r>
            <a:r>
              <a:rPr lang="en-US" kern="100" dirty="0">
                <a:latin typeface="+mj-lt"/>
                <a:ea typeface="Aptos" panose="020B0004020202020204" pitchFamily="34" charset="0"/>
                <a:cs typeface="Times New Roman" panose="02020603050405020304" pitchFamily="18" charset="0"/>
              </a:rPr>
              <a:t> 13 Mar. 2024.</a:t>
            </a:r>
          </a:p>
          <a:p>
            <a:pPr marL="457200" marR="0" indent="-457200">
              <a:lnSpc>
                <a:spcPct val="107000"/>
              </a:lnSpc>
              <a:spcBef>
                <a:spcPts val="0"/>
              </a:spcBef>
              <a:spcAft>
                <a:spcPts val="800"/>
              </a:spcAft>
            </a:pPr>
            <a:r>
              <a:rPr lang="en-US" kern="100" dirty="0">
                <a:latin typeface="+mj-lt"/>
                <a:ea typeface="Aptos" panose="020B0004020202020204" pitchFamily="34" charset="0"/>
                <a:cs typeface="Times New Roman" panose="02020603050405020304" pitchFamily="18" charset="0"/>
              </a:rPr>
              <a:t>Yun, </a:t>
            </a:r>
            <a:r>
              <a:rPr lang="en-US" kern="100" dirty="0" err="1">
                <a:latin typeface="+mj-lt"/>
                <a:ea typeface="Aptos" panose="020B0004020202020204" pitchFamily="34" charset="0"/>
                <a:cs typeface="Times New Roman" panose="02020603050405020304" pitchFamily="18" charset="0"/>
              </a:rPr>
              <a:t>Minjae</a:t>
            </a:r>
            <a:r>
              <a:rPr lang="en-US" kern="100" dirty="0">
                <a:latin typeface="+mj-lt"/>
                <a:ea typeface="Aptos" panose="020B0004020202020204" pitchFamily="34" charset="0"/>
                <a:cs typeface="Times New Roman" panose="02020603050405020304" pitchFamily="18" charset="0"/>
              </a:rPr>
              <a:t>. “Criminal Decarceration Policies and the Effect on Community Safety.” </a:t>
            </a:r>
            <a:r>
              <a:rPr lang="en-US" i="1" kern="100" dirty="0">
                <a:latin typeface="+mj-lt"/>
                <a:ea typeface="Aptos" panose="020B0004020202020204" pitchFamily="34" charset="0"/>
                <a:cs typeface="Times New Roman" panose="02020603050405020304" pitchFamily="18" charset="0"/>
              </a:rPr>
              <a:t>SSRN Electronic Journal</a:t>
            </a:r>
            <a:r>
              <a:rPr lang="en-US" kern="100" dirty="0">
                <a:latin typeface="+mj-lt"/>
                <a:ea typeface="Aptos" panose="020B0004020202020204" pitchFamily="34" charset="0"/>
                <a:cs typeface="Times New Roman" panose="02020603050405020304" pitchFamily="18" charset="0"/>
              </a:rPr>
              <a:t>, 7 Feb. 2023, </a:t>
            </a:r>
            <a:r>
              <a:rPr lang="en-US" u="sng" kern="100" dirty="0">
                <a:solidFill>
                  <a:srgbClr val="467886"/>
                </a:solidFill>
                <a:latin typeface="+mj-lt"/>
                <a:ea typeface="Aptos" panose="020B000402020202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https://doi.org/10.2139/ssrn.4006748</a:t>
            </a:r>
            <a:r>
              <a:rPr lang="en-US" kern="100" dirty="0">
                <a:latin typeface="+mj-lt"/>
                <a:ea typeface="Aptos" panose="020B0004020202020204" pitchFamily="34" charset="0"/>
                <a:cs typeface="Times New Roman" panose="02020603050405020304" pitchFamily="18" charset="0"/>
              </a:rPr>
              <a:t>.</a:t>
            </a:r>
          </a:p>
          <a:p>
            <a:endParaRPr lang="en-US" dirty="0"/>
          </a:p>
          <a:p>
            <a:endParaRPr lang="en-US" sz="2200" dirty="0">
              <a:solidFill>
                <a:srgbClr val="2C3E50"/>
              </a:solidFill>
              <a:latin typeface="Times New Roman"/>
              <a:cs typeface="Times New Roman"/>
            </a:endParaRPr>
          </a:p>
        </p:txBody>
      </p:sp>
    </p:spTree>
    <p:extLst>
      <p:ext uri="{BB962C8B-B14F-4D97-AF65-F5344CB8AC3E}">
        <p14:creationId xmlns:p14="http://schemas.microsoft.com/office/powerpoint/2010/main" val="1345134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697b2a2-d5fc-43c5-952b-1fb3ec9086be">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D060847497FAB419B9E66B5B3A4DEE8" ma:contentTypeVersion="13" ma:contentTypeDescription="Create a new document." ma:contentTypeScope="" ma:versionID="14803731f0ed6c885395ed1ee2c54668">
  <xsd:schema xmlns:xsd="http://www.w3.org/2001/XMLSchema" xmlns:xs="http://www.w3.org/2001/XMLSchema" xmlns:p="http://schemas.microsoft.com/office/2006/metadata/properties" xmlns:ns2="a697b2a2-d5fc-43c5-952b-1fb3ec9086be" xmlns:ns3="afa36c85-64b1-4a9b-ad20-51e87cb2f6ed" targetNamespace="http://schemas.microsoft.com/office/2006/metadata/properties" ma:root="true" ma:fieldsID="70ddd848ebf9b4da035e94d60dbb2e5e" ns2:_="" ns3:_="">
    <xsd:import namespace="a697b2a2-d5fc-43c5-952b-1fb3ec9086be"/>
    <xsd:import namespace="afa36c85-64b1-4a9b-ad20-51e87cb2f6e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97b2a2-d5fc-43c5-952b-1fb3ec9086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f95a9afa-61c7-4e96-8bec-901bd188774b"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fa36c85-64b1-4a9b-ad20-51e87cb2f6ed"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B3562A-7D83-464B-A533-B3F81E28130C}">
  <ds:schemaRefs>
    <ds:schemaRef ds:uri="http://schemas.microsoft.com/office/2006/metadata/properties"/>
    <ds:schemaRef ds:uri="http://schemas.microsoft.com/office/infopath/2007/PartnerControls"/>
    <ds:schemaRef ds:uri="http://schemas.microsoft.com/office/2006/documentManagement/types"/>
    <ds:schemaRef ds:uri="http://purl.org/dc/dcmitype/"/>
    <ds:schemaRef ds:uri="b548be40-218d-4583-b44e-887d4a7744f4"/>
    <ds:schemaRef ds:uri="74f5b562-628e-4f71-a4fd-3f36842d6e94"/>
    <ds:schemaRef ds:uri="http://www.w3.org/XML/1998/namespace"/>
    <ds:schemaRef ds:uri="http://schemas.openxmlformats.org/package/2006/metadata/core-properties"/>
    <ds:schemaRef ds:uri="http://purl.org/dc/terms/"/>
    <ds:schemaRef ds:uri="http://purl.org/dc/elements/1.1/"/>
  </ds:schemaRefs>
</ds:datastoreItem>
</file>

<file path=customXml/itemProps2.xml><?xml version="1.0" encoding="utf-8"?>
<ds:datastoreItem xmlns:ds="http://schemas.openxmlformats.org/officeDocument/2006/customXml" ds:itemID="{37E2345F-C816-4D64-9C72-1D240EB20494}"/>
</file>

<file path=customXml/itemProps3.xml><?xml version="1.0" encoding="utf-8"?>
<ds:datastoreItem xmlns:ds="http://schemas.openxmlformats.org/officeDocument/2006/customXml" ds:itemID="{F66D9354-70F5-48D9-8A32-51D8F3915C6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TotalTime>
  <Words>1195</Words>
  <Application>Microsoft Office PowerPoint</Application>
  <PresentationFormat>Custom</PresentationFormat>
  <Paragraphs>35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Aptos</vt:lpstr>
      <vt:lpstr>Times New Roman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cp:lastModifiedBy>Thompson, Ethan T</cp:lastModifiedBy>
  <cp:revision>2</cp:revision>
  <dcterms:created xsi:type="dcterms:W3CDTF">2008-02-25T01:30:43Z</dcterms:created>
  <dcterms:modified xsi:type="dcterms:W3CDTF">2024-04-12T17:31:04Z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0x01010025191FB802F13B4EB8A4BC7BE0B9587C</vt:lpwstr>
  </property>
</Properties>
</file>