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A71830"/>
    <a:srgbClr val="95192D"/>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389D4C-78C9-4722-ABFA-81BA1598D57E}" v="18" dt="2024-04-14T23:39:05.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p:scale>
          <a:sx n="50" d="100"/>
          <a:sy n="50" d="100"/>
        </p:scale>
        <p:origin x="36" y="-1572"/>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drun Hall" userId="a7696602e1b96910" providerId="LiveId" clId="{FD389D4C-78C9-4722-ABFA-81BA1598D57E}"/>
    <pc:docChg chg="undo custSel modSld">
      <pc:chgData name="Gudrun Hall" userId="a7696602e1b96910" providerId="LiveId" clId="{FD389D4C-78C9-4722-ABFA-81BA1598D57E}" dt="2024-04-15T01:00:21.201" v="8083" actId="20577"/>
      <pc:docMkLst>
        <pc:docMk/>
      </pc:docMkLst>
      <pc:sldChg chg="addSp delSp modSp mod">
        <pc:chgData name="Gudrun Hall" userId="a7696602e1b96910" providerId="LiveId" clId="{FD389D4C-78C9-4722-ABFA-81BA1598D57E}" dt="2024-04-15T01:00:21.201" v="8083" actId="20577"/>
        <pc:sldMkLst>
          <pc:docMk/>
          <pc:sldMk cId="0" sldId="256"/>
        </pc:sldMkLst>
        <pc:spChg chg="add mod">
          <ac:chgData name="Gudrun Hall" userId="a7696602e1b96910" providerId="LiveId" clId="{FD389D4C-78C9-4722-ABFA-81BA1598D57E}" dt="2024-04-15T01:00:21.201" v="8083" actId="20577"/>
          <ac:spMkLst>
            <pc:docMk/>
            <pc:sldMk cId="0" sldId="256"/>
            <ac:spMk id="2" creationId="{AC6601DA-4694-5DEE-C22F-924F211BCBD3}"/>
          </ac:spMkLst>
        </pc:spChg>
        <pc:spChg chg="add mod">
          <ac:chgData name="Gudrun Hall" userId="a7696602e1b96910" providerId="LiveId" clId="{FD389D4C-78C9-4722-ABFA-81BA1598D57E}" dt="2024-04-14T23:58:57.851" v="8004" actId="20577"/>
          <ac:spMkLst>
            <pc:docMk/>
            <pc:sldMk cId="0" sldId="256"/>
            <ac:spMk id="4" creationId="{843DB2CF-A9B6-9910-D5E2-37831D8F6E27}"/>
          </ac:spMkLst>
        </pc:spChg>
        <pc:spChg chg="del mod">
          <ac:chgData name="Gudrun Hall" userId="a7696602e1b96910" providerId="LiveId" clId="{FD389D4C-78C9-4722-ABFA-81BA1598D57E}" dt="2024-04-06T18:08:51.050" v="142"/>
          <ac:spMkLst>
            <pc:docMk/>
            <pc:sldMk cId="0" sldId="256"/>
            <ac:spMk id="4" creationId="{8BEBEB09-92C3-7C58-4736-E5E23BD0601F}"/>
          </ac:spMkLst>
        </pc:spChg>
        <pc:spChg chg="add mod">
          <ac:chgData name="Gudrun Hall" userId="a7696602e1b96910" providerId="LiveId" clId="{FD389D4C-78C9-4722-ABFA-81BA1598D57E}" dt="2024-04-14T23:48:08.500" v="7049" actId="1076"/>
          <ac:spMkLst>
            <pc:docMk/>
            <pc:sldMk cId="0" sldId="256"/>
            <ac:spMk id="5" creationId="{DDD80912-DDA5-7F24-A87D-D8E475858122}"/>
          </ac:spMkLst>
        </pc:spChg>
        <pc:spChg chg="add mod">
          <ac:chgData name="Gudrun Hall" userId="a7696602e1b96910" providerId="LiveId" clId="{FD389D4C-78C9-4722-ABFA-81BA1598D57E}" dt="2024-04-11T19:28:01.521" v="4629" actId="1076"/>
          <ac:spMkLst>
            <pc:docMk/>
            <pc:sldMk cId="0" sldId="256"/>
            <ac:spMk id="6" creationId="{DFAB95C1-BE01-5359-4FC5-4C8B9D225DDB}"/>
          </ac:spMkLst>
        </pc:spChg>
        <pc:spChg chg="add mod">
          <ac:chgData name="Gudrun Hall" userId="a7696602e1b96910" providerId="LiveId" clId="{FD389D4C-78C9-4722-ABFA-81BA1598D57E}" dt="2024-04-11T20:25:40.814" v="6301" actId="313"/>
          <ac:spMkLst>
            <pc:docMk/>
            <pc:sldMk cId="0" sldId="256"/>
            <ac:spMk id="7" creationId="{E1224D45-01D1-95E5-09F6-FAFD60F8C032}"/>
          </ac:spMkLst>
        </pc:spChg>
        <pc:spChg chg="mod">
          <ac:chgData name="Gudrun Hall" userId="a7696602e1b96910" providerId="LiveId" clId="{FD389D4C-78C9-4722-ABFA-81BA1598D57E}" dt="2024-04-11T20:06:40.006" v="5175" actId="20577"/>
          <ac:spMkLst>
            <pc:docMk/>
            <pc:sldMk cId="0" sldId="256"/>
            <ac:spMk id="8" creationId="{3644DD3A-1591-1AEC-B2B7-C6A3EA5BF031}"/>
          </ac:spMkLst>
        </pc:spChg>
        <pc:spChg chg="add mod">
          <ac:chgData name="Gudrun Hall" userId="a7696602e1b96910" providerId="LiveId" clId="{FD389D4C-78C9-4722-ABFA-81BA1598D57E}" dt="2024-04-11T19:29:36.926" v="4636" actId="21"/>
          <ac:spMkLst>
            <pc:docMk/>
            <pc:sldMk cId="0" sldId="256"/>
            <ac:spMk id="9" creationId="{0A66601C-351A-D014-5A8C-02BA15F2C48D}"/>
          </ac:spMkLst>
        </pc:spChg>
        <pc:spChg chg="add mod">
          <ac:chgData name="Gudrun Hall" userId="a7696602e1b96910" providerId="LiveId" clId="{FD389D4C-78C9-4722-ABFA-81BA1598D57E}" dt="2024-04-14T23:41:36.838" v="7013" actId="1076"/>
          <ac:spMkLst>
            <pc:docMk/>
            <pc:sldMk cId="0" sldId="256"/>
            <ac:spMk id="16" creationId="{8C267FA1-6B92-D0CE-1E08-C4FAA8A60B51}"/>
          </ac:spMkLst>
        </pc:spChg>
        <pc:spChg chg="add mod">
          <ac:chgData name="Gudrun Hall" userId="a7696602e1b96910" providerId="LiveId" clId="{FD389D4C-78C9-4722-ABFA-81BA1598D57E}" dt="2024-04-11T20:25:23.105" v="6298" actId="20577"/>
          <ac:spMkLst>
            <pc:docMk/>
            <pc:sldMk cId="0" sldId="256"/>
            <ac:spMk id="18" creationId="{A3EB62D3-E862-A3F4-B181-F9FE3F86F495}"/>
          </ac:spMkLst>
        </pc:spChg>
        <pc:spChg chg="add mod">
          <ac:chgData name="Gudrun Hall" userId="a7696602e1b96910" providerId="LiveId" clId="{FD389D4C-78C9-4722-ABFA-81BA1598D57E}" dt="2024-04-11T19:39:10.136" v="4723" actId="1076"/>
          <ac:spMkLst>
            <pc:docMk/>
            <pc:sldMk cId="0" sldId="256"/>
            <ac:spMk id="19" creationId="{523323CD-A180-ECA7-8142-74A2D3E86046}"/>
          </ac:spMkLst>
        </pc:spChg>
        <pc:spChg chg="add mod">
          <ac:chgData name="Gudrun Hall" userId="a7696602e1b96910" providerId="LiveId" clId="{FD389D4C-78C9-4722-ABFA-81BA1598D57E}" dt="2024-04-11T19:32:08.398" v="4651" actId="1076"/>
          <ac:spMkLst>
            <pc:docMk/>
            <pc:sldMk cId="0" sldId="256"/>
            <ac:spMk id="20" creationId="{AB02184F-C37D-FFB7-3EAF-A43E371DFBBF}"/>
          </ac:spMkLst>
        </pc:spChg>
        <pc:spChg chg="add mod">
          <ac:chgData name="Gudrun Hall" userId="a7696602e1b96910" providerId="LiveId" clId="{FD389D4C-78C9-4722-ABFA-81BA1598D57E}" dt="2024-04-14T23:47:20.199" v="7048" actId="20577"/>
          <ac:spMkLst>
            <pc:docMk/>
            <pc:sldMk cId="0" sldId="256"/>
            <ac:spMk id="21" creationId="{94965EAB-4C7E-7C98-65EC-2452158422E2}"/>
          </ac:spMkLst>
        </pc:spChg>
        <pc:spChg chg="add mod">
          <ac:chgData name="Gudrun Hall" userId="a7696602e1b96910" providerId="LiveId" clId="{FD389D4C-78C9-4722-ABFA-81BA1598D57E}" dt="2024-04-14T23:48:23.968" v="7051" actId="15"/>
          <ac:spMkLst>
            <pc:docMk/>
            <pc:sldMk cId="0" sldId="256"/>
            <ac:spMk id="23" creationId="{3EB891CE-F78C-E207-EE66-AC9A6646876A}"/>
          </ac:spMkLst>
        </pc:spChg>
        <pc:spChg chg="add mod">
          <ac:chgData name="Gudrun Hall" userId="a7696602e1b96910" providerId="LiveId" clId="{FD389D4C-78C9-4722-ABFA-81BA1598D57E}" dt="2024-04-11T20:07:19.195" v="5176"/>
          <ac:spMkLst>
            <pc:docMk/>
            <pc:sldMk cId="0" sldId="256"/>
            <ac:spMk id="24" creationId="{FBD3EEBF-322D-5D7F-481D-4E3389DACE26}"/>
          </ac:spMkLst>
        </pc:spChg>
        <pc:spChg chg="mod">
          <ac:chgData name="Gudrun Hall" userId="a7696602e1b96910" providerId="LiveId" clId="{FD389D4C-78C9-4722-ABFA-81BA1598D57E}" dt="2024-04-06T16:12:45.468" v="89" actId="20577"/>
          <ac:spMkLst>
            <pc:docMk/>
            <pc:sldMk cId="0" sldId="256"/>
            <ac:spMk id="2051" creationId="{00000000-0000-0000-0000-000000000000}"/>
          </ac:spMkLst>
        </pc:spChg>
        <pc:spChg chg="mod">
          <ac:chgData name="Gudrun Hall" userId="a7696602e1b96910" providerId="LiveId" clId="{FD389D4C-78C9-4722-ABFA-81BA1598D57E}" dt="2024-04-08T23:28:50.852" v="207" actId="108"/>
          <ac:spMkLst>
            <pc:docMk/>
            <pc:sldMk cId="0" sldId="256"/>
            <ac:spMk id="2055" creationId="{00000000-0000-0000-0000-000000000000}"/>
          </ac:spMkLst>
        </pc:spChg>
        <pc:picChg chg="add del mod">
          <ac:chgData name="Gudrun Hall" userId="a7696602e1b96910" providerId="LiveId" clId="{FD389D4C-78C9-4722-ABFA-81BA1598D57E}" dt="2024-04-06T18:09:50.539" v="148" actId="478"/>
          <ac:picMkLst>
            <pc:docMk/>
            <pc:sldMk cId="0" sldId="256"/>
            <ac:picMk id="7" creationId="{157AD4EB-B9EA-13CD-70D5-351628A22F7C}"/>
          </ac:picMkLst>
        </pc:picChg>
        <pc:picChg chg="add mod">
          <ac:chgData name="Gudrun Hall" userId="a7696602e1b96910" providerId="LiveId" clId="{FD389D4C-78C9-4722-ABFA-81BA1598D57E}" dt="2024-04-11T20:27:38.051" v="6338" actId="1076"/>
          <ac:picMkLst>
            <pc:docMk/>
            <pc:sldMk cId="0" sldId="256"/>
            <ac:picMk id="10" creationId="{C502AAA5-3210-791C-BC2C-0F2875729657}"/>
          </ac:picMkLst>
        </pc:picChg>
        <pc:picChg chg="add del mod">
          <ac:chgData name="Gudrun Hall" userId="a7696602e1b96910" providerId="LiveId" clId="{FD389D4C-78C9-4722-ABFA-81BA1598D57E}" dt="2024-04-09T00:38:34.412" v="2642" actId="478"/>
          <ac:picMkLst>
            <pc:docMk/>
            <pc:sldMk cId="0" sldId="256"/>
            <ac:picMk id="11" creationId="{C7A65A77-B1D3-834D-E2C8-6E7F2E619517}"/>
          </ac:picMkLst>
        </pc:picChg>
        <pc:picChg chg="add mod ord">
          <ac:chgData name="Gudrun Hall" userId="a7696602e1b96910" providerId="LiveId" clId="{FD389D4C-78C9-4722-ABFA-81BA1598D57E}" dt="2024-04-14T23:43:17.170" v="7023" actId="1076"/>
          <ac:picMkLst>
            <pc:docMk/>
            <pc:sldMk cId="0" sldId="256"/>
            <ac:picMk id="12" creationId="{036C0CF1-4D13-B63D-3FFA-4E7B65101A06}"/>
          </ac:picMkLst>
        </pc:picChg>
        <pc:picChg chg="add mod">
          <ac:chgData name="Gudrun Hall" userId="a7696602e1b96910" providerId="LiveId" clId="{FD389D4C-78C9-4722-ABFA-81BA1598D57E}" dt="2024-04-14T23:41:10.174" v="6989" actId="1076"/>
          <ac:picMkLst>
            <pc:docMk/>
            <pc:sldMk cId="0" sldId="256"/>
            <ac:picMk id="13" creationId="{360C70D5-3E68-94B7-645B-F509B766B009}"/>
          </ac:picMkLst>
        </pc:picChg>
        <pc:picChg chg="add mod ord">
          <ac:chgData name="Gudrun Hall" userId="a7696602e1b96910" providerId="LiveId" clId="{FD389D4C-78C9-4722-ABFA-81BA1598D57E}" dt="2024-04-14T23:43:12.654" v="7022" actId="1076"/>
          <ac:picMkLst>
            <pc:docMk/>
            <pc:sldMk cId="0" sldId="256"/>
            <ac:picMk id="14" creationId="{A494D9D0-C589-820B-E9DB-1FE0AB6A45E7}"/>
          </ac:picMkLst>
        </pc:picChg>
        <pc:picChg chg="add mod">
          <ac:chgData name="Gudrun Hall" userId="a7696602e1b96910" providerId="LiveId" clId="{FD389D4C-78C9-4722-ABFA-81BA1598D57E}" dt="2024-04-11T19:30:34.623" v="4640" actId="1076"/>
          <ac:picMkLst>
            <pc:docMk/>
            <pc:sldMk cId="0" sldId="256"/>
            <ac:picMk id="15" creationId="{9ECD7FD7-A132-066C-C9E9-855FC2492CA3}"/>
          </ac:picMkLst>
        </pc:picChg>
        <pc:picChg chg="add mod">
          <ac:chgData name="Gudrun Hall" userId="a7696602e1b96910" providerId="LiveId" clId="{FD389D4C-78C9-4722-ABFA-81BA1598D57E}" dt="2024-04-11T19:30:45.074" v="4642" actId="1076"/>
          <ac:picMkLst>
            <pc:docMk/>
            <pc:sldMk cId="0" sldId="256"/>
            <ac:picMk id="17" creationId="{1AE9C9E0-B4B3-87B5-5366-90AA2FF66B4D}"/>
          </ac:picMkLst>
        </pc:picChg>
        <pc:picChg chg="add mod">
          <ac:chgData name="Gudrun Hall" userId="a7696602e1b96910" providerId="LiveId" clId="{FD389D4C-78C9-4722-ABFA-81BA1598D57E}" dt="2024-04-11T19:32:22.481" v="4652" actId="1076"/>
          <ac:picMkLst>
            <pc:docMk/>
            <pc:sldMk cId="0" sldId="256"/>
            <ac:picMk id="22" creationId="{7205E9EE-3D94-2C6F-82C4-A51D03F38BA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95192D"/>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EsRyyJmO-u8" TargetMode="External"/><Relationship Id="rId13" Type="http://schemas.openxmlformats.org/officeDocument/2006/relationships/hyperlink" Target="https://www.webintoapp.com/" TargetMode="External"/><Relationship Id="rId18" Type="http://schemas.openxmlformats.org/officeDocument/2006/relationships/hyperlink" Target="https://www.youtube.com/watch?v=A-7DlrMMMvA" TargetMode="External"/><Relationship Id="rId26" Type="http://schemas.openxmlformats.org/officeDocument/2006/relationships/image" Target="../media/image8.png"/><Relationship Id="rId3" Type="http://schemas.openxmlformats.org/officeDocument/2006/relationships/hyperlink" Target="https://chat.openai.com/" TargetMode="External"/><Relationship Id="rId21" Type="http://schemas.openxmlformats.org/officeDocument/2006/relationships/image" Target="../media/image4.png"/><Relationship Id="rId7" Type="http://schemas.openxmlformats.org/officeDocument/2006/relationships/hyperlink" Target="https://zapier.com/app/dashboard" TargetMode="External"/><Relationship Id="rId12" Type="http://schemas.openxmlformats.org/officeDocument/2006/relationships/hyperlink" Target="https://murf.ai/" TargetMode="External"/><Relationship Id="rId17" Type="http://schemas.openxmlformats.org/officeDocument/2006/relationships/hyperlink" Target="https://www.youtube.com/watch?v=273hDFcwvUQ" TargetMode="External"/><Relationship Id="rId25" Type="http://schemas.openxmlformats.org/officeDocument/2006/relationships/hyperlink" Target="https://www.youtube.com/watch?v=6d2xGZ4jiZc" TargetMode="External"/><Relationship Id="rId2" Type="http://schemas.openxmlformats.org/officeDocument/2006/relationships/image" Target="../media/image2.png"/><Relationship Id="rId16" Type="http://schemas.openxmlformats.org/officeDocument/2006/relationships/hyperlink" Target="https://www.youtube.com/watch?v=rQO_HQv7mQ8&amp;t=2s" TargetMode="External"/><Relationship Id="rId20"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www.youtube.com/watch?v=uA6DsMt6WqA" TargetMode="External"/><Relationship Id="rId11" Type="http://schemas.openxmlformats.org/officeDocument/2006/relationships/hyperlink" Target="https://pictory.ai/?h_campaign_id=482439398&amp;bng_id=1229254345452692&amp;h_ad_id=76828564321109&amp;msclkid=1fab09b358581a83b5956fa7d8257423" TargetMode="External"/><Relationship Id="rId24" Type="http://schemas.openxmlformats.org/officeDocument/2006/relationships/image" Target="../media/image7.png"/><Relationship Id="rId5" Type="http://schemas.openxmlformats.org/officeDocument/2006/relationships/hyperlink" Target="https://www.youtube.com/watch?v=qzeaHm4J3bk&amp;t=5s" TargetMode="External"/><Relationship Id="rId15" Type="http://schemas.openxmlformats.org/officeDocument/2006/relationships/hyperlink" Target="https://www.youtube.com/watch?v=PQREcXeDmdI" TargetMode="External"/><Relationship Id="rId23" Type="http://schemas.openxmlformats.org/officeDocument/2006/relationships/image" Target="../media/image6.png"/><Relationship Id="rId28" Type="http://schemas.openxmlformats.org/officeDocument/2006/relationships/hyperlink" Target="https://www.youtube.com/watch?v=EANkw-GS8C8" TargetMode="External"/><Relationship Id="rId10" Type="http://schemas.openxmlformats.org/officeDocument/2006/relationships/hyperlink" Target="https://tiiny.host/" TargetMode="External"/><Relationship Id="rId19" Type="http://schemas.openxmlformats.org/officeDocument/2006/relationships/hyperlink" Target="https://www.youtube.com/watch?v=0Vt9CkKA4OU" TargetMode="External"/><Relationship Id="rId4" Type="http://schemas.openxmlformats.org/officeDocument/2006/relationships/hyperlink" Target="https://www.youtube.com/watch?v=5--JexprHuk&amp;t=504s" TargetMode="External"/><Relationship Id="rId9" Type="http://schemas.openxmlformats.org/officeDocument/2006/relationships/hyperlink" Target="https://codepen.io/" TargetMode="External"/><Relationship Id="rId14" Type="http://schemas.openxmlformats.org/officeDocument/2006/relationships/hyperlink" Target="https://www.youtube.com/watch?v=i_a9bqvqmzo&amp;t=2s" TargetMode="External"/><Relationship Id="rId22" Type="http://schemas.openxmlformats.org/officeDocument/2006/relationships/image" Target="../media/image5.png"/><Relationship Id="rId27"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71830">
                <a:alpha val="89804"/>
              </a:srgbClr>
            </a:gs>
            <a:gs pos="100000">
              <a:srgbClr val="FFFFFF"/>
            </a:gs>
          </a:gsLst>
          <a:lin ang="5400000" scaled="0"/>
          <a:tileRect/>
        </a:gradFill>
        <a:effectLst/>
      </p:bgPr>
    </p:bg>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705600" y="609600"/>
            <a:ext cx="30708600" cy="2831544"/>
          </a:xfrm>
          <a:prstGeom prst="rect">
            <a:avLst/>
          </a:prstGeom>
          <a:noFill/>
          <a:ln w="9525">
            <a:noFill/>
            <a:miter lim="800000"/>
            <a:headEnd/>
            <a:tailEnd/>
          </a:ln>
        </p:spPr>
        <p:txBody>
          <a:bodyPr wrap="square">
            <a:spAutoFit/>
          </a:bodyPr>
          <a:lstStyle/>
          <a:p>
            <a:pPr algn="ctr">
              <a:spcBef>
                <a:spcPts val="600"/>
              </a:spcBef>
            </a:pPr>
            <a:r>
              <a:rPr lang="en-US" sz="7200" b="1" dirty="0"/>
              <a:t>Creating with Generative AI:</a:t>
            </a:r>
          </a:p>
          <a:p>
            <a:pPr algn="ctr">
              <a:spcBef>
                <a:spcPts val="600"/>
              </a:spcBef>
            </a:pPr>
            <a:r>
              <a:rPr lang="en-US" sz="4800" dirty="0" err="1"/>
              <a:t>Zeitun</a:t>
            </a:r>
            <a:r>
              <a:rPr lang="en-US" sz="4800" dirty="0"/>
              <a:t> </a:t>
            </a:r>
            <a:r>
              <a:rPr lang="en-US" sz="4800" dirty="0" err="1"/>
              <a:t>Abdinoor</a:t>
            </a:r>
            <a:r>
              <a:rPr lang="en-US" sz="4800" dirty="0"/>
              <a:t>, Gudrun Hall</a:t>
            </a:r>
          </a:p>
          <a:p>
            <a:pPr algn="ctr">
              <a:spcBef>
                <a:spcPts val="600"/>
              </a:spcBef>
            </a:pPr>
            <a:r>
              <a:rPr lang="en-US" sz="4800" i="1" dirty="0"/>
              <a:t>CSIS, Minnesota State University Moorhead, 1104 7th Avenue South, Moorhead, MN  56563</a:t>
            </a:r>
          </a:p>
        </p:txBody>
      </p:sp>
      <p:sp>
        <p:nvSpPr>
          <p:cNvPr id="2055" name="Text Box 11"/>
          <p:cNvSpPr txBox="1">
            <a:spLocks noChangeArrowheads="1"/>
          </p:cNvSpPr>
          <p:nvPr/>
        </p:nvSpPr>
        <p:spPr bwMode="auto">
          <a:xfrm>
            <a:off x="1016000" y="5562601"/>
            <a:ext cx="13081000" cy="4206280"/>
          </a:xfrm>
          <a:prstGeom prst="rect">
            <a:avLst/>
          </a:prstGeom>
          <a:noFill/>
          <a:ln w="9525">
            <a:noFill/>
            <a:miter lim="800000"/>
            <a:headEnd/>
            <a:tailEnd/>
          </a:ln>
        </p:spPr>
        <p:txBody>
          <a:bodyPr wrap="square">
            <a:spAutoFit/>
          </a:bodyPr>
          <a:lstStyle/>
          <a:p>
            <a:pPr algn="ctr">
              <a:spcBef>
                <a:spcPts val="800"/>
              </a:spcBef>
              <a:spcAft>
                <a:spcPts val="400"/>
              </a:spcAft>
              <a:tabLst>
                <a:tab pos="137160" algn="l"/>
                <a:tab pos="365760" algn="l"/>
                <a:tab pos="137160" algn="l"/>
              </a:tabLst>
            </a:pPr>
            <a:r>
              <a:rPr lang="en-US" sz="4800" b="1" kern="0" cap="small" dirty="0">
                <a:latin typeface="Times New Roman" panose="02020603050405020304" pitchFamily="18" charset="0"/>
              </a:rPr>
              <a:t>Abstract:</a:t>
            </a:r>
          </a:p>
          <a:p>
            <a:pPr algn="just">
              <a:spcBef>
                <a:spcPts val="2400"/>
              </a:spcBef>
            </a:pPr>
            <a:r>
              <a:rPr lang="en-US" sz="2800" dirty="0"/>
              <a:t>CustomGPT is a framework that utilizes advanced natural language processing techniques to generate customized versions of ChatGPT, adapting conversational agents to various contexts, domains, or individual preferences. This project demonstrates how ChatGPT serves as a powerful tool for creating chatbots with actionable features and dynamic mobile games. By showcasing its versatility in empowering users to innovate and drive creative content generation, we highlight ChatGPT's potential to shape the future of interactive mobile experiences.</a:t>
            </a:r>
          </a:p>
        </p:txBody>
      </p:sp>
      <p:sp>
        <p:nvSpPr>
          <p:cNvPr id="2056" name="Line 12"/>
          <p:cNvSpPr>
            <a:spLocks noChangeShapeType="1"/>
          </p:cNvSpPr>
          <p:nvPr/>
        </p:nvSpPr>
        <p:spPr bwMode="auto">
          <a:xfrm>
            <a:off x="1219200" y="10027555"/>
            <a:ext cx="13000567" cy="0"/>
          </a:xfrm>
          <a:prstGeom prst="line">
            <a:avLst/>
          </a:prstGeom>
          <a:noFill/>
          <a:ln w="25400">
            <a:solidFill>
              <a:schemeClr val="tx1"/>
            </a:solidFill>
            <a:round/>
            <a:headEnd/>
            <a:tailEnd/>
          </a:ln>
        </p:spPr>
        <p:txBody>
          <a:bodyPr wrap="none" anchor="ctr"/>
          <a:lstStyle/>
          <a:p>
            <a:endParaRPr lang="en-US"/>
          </a:p>
        </p:txBody>
      </p:sp>
      <p:sp>
        <p:nvSpPr>
          <p:cNvPr id="8" name="Text Box 11">
            <a:extLst>
              <a:ext uri="{FF2B5EF4-FFF2-40B4-BE49-F238E27FC236}">
                <a16:creationId xmlns:a16="http://schemas.microsoft.com/office/drawing/2014/main" id="{3644DD3A-1591-1AEC-B2B7-C6A3EA5BF031}"/>
              </a:ext>
            </a:extLst>
          </p:cNvPr>
          <p:cNvSpPr txBox="1">
            <a:spLocks noChangeArrowheads="1"/>
          </p:cNvSpPr>
          <p:nvPr/>
        </p:nvSpPr>
        <p:spPr bwMode="auto">
          <a:xfrm>
            <a:off x="36042600" y="28727400"/>
            <a:ext cx="5373111" cy="2492990"/>
          </a:xfrm>
          <a:prstGeom prst="rect">
            <a:avLst/>
          </a:prstGeom>
          <a:noFill/>
          <a:ln w="9525">
            <a:noFill/>
            <a:miter lim="800000"/>
            <a:headEnd/>
            <a:tailEnd/>
          </a:ln>
        </p:spPr>
        <p:txBody>
          <a:bodyPr wrap="square">
            <a:spAutoFit/>
          </a:bodyPr>
          <a:lstStyle/>
          <a:p>
            <a:pPr algn="just">
              <a:spcBef>
                <a:spcPct val="50000"/>
              </a:spcBef>
            </a:pPr>
            <a:r>
              <a:rPr lang="en-US" sz="4800" b="1" i="1" dirty="0"/>
              <a:t>Evaluate this poster</a:t>
            </a:r>
          </a:p>
          <a:p>
            <a:pPr algn="just">
              <a:spcBef>
                <a:spcPct val="50000"/>
              </a:spcBef>
            </a:pPr>
            <a:r>
              <a:rPr lang="en-US" dirty="0"/>
              <a:t>Presentation ID:      9520</a:t>
            </a:r>
          </a:p>
          <a:p>
            <a:pPr algn="just">
              <a:spcBef>
                <a:spcPct val="50000"/>
              </a:spcBef>
            </a:pPr>
            <a:r>
              <a:rPr lang="en-US" dirty="0"/>
              <a:t>Scan the QR Code or go to: </a:t>
            </a:r>
          </a:p>
          <a:p>
            <a:pPr algn="just">
              <a:spcBef>
                <a:spcPct val="50000"/>
              </a:spcBef>
            </a:pPr>
            <a:r>
              <a:rPr lang="en-US" dirty="0"/>
              <a:t>https://</a:t>
            </a:r>
            <a:r>
              <a:rPr lang="en-US" dirty="0" err="1"/>
              <a:t>bit.ly</a:t>
            </a:r>
            <a:r>
              <a:rPr lang="en-US" dirty="0"/>
              <a:t>/sac2024-eval</a:t>
            </a:r>
          </a:p>
        </p:txBody>
      </p:sp>
      <p:pic>
        <p:nvPicPr>
          <p:cNvPr id="3" name="Picture 2" descr="A qr code with a logo&#10;&#10;Description automatically generated">
            <a:extLst>
              <a:ext uri="{FF2B5EF4-FFF2-40B4-BE49-F238E27FC236}">
                <a16:creationId xmlns:a16="http://schemas.microsoft.com/office/drawing/2014/main" id="{83F20660-A67C-7348-AC31-5E7C168619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09800" y="29565601"/>
            <a:ext cx="2492990" cy="2492990"/>
          </a:xfrm>
          <a:prstGeom prst="rect">
            <a:avLst/>
          </a:prstGeom>
        </p:spPr>
      </p:pic>
      <p:sp>
        <p:nvSpPr>
          <p:cNvPr id="2" name="Text Box 11">
            <a:extLst>
              <a:ext uri="{FF2B5EF4-FFF2-40B4-BE49-F238E27FC236}">
                <a16:creationId xmlns:a16="http://schemas.microsoft.com/office/drawing/2014/main" id="{AC6601DA-4694-5DEE-C22F-924F211BCBD3}"/>
              </a:ext>
            </a:extLst>
          </p:cNvPr>
          <p:cNvSpPr txBox="1">
            <a:spLocks noChangeArrowheads="1"/>
          </p:cNvSpPr>
          <p:nvPr/>
        </p:nvSpPr>
        <p:spPr bwMode="auto">
          <a:xfrm>
            <a:off x="1130300" y="10429859"/>
            <a:ext cx="13081000" cy="3646126"/>
          </a:xfrm>
          <a:prstGeom prst="rect">
            <a:avLst/>
          </a:prstGeom>
          <a:noFill/>
          <a:ln w="9525">
            <a:noFill/>
            <a:miter lim="800000"/>
            <a:headEnd/>
            <a:tailEnd/>
          </a:ln>
        </p:spPr>
        <p:txBody>
          <a:bodyPr wrap="square">
            <a:spAutoFit/>
          </a:bodyPr>
          <a:lstStyle/>
          <a:p>
            <a:pPr marL="0" marR="0" indent="0" algn="ctr">
              <a:spcBef>
                <a:spcPts val="800"/>
              </a:spcBef>
              <a:spcAft>
                <a:spcPts val="400"/>
              </a:spcAft>
              <a:tabLst>
                <a:tab pos="137160" algn="l"/>
                <a:tab pos="365760" algn="l"/>
                <a:tab pos="137160" algn="l"/>
              </a:tabLst>
            </a:pPr>
            <a:r>
              <a:rPr lang="en-US" sz="4800" b="1" kern="0" cap="small" dirty="0">
                <a:effectLst/>
                <a:latin typeface="Times New Roman" panose="02020603050405020304" pitchFamily="18" charset="0"/>
              </a:rPr>
              <a:t>Introduction</a:t>
            </a:r>
          </a:p>
          <a:p>
            <a:pPr marL="0" marR="0" indent="182880" algn="just">
              <a:lnSpc>
                <a:spcPct val="95000"/>
              </a:lnSpc>
              <a:spcBef>
                <a:spcPts val="2400"/>
              </a:spcBef>
              <a:spcAft>
                <a:spcPts val="600"/>
              </a:spcAft>
              <a:tabLst>
                <a:tab pos="182880" algn="l"/>
              </a:tabLst>
            </a:pPr>
            <a:r>
              <a:rPr lang="en-US" sz="2800" spc="-5" dirty="0">
                <a:effectLst/>
                <a:latin typeface="Times New Roman" panose="02020603050405020304" pitchFamily="18" charset="0"/>
                <a:ea typeface="SimSun" panose="02010600030101010101" pitchFamily="2" charset="-122"/>
              </a:rPr>
              <a:t>We explored what ChatGPT is able to do, and how to evaluate the many videos that purport that ChatGPT can help anyone with a computer and the skill to use it to create content. We searched through many videos and websites with instructions and narrowed our search down to a few, which we used for our research. Using the instructions we created three distinct projects with the help of ChatGPT</a:t>
            </a:r>
            <a:r>
              <a:rPr lang="en-US" sz="2800" spc="-5" dirty="0">
                <a:latin typeface="Times New Roman" panose="02020603050405020304" pitchFamily="18" charset="0"/>
                <a:ea typeface="SimSun" panose="02010600030101010101" pitchFamily="2" charset="-122"/>
              </a:rPr>
              <a:t>:</a:t>
            </a:r>
            <a:r>
              <a:rPr lang="en-US" sz="2800" spc="-5" dirty="0">
                <a:effectLst/>
                <a:latin typeface="Times New Roman" panose="02020603050405020304" pitchFamily="18" charset="0"/>
                <a:ea typeface="SimSun" panose="02010600030101010101" pitchFamily="2" charset="-122"/>
              </a:rPr>
              <a:t> an online game, a customGPT, Medication Reminder, and </a:t>
            </a:r>
            <a:r>
              <a:rPr lang="en-US" sz="2800" spc="-5">
                <a:effectLst/>
                <a:latin typeface="Times New Roman" panose="02020603050405020304" pitchFamily="18" charset="0"/>
                <a:ea typeface="SimSun" panose="02010600030101010101" pitchFamily="2" charset="-122"/>
              </a:rPr>
              <a:t>a YouTube </a:t>
            </a:r>
            <a:r>
              <a:rPr lang="en-US" sz="2800" spc="-5" dirty="0">
                <a:effectLst/>
                <a:latin typeface="Times New Roman" panose="02020603050405020304" pitchFamily="18" charset="0"/>
                <a:ea typeface="SimSun" panose="02010600030101010101" pitchFamily="2" charset="-122"/>
              </a:rPr>
              <a:t>Shorts video. </a:t>
            </a:r>
          </a:p>
        </p:txBody>
      </p:sp>
      <p:sp>
        <p:nvSpPr>
          <p:cNvPr id="5" name="Text Box 11">
            <a:extLst>
              <a:ext uri="{FF2B5EF4-FFF2-40B4-BE49-F238E27FC236}">
                <a16:creationId xmlns:a16="http://schemas.microsoft.com/office/drawing/2014/main" id="{DDD80912-DDA5-7F24-A87D-D8E475858122}"/>
              </a:ext>
            </a:extLst>
          </p:cNvPr>
          <p:cNvSpPr txBox="1">
            <a:spLocks noChangeArrowheads="1"/>
          </p:cNvSpPr>
          <p:nvPr/>
        </p:nvSpPr>
        <p:spPr bwMode="auto">
          <a:xfrm>
            <a:off x="29734509" y="16251676"/>
            <a:ext cx="12958231" cy="13516521"/>
          </a:xfrm>
          <a:prstGeom prst="rect">
            <a:avLst/>
          </a:prstGeom>
          <a:noFill/>
          <a:ln w="9525">
            <a:noFill/>
            <a:miter lim="800000"/>
            <a:headEnd/>
            <a:tailEnd/>
          </a:ln>
        </p:spPr>
        <p:txBody>
          <a:bodyPr wrap="square">
            <a:spAutoFit/>
          </a:bodyPr>
          <a:lstStyle/>
          <a:p>
            <a:pPr marL="0" marR="0" algn="ctr">
              <a:spcBef>
                <a:spcPts val="800"/>
              </a:spcBef>
              <a:spcAft>
                <a:spcPts val="400"/>
              </a:spcAft>
              <a:tabLst>
                <a:tab pos="228600" algn="l"/>
              </a:tabLst>
            </a:pPr>
            <a:r>
              <a:rPr lang="en-US" sz="2800" b="1" cap="small" dirty="0">
                <a:effectLst/>
                <a:latin typeface="Times New Roman" panose="02020603050405020304" pitchFamily="18" charset="0"/>
              </a:rPr>
              <a:t>References</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3">
                  <a:extLst>
                    <a:ext uri="{A12FA001-AC4F-418D-AE19-62706E023703}">
                      <ahyp:hlinkClr xmlns:ahyp="http://schemas.microsoft.com/office/drawing/2018/hyperlinkcolor" val="tx"/>
                    </a:ext>
                  </a:extLst>
                </a:hlinkClick>
              </a:rPr>
              <a:t>ChatGPT (openai.com)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We used this tool and the instructions on this site to create our chatbots. Without it our work would not have been possible. </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4">
                  <a:extLst>
                    <a:ext uri="{A12FA001-AC4F-418D-AE19-62706E023703}">
                      <ahyp:hlinkClr xmlns:ahyp="http://schemas.microsoft.com/office/drawing/2018/hyperlinkcolor" val="tx"/>
                    </a:ext>
                  </a:extLst>
                </a:hlinkClick>
              </a:rPr>
              <a:t>How To Create Custom GPTs - Build your own ChatGPT (youtube.com)</a:t>
            </a:r>
            <a:r>
              <a:rPr lang="en-US" sz="2000" dirty="0">
                <a:effectLst/>
                <a:latin typeface="Times New Roman" panose="02020603050405020304" pitchFamily="18" charset="0"/>
                <a:ea typeface="MS Mincho" panose="02020609040205080304" pitchFamily="49" charset="-128"/>
              </a:rPr>
              <a:t> – This video outlines how to create your own chatbot for beginners, including steps and tools on how to add actions to your chatbot.</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5">
                  <a:extLst>
                    <a:ext uri="{A12FA001-AC4F-418D-AE19-62706E023703}">
                      <ahyp:hlinkClr xmlns:ahyp="http://schemas.microsoft.com/office/drawing/2018/hyperlinkcolor" val="tx"/>
                    </a:ext>
                  </a:extLst>
                </a:hlinkClick>
              </a:rPr>
              <a:t>Add Actions to your GPT in ChatGPT! (Full Guide) (youtube.com)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has more detailed information about what actions can be carried out, and provides information on how to create them.</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6">
                  <a:extLst>
                    <a:ext uri="{A12FA001-AC4F-418D-AE19-62706E023703}">
                      <ahyp:hlinkClr xmlns:ahyp="http://schemas.microsoft.com/office/drawing/2018/hyperlinkcolor" val="tx"/>
                    </a:ext>
                  </a:extLst>
                </a:hlinkClick>
              </a:rPr>
              <a:t>ChatGPT made an iPhone app for me (youtube.com)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explains how an iPhone app can be made with the help of ChatGPT. We are not sure if we will be able to work with the methods described in the video.</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7">
                  <a:extLst>
                    <a:ext uri="{A12FA001-AC4F-418D-AE19-62706E023703}">
                      <ahyp:hlinkClr xmlns:ahyp="http://schemas.microsoft.com/office/drawing/2018/hyperlinkcolor" val="tx"/>
                    </a:ext>
                  </a:extLst>
                </a:hlinkClick>
              </a:rPr>
              <a:t>Home | Zapier</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site provides ready made actions that can be added to a chatbot. We may use its actions for our work.</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8">
                  <a:extLst>
                    <a:ext uri="{A12FA001-AC4F-418D-AE19-62706E023703}">
                      <ahyp:hlinkClr xmlns:ahyp="http://schemas.microsoft.com/office/drawing/2018/hyperlinkcolor" val="tx"/>
                    </a:ext>
                  </a:extLst>
                </a:hlinkClick>
              </a:rPr>
              <a:t>How ChatGPT Built My App in Minutes </a:t>
            </a:r>
            <a:r>
              <a:rPr lang="en-US" sz="2000" u="sng" dirty="0">
                <a:solidFill>
                  <a:schemeClr val="accent2">
                    <a:lumMod val="75000"/>
                  </a:schemeClr>
                </a:solidFill>
                <a:effectLst/>
                <a:latin typeface="Segoe UI Emoji" panose="020B0502040204020203" pitchFamily="34" charset="0"/>
                <a:ea typeface="MS Mincho" panose="02020609040205080304" pitchFamily="49" charset="-128"/>
                <a:cs typeface="Segoe UI Emoji" panose="020B0502040204020203" pitchFamily="34" charset="0"/>
                <a:hlinkClick r:id="rId8">
                  <a:extLst>
                    <a:ext uri="{A12FA001-AC4F-418D-AE19-62706E023703}">
                      <ahyp:hlinkClr xmlns:ahyp="http://schemas.microsoft.com/office/drawing/2018/hyperlinkcolor" val="tx"/>
                    </a:ext>
                  </a:extLst>
                </a:hlinkClick>
              </a:rPr>
              <a:t>🤯</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8">
                  <a:extLst>
                    <a:ext uri="{A12FA001-AC4F-418D-AE19-62706E023703}">
                      <ahyp:hlinkClr xmlns:ahyp="http://schemas.microsoft.com/office/drawing/2018/hyperlinkcolor" val="tx"/>
                    </a:ext>
                  </a:extLst>
                </a:hlinkClick>
              </a:rPr>
              <a:t> (youtube.com)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gives useful instructions on how to create a phone app using ChatGPT. We may use this to create a game for the phone.</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err="1">
                <a:solidFill>
                  <a:schemeClr val="accent2">
                    <a:lumMod val="75000"/>
                  </a:schemeClr>
                </a:solidFill>
                <a:effectLst/>
                <a:latin typeface="Times New Roman" panose="02020603050405020304" pitchFamily="18" charset="0"/>
                <a:ea typeface="MS Mincho" panose="02020609040205080304" pitchFamily="49" charset="-128"/>
                <a:hlinkClick r:id="rId9">
                  <a:extLst>
                    <a:ext uri="{A12FA001-AC4F-418D-AE19-62706E023703}">
                      <ahyp:hlinkClr xmlns:ahyp="http://schemas.microsoft.com/office/drawing/2018/hyperlinkcolor" val="tx"/>
                    </a:ext>
                  </a:extLst>
                </a:hlinkClick>
              </a:rPr>
              <a:t>CodePen</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9">
                  <a:extLst>
                    <a:ext uri="{A12FA001-AC4F-418D-AE19-62706E023703}">
                      <ahyp:hlinkClr xmlns:ahyp="http://schemas.microsoft.com/office/drawing/2018/hyperlinkcolor" val="tx"/>
                    </a:ext>
                  </a:extLst>
                </a:hlinkClick>
              </a:rPr>
              <a:t>: Online Code Editor and Front End Web Developer Community</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website allows you to build and test your code. We may use it to develop the phone app, as was suggested in one of our other sources.</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err="1">
                <a:solidFill>
                  <a:schemeClr val="accent2">
                    <a:lumMod val="75000"/>
                  </a:schemeClr>
                </a:solidFill>
                <a:effectLst/>
                <a:latin typeface="Times New Roman" panose="02020603050405020304" pitchFamily="18" charset="0"/>
                <a:ea typeface="MS Mincho" panose="02020609040205080304" pitchFamily="49" charset="-128"/>
                <a:hlinkClick r:id="rId10">
                  <a:extLst>
                    <a:ext uri="{A12FA001-AC4F-418D-AE19-62706E023703}">
                      <ahyp:hlinkClr xmlns:ahyp="http://schemas.microsoft.com/office/drawing/2018/hyperlinkcolor" val="tx"/>
                    </a:ext>
                  </a:extLst>
                </a:hlinkClick>
              </a:rPr>
              <a:t>tiiny.host</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0">
                  <a:extLst>
                    <a:ext uri="{A12FA001-AC4F-418D-AE19-62706E023703}">
                      <ahyp:hlinkClr xmlns:ahyp="http://schemas.microsoft.com/office/drawing/2018/hyperlinkcolor" val="tx"/>
                    </a:ext>
                  </a:extLst>
                </a:hlinkClick>
              </a:rPr>
              <a:t> - The simplest way to share your web project</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web page hosts web projects, which is necessary for creating the application. We might use this one, or look for another one like it.</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err="1">
                <a:solidFill>
                  <a:schemeClr val="accent2">
                    <a:lumMod val="75000"/>
                  </a:schemeClr>
                </a:solidFill>
                <a:latin typeface="Times New Roman" panose="02020603050405020304" pitchFamily="18" charset="0"/>
                <a:ea typeface="MS Mincho" panose="02020609040205080304" pitchFamily="49" charset="-128"/>
                <a:hlinkClick r:id="rId11">
                  <a:extLst>
                    <a:ext uri="{A12FA001-AC4F-418D-AE19-62706E023703}">
                      <ahyp:hlinkClr xmlns:ahyp="http://schemas.microsoft.com/office/drawing/2018/hyperlinkcolor" val="tx"/>
                    </a:ext>
                  </a:extLst>
                </a:hlinkClick>
              </a:rPr>
              <a:t>Pictory</a:t>
            </a:r>
            <a:r>
              <a:rPr lang="en-US" sz="2000" u="sng" dirty="0">
                <a:solidFill>
                  <a:schemeClr val="accent2">
                    <a:lumMod val="75000"/>
                  </a:schemeClr>
                </a:solidFill>
                <a:latin typeface="Times New Roman" panose="02020603050405020304" pitchFamily="18" charset="0"/>
                <a:ea typeface="MS Mincho" panose="02020609040205080304" pitchFamily="49" charset="-128"/>
                <a:hlinkClick r:id="rId11">
                  <a:extLst>
                    <a:ext uri="{A12FA001-AC4F-418D-AE19-62706E023703}">
                      <ahyp:hlinkClr xmlns:ahyp="http://schemas.microsoft.com/office/drawing/2018/hyperlinkcolor" val="tx"/>
                    </a:ext>
                  </a:extLst>
                </a:hlinkClick>
              </a:rPr>
              <a:t> - Easy Video Creation For Content Marketers</a:t>
            </a:r>
            <a:r>
              <a:rPr lang="en-US" sz="2000" u="sng" dirty="0">
                <a:solidFill>
                  <a:schemeClr val="accent2">
                    <a:lumMod val="75000"/>
                  </a:schemeClr>
                </a:solidFill>
                <a:latin typeface="Times New Roman" panose="02020603050405020304" pitchFamily="18" charset="0"/>
                <a:ea typeface="MS Mincho" panose="02020609040205080304" pitchFamily="49" charset="-128"/>
              </a:rPr>
              <a:t> </a:t>
            </a:r>
            <a:r>
              <a:rPr lang="en-US" sz="2000" dirty="0">
                <a:latin typeface="Times New Roman" panose="02020603050405020304" pitchFamily="18" charset="0"/>
                <a:ea typeface="MS Mincho" panose="02020609040205080304" pitchFamily="49" charset="-128"/>
              </a:rPr>
              <a:t>– This web page automates the creation of video shorts by providing a template, pictures, voices, and customization tools</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Lst>
            </a:pPr>
            <a:r>
              <a:rPr lang="en-US" sz="2000" u="sng" dirty="0">
                <a:solidFill>
                  <a:schemeClr val="accent2">
                    <a:lumMod val="75000"/>
                  </a:schemeClr>
                </a:solidFill>
                <a:latin typeface="Times New Roman" panose="02020603050405020304" pitchFamily="18" charset="0"/>
                <a:ea typeface="MS Mincho" panose="02020609040205080304" pitchFamily="49" charset="-128"/>
                <a:hlinkClick r:id="rId12">
                  <a:extLst>
                    <a:ext uri="{A12FA001-AC4F-418D-AE19-62706E023703}">
                      <ahyp:hlinkClr xmlns:ahyp="http://schemas.microsoft.com/office/drawing/2018/hyperlinkcolor" val="tx"/>
                    </a:ext>
                  </a:extLst>
                </a:hlinkClick>
              </a:rPr>
              <a:t>AI Voice Generator: Versatile Text to Speech Software | </a:t>
            </a:r>
            <a:r>
              <a:rPr lang="en-US" sz="2000" u="sng" dirty="0" err="1">
                <a:solidFill>
                  <a:schemeClr val="accent2">
                    <a:lumMod val="75000"/>
                  </a:schemeClr>
                </a:solidFill>
                <a:latin typeface="Times New Roman" panose="02020603050405020304" pitchFamily="18" charset="0"/>
                <a:ea typeface="MS Mincho" panose="02020609040205080304" pitchFamily="49" charset="-128"/>
                <a:hlinkClick r:id="rId12">
                  <a:extLst>
                    <a:ext uri="{A12FA001-AC4F-418D-AE19-62706E023703}">
                      <ahyp:hlinkClr xmlns:ahyp="http://schemas.microsoft.com/office/drawing/2018/hyperlinkcolor" val="tx"/>
                    </a:ext>
                  </a:extLst>
                </a:hlinkClick>
              </a:rPr>
              <a:t>Murf</a:t>
            </a:r>
            <a:r>
              <a:rPr lang="en-US" sz="2000" u="sng" dirty="0">
                <a:solidFill>
                  <a:schemeClr val="accent2">
                    <a:lumMod val="75000"/>
                  </a:schemeClr>
                </a:solidFill>
                <a:latin typeface="Times New Roman" panose="02020603050405020304" pitchFamily="18" charset="0"/>
                <a:ea typeface="MS Mincho" panose="02020609040205080304" pitchFamily="49" charset="-128"/>
                <a:hlinkClick r:id="rId12">
                  <a:extLst>
                    <a:ext uri="{A12FA001-AC4F-418D-AE19-62706E023703}">
                      <ahyp:hlinkClr xmlns:ahyp="http://schemas.microsoft.com/office/drawing/2018/hyperlinkcolor" val="tx"/>
                    </a:ext>
                  </a:extLst>
                </a:hlinkClick>
              </a:rPr>
              <a:t> AI</a:t>
            </a:r>
            <a:r>
              <a:rPr lang="en-US" sz="2000" u="sng" dirty="0">
                <a:solidFill>
                  <a:schemeClr val="accent2">
                    <a:lumMod val="75000"/>
                  </a:schemeClr>
                </a:solidFill>
                <a:latin typeface="Times New Roman" panose="02020603050405020304" pitchFamily="18" charset="0"/>
                <a:ea typeface="MS Mincho" panose="02020609040205080304" pitchFamily="49" charset="-128"/>
              </a:rPr>
              <a:t> </a:t>
            </a:r>
            <a:r>
              <a:rPr lang="en-US" sz="2000" dirty="0">
                <a:latin typeface="Times New Roman" panose="02020603050405020304" pitchFamily="18" charset="0"/>
                <a:ea typeface="MS Mincho" panose="02020609040205080304" pitchFamily="49" charset="-128"/>
              </a:rPr>
              <a:t>– This site provides an AI voice generator that can be used for videos.</a:t>
            </a:r>
            <a:endParaRPr lang="en-US" sz="2000" dirty="0">
              <a:effectLst/>
              <a:latin typeface="Times New Roman" panose="02020603050405020304" pitchFamily="18" charset="0"/>
              <a:ea typeface="MS Mincho" panose="02020609040205080304" pitchFamily="49" charset="-128"/>
            </a:endParaRP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3">
                  <a:extLst>
                    <a:ext uri="{A12FA001-AC4F-418D-AE19-62706E023703}">
                      <ahyp:hlinkClr xmlns:ahyp="http://schemas.microsoft.com/office/drawing/2018/hyperlinkcolor" val="tx"/>
                    </a:ext>
                  </a:extLst>
                </a:hlinkClick>
              </a:rPr>
              <a:t>Web To App - Turn Your Website Into Android &amp; iOS App Online (webintoapp.com)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service offers tools to convert your website into a mobile app. We might use this service or look for another one like it.</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4">
                  <a:extLst>
                    <a:ext uri="{A12FA001-AC4F-418D-AE19-62706E023703}">
                      <ahyp:hlinkClr xmlns:ahyp="http://schemas.microsoft.com/office/drawing/2018/hyperlinkcolor" val="tx"/>
                    </a:ext>
                  </a:extLst>
                </a:hlinkClick>
              </a:rPr>
              <a:t>How to Build a FULL App With ChatGPT in 20 minutes! (youtube.com)</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rPr>
              <a:t>         </a:t>
            </a:r>
            <a:endParaRPr lang="en-US" sz="2000" dirty="0">
              <a:solidFill>
                <a:schemeClr val="accent2">
                  <a:lumMod val="75000"/>
                </a:schemeClr>
              </a:solidFill>
              <a:effectLst/>
              <a:latin typeface="Times New Roman" panose="02020603050405020304" pitchFamily="18" charset="0"/>
              <a:ea typeface="MS Mincho" panose="02020609040205080304" pitchFamily="49" charset="-128"/>
            </a:endParaRPr>
          </a:p>
          <a:p>
            <a:pPr marL="224790" marR="0" indent="0" algn="just">
              <a:spcBef>
                <a:spcPts val="0"/>
              </a:spcBef>
              <a:spcAft>
                <a:spcPts val="250"/>
              </a:spcAft>
              <a:tabLst>
                <a:tab pos="228600" algn="l"/>
                <a:tab pos="457200" algn="l"/>
              </a:tabLst>
            </a:pPr>
            <a:r>
              <a:rPr lang="en-US" sz="2000" dirty="0">
                <a:effectLst/>
                <a:latin typeface="Times New Roman" panose="02020603050405020304" pitchFamily="18" charset="0"/>
                <a:ea typeface="MS Mincho" panose="02020609040205080304" pitchFamily="49" charset="-128"/>
              </a:rPr>
              <a:t>This video shows you how to do an NFT project using ChatGPT. The AI tool takes care of the image generation, too. It uses a tool named ‘</a:t>
            </a:r>
            <a:r>
              <a:rPr lang="en-US" sz="2000" dirty="0" err="1">
                <a:effectLst/>
                <a:latin typeface="Times New Roman" panose="02020603050405020304" pitchFamily="18" charset="0"/>
                <a:ea typeface="MS Mincho" panose="02020609040205080304" pitchFamily="49" charset="-128"/>
              </a:rPr>
              <a:t>invideo</a:t>
            </a:r>
            <a:r>
              <a:rPr lang="en-US" sz="2000" dirty="0">
                <a:effectLst/>
                <a:latin typeface="Times New Roman" panose="02020603050405020304" pitchFamily="18" charset="0"/>
                <a:ea typeface="MS Mincho" panose="02020609040205080304" pitchFamily="49" charset="-128"/>
              </a:rPr>
              <a:t>’ for the videos.</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5">
                  <a:extLst>
                    <a:ext uri="{A12FA001-AC4F-418D-AE19-62706E023703}">
                      <ahyp:hlinkClr xmlns:ahyp="http://schemas.microsoft.com/office/drawing/2018/hyperlinkcolor" val="tx"/>
                    </a:ext>
                  </a:extLst>
                </a:hlinkClick>
              </a:rPr>
              <a:t>(481) How to Create YouTube Videos in MINUTES with ChatGPT &amp; Text to Video Software (Step-by-Step) - YouTube</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shows how to create videos using AI. It also shows how to make money with these video. </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6">
                  <a:extLst>
                    <a:ext uri="{A12FA001-AC4F-418D-AE19-62706E023703}">
                      <ahyp:hlinkClr xmlns:ahyp="http://schemas.microsoft.com/office/drawing/2018/hyperlinkcolor" val="tx"/>
                    </a:ext>
                  </a:extLst>
                </a:hlinkClick>
              </a:rPr>
              <a:t>How To Create YouTube Shorts Videos With ChatGPT &amp; Free AI Tools</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rPr>
              <a:t> -  </a:t>
            </a:r>
            <a:r>
              <a:rPr lang="en-US" sz="2000" dirty="0">
                <a:effectLst/>
                <a:latin typeface="Times New Roman" panose="02020603050405020304" pitchFamily="18" charset="0"/>
                <a:ea typeface="MS Mincho" panose="02020609040205080304" pitchFamily="49" charset="-128"/>
              </a:rPr>
              <a:t>This video shows how to create </a:t>
            </a:r>
            <a:r>
              <a:rPr lang="en-US" sz="2000" dirty="0" err="1">
                <a:effectLst/>
                <a:latin typeface="Times New Roman" panose="02020603050405020304" pitchFamily="18" charset="0"/>
                <a:ea typeface="MS Mincho" panose="02020609040205080304" pitchFamily="49" charset="-128"/>
              </a:rPr>
              <a:t>youtube</a:t>
            </a:r>
            <a:r>
              <a:rPr lang="en-US" sz="2000" dirty="0">
                <a:effectLst/>
                <a:latin typeface="Times New Roman" panose="02020603050405020304" pitchFamily="18" charset="0"/>
                <a:ea typeface="MS Mincho" panose="02020609040205080304" pitchFamily="49" charset="-128"/>
              </a:rPr>
              <a:t> shorts. It uses </a:t>
            </a:r>
            <a:r>
              <a:rPr lang="en-US" sz="2000" dirty="0" err="1">
                <a:effectLst/>
                <a:latin typeface="Times New Roman" panose="02020603050405020304" pitchFamily="18" charset="0"/>
                <a:ea typeface="MS Mincho" panose="02020609040205080304" pitchFamily="49" charset="-128"/>
              </a:rPr>
              <a:t>chatGPT</a:t>
            </a:r>
            <a:r>
              <a:rPr lang="en-US" sz="2000" dirty="0">
                <a:effectLst/>
                <a:latin typeface="Times New Roman" panose="02020603050405020304" pitchFamily="18" charset="0"/>
                <a:ea typeface="MS Mincho" panose="02020609040205080304" pitchFamily="49" charset="-128"/>
              </a:rPr>
              <a:t> to generate the text and then moves on to ‘</a:t>
            </a:r>
            <a:r>
              <a:rPr lang="en-US" sz="2000" dirty="0" err="1">
                <a:effectLst/>
                <a:latin typeface="Times New Roman" panose="02020603050405020304" pitchFamily="18" charset="0"/>
                <a:ea typeface="MS Mincho" panose="02020609040205080304" pitchFamily="49" charset="-128"/>
              </a:rPr>
              <a:t>Pictory</a:t>
            </a:r>
            <a:r>
              <a:rPr lang="en-US" sz="2000" dirty="0">
                <a:effectLst/>
                <a:latin typeface="Times New Roman" panose="02020603050405020304" pitchFamily="18" charset="0"/>
                <a:ea typeface="MS Mincho" panose="02020609040205080304" pitchFamily="49" charset="-128"/>
              </a:rPr>
              <a:t>’, which is used to create the video. A tool named ‘</a:t>
            </a:r>
            <a:r>
              <a:rPr lang="en-US" sz="2000" dirty="0" err="1">
                <a:effectLst/>
                <a:latin typeface="Times New Roman" panose="02020603050405020304" pitchFamily="18" charset="0"/>
                <a:ea typeface="MS Mincho" panose="02020609040205080304" pitchFamily="49" charset="-128"/>
              </a:rPr>
              <a:t>Murf</a:t>
            </a:r>
            <a:r>
              <a:rPr lang="en-US" sz="2000" dirty="0">
                <a:effectLst/>
                <a:latin typeface="Times New Roman" panose="02020603050405020304" pitchFamily="18" charset="0"/>
                <a:ea typeface="MS Mincho" panose="02020609040205080304" pitchFamily="49" charset="-128"/>
              </a:rPr>
              <a:t> AI’ is used for the voice over. We followed this video because it was short and to the point. </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7">
                  <a:extLst>
                    <a:ext uri="{A12FA001-AC4F-418D-AE19-62706E023703}">
                      <ahyp:hlinkClr xmlns:ahyp="http://schemas.microsoft.com/office/drawing/2018/hyperlinkcolor" val="tx"/>
                    </a:ext>
                  </a:extLst>
                </a:hlinkClick>
              </a:rPr>
              <a:t>How To Create An App With CHATGPT For Free In Minutes (youtube.com)</a:t>
            </a:r>
            <a:r>
              <a:rPr lang="en-US" sz="2000"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This video shows how to create a utility phone app. We may use this video to create a utility phone app.</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8">
                  <a:extLst>
                    <a:ext uri="{A12FA001-AC4F-418D-AE19-62706E023703}">
                      <ahyp:hlinkClr xmlns:ahyp="http://schemas.microsoft.com/office/drawing/2018/hyperlinkcolor" val="tx"/>
                    </a:ext>
                  </a:extLst>
                </a:hlinkClick>
              </a:rPr>
              <a:t>2 Genius Ways To Use ChatGPT To Create A PowerPoint Presentation (youtube.com)</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rPr>
              <a:t> – </a:t>
            </a:r>
            <a:r>
              <a:rPr lang="en-US" sz="2000" dirty="0">
                <a:effectLst/>
                <a:latin typeface="Times New Roman" panose="02020603050405020304" pitchFamily="18" charset="0"/>
                <a:ea typeface="MS Mincho" panose="02020609040205080304" pitchFamily="49" charset="-128"/>
              </a:rPr>
              <a:t>This video shows hot to create a PowerPoint presentation using ai. It uses visual basic for applications (VBA). Even though we decided not to follow this video, we are including it here, because most students need to create presentations at one point during their studies or their career.</a:t>
            </a: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19">
                  <a:extLst>
                    <a:ext uri="{A12FA001-AC4F-418D-AE19-62706E023703}">
                      <ahyp:hlinkClr xmlns:ahyp="http://schemas.microsoft.com/office/drawing/2018/hyperlinkcolor" val="tx"/>
                    </a:ext>
                  </a:extLst>
                </a:hlinkClick>
              </a:rPr>
              <a:t>How to Use ChatGPT To Create a Killer PowerPoint in Minutes (youtube.com)</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contains another instruction</a:t>
            </a:r>
          </a:p>
          <a:p>
            <a:pPr marL="228600" marR="0" indent="-228600" algn="ctr">
              <a:lnSpc>
                <a:spcPts val="900"/>
              </a:lnSpc>
              <a:spcBef>
                <a:spcPts val="0"/>
              </a:spcBef>
              <a:spcAft>
                <a:spcPts val="250"/>
              </a:spcAft>
              <a:tabLst>
                <a:tab pos="228600" algn="l"/>
                <a:tab pos="457200" algn="l"/>
              </a:tabLst>
            </a:pPr>
            <a:r>
              <a:rPr lang="en-US" sz="1800" b="1" spc="-5" dirty="0">
                <a:solidFill>
                  <a:srgbClr val="FFC000"/>
                </a:solidFill>
                <a:effectLst/>
                <a:latin typeface="Times New Roman" panose="02020603050405020304" pitchFamily="18" charset="0"/>
                <a:ea typeface="SimSun" panose="02010600030101010101" pitchFamily="2" charset="-122"/>
              </a:rPr>
              <a:t> </a:t>
            </a:r>
            <a:endParaRPr lang="en-US" sz="1800" dirty="0">
              <a:effectLst/>
              <a:latin typeface="Times New Roman" panose="02020603050405020304" pitchFamily="18" charset="0"/>
              <a:ea typeface="MS Mincho" panose="02020609040205080304" pitchFamily="49" charset="-128"/>
            </a:endParaRPr>
          </a:p>
          <a:p>
            <a:br>
              <a:rPr lang="en-US" sz="1800" b="1" spc="-5" dirty="0">
                <a:solidFill>
                  <a:srgbClr val="00B0F0"/>
                </a:solidFill>
                <a:effectLst/>
                <a:latin typeface="Times New Roman" panose="02020603050405020304" pitchFamily="18" charset="0"/>
                <a:ea typeface="SimSun" panose="02010600030101010101" pitchFamily="2" charset="-122"/>
              </a:rPr>
            </a:br>
            <a:endParaRPr lang="en-US" sz="2800" spc="-5" dirty="0">
              <a:effectLst/>
              <a:latin typeface="Times New Roman" panose="02020603050405020304" pitchFamily="18" charset="0"/>
              <a:ea typeface="SimSun" panose="02010600030101010101" pitchFamily="2" charset="-122"/>
            </a:endParaRPr>
          </a:p>
        </p:txBody>
      </p:sp>
      <p:pic>
        <p:nvPicPr>
          <p:cNvPr id="10" name="Picture 9">
            <a:extLst>
              <a:ext uri="{FF2B5EF4-FFF2-40B4-BE49-F238E27FC236}">
                <a16:creationId xmlns:a16="http://schemas.microsoft.com/office/drawing/2014/main" id="{C502AAA5-3210-791C-BC2C-0F2875729657}"/>
              </a:ext>
            </a:extLst>
          </p:cNvPr>
          <p:cNvPicPr>
            <a:picLocks noChangeAspect="1"/>
          </p:cNvPicPr>
          <p:nvPr/>
        </p:nvPicPr>
        <p:blipFill>
          <a:blip r:embed="rId20"/>
          <a:stretch>
            <a:fillRect/>
          </a:stretch>
        </p:blipFill>
        <p:spPr>
          <a:xfrm>
            <a:off x="1130300" y="19477464"/>
            <a:ext cx="10740981" cy="85268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 Box 11">
            <a:extLst>
              <a:ext uri="{FF2B5EF4-FFF2-40B4-BE49-F238E27FC236}">
                <a16:creationId xmlns:a16="http://schemas.microsoft.com/office/drawing/2014/main" id="{843DB2CF-A9B6-9910-D5E2-37831D8F6E27}"/>
              </a:ext>
            </a:extLst>
          </p:cNvPr>
          <p:cNvSpPr txBox="1">
            <a:spLocks noChangeArrowheads="1"/>
          </p:cNvSpPr>
          <p:nvPr/>
        </p:nvSpPr>
        <p:spPr bwMode="auto">
          <a:xfrm>
            <a:off x="29721790" y="5620554"/>
            <a:ext cx="13081000" cy="11759117"/>
          </a:xfrm>
          <a:prstGeom prst="rect">
            <a:avLst/>
          </a:prstGeom>
          <a:noFill/>
          <a:ln w="9525">
            <a:noFill/>
            <a:miter lim="800000"/>
            <a:headEnd/>
            <a:tailEnd/>
          </a:ln>
        </p:spPr>
        <p:txBody>
          <a:bodyPr wrap="square">
            <a:spAutoFit/>
          </a:bodyPr>
          <a:lstStyle/>
          <a:p>
            <a:pPr marL="0" marR="0" indent="0" algn="ctr">
              <a:spcBef>
                <a:spcPts val="800"/>
              </a:spcBef>
              <a:spcAft>
                <a:spcPts val="400"/>
              </a:spcAft>
              <a:tabLst>
                <a:tab pos="137160" algn="l"/>
                <a:tab pos="365760" algn="l"/>
                <a:tab pos="137160" algn="l"/>
              </a:tabLst>
            </a:pPr>
            <a:r>
              <a:rPr lang="en-US" sz="4800" b="1" kern="0" cap="small" dirty="0">
                <a:effectLst/>
                <a:latin typeface="Times New Roman" panose="02020603050405020304" pitchFamily="18" charset="0"/>
              </a:rPr>
              <a:t>Conclusion</a:t>
            </a:r>
          </a:p>
          <a:p>
            <a:pPr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Many instruction videos on YouTube that claim to teach the viewer how to create content using ChatGPT are overpromising. The abilities of ChatGPT are more limited than indicated by many of those videos.  Our customGPT failed to follow instructions many times. Repeated events seemed particularly challenging for our ChatGPT powered customGPT. Repeating events were scheduled correctly only 20% of the time. </a:t>
            </a:r>
          </a:p>
          <a:p>
            <a:pPr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The online game could not have been created without coding knowledge. While the files produced by ChatGPT were impressive, it kept making mistakes and then went in circles trying to correct its mistakes. It corrected a mistake but produced another code malfunction in the process many times. It would correct mistakes without considering the entirety of this small project. This frequently resulted in the post correction code to behave worse, introducing new errors, than the pre-correction one. It seemed to go in circles. Furthermore, in our project ChatGPT never was able to produce a working code that consisted of more than three files. (The third file was necessary for the instruction page). ChatGPT did not link files together. It placed the code for the ‘instructions’ button in the wrong place. It tried to write JavaScript code to create the instructions and introduced new mistakes in the process. We had to fix the code by hand to make it work. We added the instructions page by hand.</a:t>
            </a:r>
          </a:p>
          <a:p>
            <a:pPr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The only project that worked very well was the video short. Following advertised videos which claimed we could create video shorts using ChatGPT we learned that actually very little ChatGPT involvement was needed. The video text, which consists of only a few sentences was produced by ChatGPT. Everything else was done with the help of readily available </a:t>
            </a:r>
            <a:r>
              <a:rPr lang="en-US" sz="2800" spc="-5">
                <a:latin typeface="Times New Roman" panose="02020603050405020304" pitchFamily="18" charset="0"/>
                <a:ea typeface="SimSun" panose="02010600030101010101" pitchFamily="2" charset="-122"/>
              </a:rPr>
              <a:t>online tools.</a:t>
            </a:r>
            <a:endParaRPr lang="en-US" sz="2800" spc="-5" dirty="0">
              <a:latin typeface="Times New Roman" panose="02020603050405020304" pitchFamily="18" charset="0"/>
              <a:ea typeface="SimSun" panose="02010600030101010101" pitchFamily="2" charset="-122"/>
            </a:endParaRPr>
          </a:p>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 </a:t>
            </a:r>
          </a:p>
        </p:txBody>
      </p:sp>
      <p:sp>
        <p:nvSpPr>
          <p:cNvPr id="6" name="Text Box 11">
            <a:extLst>
              <a:ext uri="{FF2B5EF4-FFF2-40B4-BE49-F238E27FC236}">
                <a16:creationId xmlns:a16="http://schemas.microsoft.com/office/drawing/2014/main" id="{DFAB95C1-BE01-5359-4FC5-4C8B9D225DDB}"/>
              </a:ext>
            </a:extLst>
          </p:cNvPr>
          <p:cNvSpPr txBox="1">
            <a:spLocks noChangeArrowheads="1"/>
          </p:cNvSpPr>
          <p:nvPr/>
        </p:nvSpPr>
        <p:spPr bwMode="auto">
          <a:xfrm>
            <a:off x="12145434" y="19026485"/>
            <a:ext cx="1951566" cy="9690642"/>
          </a:xfrm>
          <a:prstGeom prst="rect">
            <a:avLst/>
          </a:prstGeom>
          <a:noFill/>
          <a:ln w="9525">
            <a:noFill/>
            <a:miter lim="800000"/>
            <a:headEnd/>
            <a:tailEnd/>
          </a:ln>
        </p:spPr>
        <p:txBody>
          <a:bodyPr wrap="square">
            <a:spAutoFit/>
          </a:bodyPr>
          <a:lstStyle/>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We followed the instructions closely, watching multiple videos and trying different approaches to ensure our projects worked as intended. Unfortunately, most videos were over promising on ChatGPT’s abilities. </a:t>
            </a:r>
          </a:p>
        </p:txBody>
      </p:sp>
      <p:sp>
        <p:nvSpPr>
          <p:cNvPr id="7" name="Text Box 11">
            <a:extLst>
              <a:ext uri="{FF2B5EF4-FFF2-40B4-BE49-F238E27FC236}">
                <a16:creationId xmlns:a16="http://schemas.microsoft.com/office/drawing/2014/main" id="{E1224D45-01D1-95E5-09F6-FAFD60F8C032}"/>
              </a:ext>
            </a:extLst>
          </p:cNvPr>
          <p:cNvSpPr txBox="1">
            <a:spLocks noChangeArrowheads="1"/>
          </p:cNvSpPr>
          <p:nvPr/>
        </p:nvSpPr>
        <p:spPr bwMode="auto">
          <a:xfrm>
            <a:off x="15405100" y="5410200"/>
            <a:ext cx="13081000" cy="954107"/>
          </a:xfrm>
          <a:prstGeom prst="rect">
            <a:avLst/>
          </a:prstGeom>
          <a:noFill/>
          <a:ln w="9525">
            <a:noFill/>
            <a:miter lim="800000"/>
            <a:headEnd/>
            <a:tailEnd/>
          </a:ln>
        </p:spPr>
        <p:txBody>
          <a:bodyPr wrap="square">
            <a:spAutoFit/>
          </a:bodyPr>
          <a:lstStyle/>
          <a:p>
            <a:pPr marL="0" marR="0" indent="0" algn="just">
              <a:spcBef>
                <a:spcPts val="800"/>
              </a:spcBef>
              <a:spcAft>
                <a:spcPts val="400"/>
              </a:spcAft>
              <a:tabLst>
                <a:tab pos="137160" algn="l"/>
                <a:tab pos="365760" algn="l"/>
                <a:tab pos="137160" algn="l"/>
              </a:tabLst>
            </a:pPr>
            <a:r>
              <a:rPr lang="en-US" sz="2800" spc="-5" dirty="0">
                <a:latin typeface="Times New Roman" panose="02020603050405020304" pitchFamily="18" charset="0"/>
                <a:ea typeface="SimSun" panose="02010600030101010101" pitchFamily="2" charset="-122"/>
              </a:rPr>
              <a:t>notification parameters. We set up the Zapier action modifier according to instructions and created the action for the customGPT in our OpenAI account. </a:t>
            </a:r>
            <a:endParaRPr lang="en-US" sz="2800" spc="-5" dirty="0">
              <a:effectLst/>
              <a:latin typeface="Times New Roman" panose="02020603050405020304" pitchFamily="18" charset="0"/>
              <a:ea typeface="SimSun" panose="02010600030101010101" pitchFamily="2" charset="-122"/>
            </a:endParaRPr>
          </a:p>
        </p:txBody>
      </p:sp>
      <p:pic>
        <p:nvPicPr>
          <p:cNvPr id="15" name="Picture 14">
            <a:extLst>
              <a:ext uri="{FF2B5EF4-FFF2-40B4-BE49-F238E27FC236}">
                <a16:creationId xmlns:a16="http://schemas.microsoft.com/office/drawing/2014/main" id="{9ECD7FD7-A132-066C-C9E9-855FC2492CA3}"/>
              </a:ext>
            </a:extLst>
          </p:cNvPr>
          <p:cNvPicPr>
            <a:picLocks noChangeAspect="1"/>
          </p:cNvPicPr>
          <p:nvPr/>
        </p:nvPicPr>
        <p:blipFill>
          <a:blip r:embed="rId21"/>
          <a:stretch>
            <a:fillRect/>
          </a:stretch>
        </p:blipFill>
        <p:spPr>
          <a:xfrm>
            <a:off x="21146712" y="6408491"/>
            <a:ext cx="7339388" cy="64560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16">
            <a:extLst>
              <a:ext uri="{FF2B5EF4-FFF2-40B4-BE49-F238E27FC236}">
                <a16:creationId xmlns:a16="http://schemas.microsoft.com/office/drawing/2014/main" id="{1AE9C9E0-B4B3-87B5-5366-90AA2FF66B4D}"/>
              </a:ext>
            </a:extLst>
          </p:cNvPr>
          <p:cNvPicPr>
            <a:picLocks noChangeAspect="1"/>
          </p:cNvPicPr>
          <p:nvPr/>
        </p:nvPicPr>
        <p:blipFill>
          <a:blip r:embed="rId22"/>
          <a:stretch>
            <a:fillRect/>
          </a:stretch>
        </p:blipFill>
        <p:spPr>
          <a:xfrm>
            <a:off x="15416001" y="12753932"/>
            <a:ext cx="7215400" cy="271776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8" name="Text Box 11">
            <a:extLst>
              <a:ext uri="{FF2B5EF4-FFF2-40B4-BE49-F238E27FC236}">
                <a16:creationId xmlns:a16="http://schemas.microsoft.com/office/drawing/2014/main" id="{A3EB62D3-E862-A3F4-B181-F9FE3F86F495}"/>
              </a:ext>
            </a:extLst>
          </p:cNvPr>
          <p:cNvSpPr txBox="1">
            <a:spLocks noChangeArrowheads="1"/>
          </p:cNvSpPr>
          <p:nvPr/>
        </p:nvSpPr>
        <p:spPr bwMode="auto">
          <a:xfrm>
            <a:off x="15282332" y="6421273"/>
            <a:ext cx="5799443" cy="5823133"/>
          </a:xfrm>
          <a:prstGeom prst="rect">
            <a:avLst/>
          </a:prstGeom>
          <a:noFill/>
          <a:ln w="9525">
            <a:noFill/>
            <a:miter lim="800000"/>
            <a:headEnd/>
            <a:tailEnd/>
          </a:ln>
        </p:spPr>
        <p:txBody>
          <a:bodyPr wrap="square">
            <a:spAutoFit/>
          </a:bodyPr>
          <a:lstStyle/>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We edited our instructions to our Medication Reminder many times to get the customGPT to work correctly. But our customGPT did not consistently work as intended. It frequently made mistakes. One frequent mistake included the timing of events. Our customGPT would schedule reminder events for 10am, even though we clearly instructed it to set the event for 10pm. Sometimes our customGPT seemed to just ‘guess’ at the time of the event, not following our typed instructions at all. </a:t>
            </a:r>
            <a:endParaRPr lang="en-US" sz="2800" spc="-5" dirty="0">
              <a:effectLst/>
              <a:latin typeface="Times New Roman" panose="02020603050405020304" pitchFamily="18" charset="0"/>
              <a:ea typeface="SimSun" panose="02010600030101010101" pitchFamily="2" charset="-122"/>
            </a:endParaRPr>
          </a:p>
        </p:txBody>
      </p:sp>
      <p:sp>
        <p:nvSpPr>
          <p:cNvPr id="19" name="Text Box 11">
            <a:extLst>
              <a:ext uri="{FF2B5EF4-FFF2-40B4-BE49-F238E27FC236}">
                <a16:creationId xmlns:a16="http://schemas.microsoft.com/office/drawing/2014/main" id="{523323CD-A180-ECA7-8142-74A2D3E86046}"/>
              </a:ext>
            </a:extLst>
          </p:cNvPr>
          <p:cNvSpPr txBox="1">
            <a:spLocks noChangeArrowheads="1"/>
          </p:cNvSpPr>
          <p:nvPr/>
        </p:nvSpPr>
        <p:spPr bwMode="auto">
          <a:xfrm>
            <a:off x="22931522" y="13566065"/>
            <a:ext cx="5562599" cy="2233432"/>
          </a:xfrm>
          <a:prstGeom prst="rect">
            <a:avLst/>
          </a:prstGeom>
          <a:noFill/>
          <a:ln w="9525">
            <a:noFill/>
            <a:miter lim="800000"/>
            <a:headEnd/>
            <a:tailEnd/>
          </a:ln>
        </p:spPr>
        <p:txBody>
          <a:bodyPr wrap="square">
            <a:spAutoFit/>
          </a:bodyPr>
          <a:lstStyle/>
          <a:p>
            <a:pPr algn="ctr">
              <a:spcBef>
                <a:spcPts val="800"/>
              </a:spcBef>
              <a:spcAft>
                <a:spcPts val="400"/>
              </a:spcAft>
              <a:tabLst>
                <a:tab pos="137160" algn="l"/>
                <a:tab pos="365760" algn="l"/>
                <a:tab pos="137160" algn="l"/>
              </a:tabLst>
            </a:pPr>
            <a:r>
              <a:rPr lang="en-US" sz="3600" b="1" kern="0" dirty="0">
                <a:latin typeface="Times New Roman" panose="02020603050405020304" pitchFamily="18" charset="0"/>
              </a:rPr>
              <a:t>Online Game</a:t>
            </a:r>
          </a:p>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Following the instructions from the YouTube video, according to which anyone can create an online game, no</a:t>
            </a:r>
            <a:endParaRPr lang="en-US" sz="2800" spc="-5" dirty="0">
              <a:effectLst/>
              <a:latin typeface="Times New Roman" panose="02020603050405020304" pitchFamily="18" charset="0"/>
              <a:ea typeface="SimSun" panose="02010600030101010101" pitchFamily="2" charset="-122"/>
            </a:endParaRPr>
          </a:p>
        </p:txBody>
      </p:sp>
      <p:sp>
        <p:nvSpPr>
          <p:cNvPr id="20" name="Text Box 11">
            <a:extLst>
              <a:ext uri="{FF2B5EF4-FFF2-40B4-BE49-F238E27FC236}">
                <a16:creationId xmlns:a16="http://schemas.microsoft.com/office/drawing/2014/main" id="{AB02184F-C37D-FFB7-3EAF-A43E371DFBBF}"/>
              </a:ext>
            </a:extLst>
          </p:cNvPr>
          <p:cNvSpPr txBox="1">
            <a:spLocks noChangeArrowheads="1"/>
          </p:cNvSpPr>
          <p:nvPr/>
        </p:nvSpPr>
        <p:spPr bwMode="auto">
          <a:xfrm>
            <a:off x="15233146" y="15799497"/>
            <a:ext cx="13368867" cy="4185761"/>
          </a:xfrm>
          <a:prstGeom prst="rect">
            <a:avLst/>
          </a:prstGeom>
          <a:noFill/>
          <a:ln w="9525">
            <a:noFill/>
            <a:miter lim="800000"/>
            <a:headEnd/>
            <a:tailEnd/>
          </a:ln>
        </p:spPr>
        <p:txBody>
          <a:bodyPr wrap="square">
            <a:spAutoFit/>
          </a:bodyPr>
          <a:lstStyle/>
          <a:p>
            <a:pPr marL="0" marR="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skills required, we created the Game of Nim. ChatGPT provided the code. Per instructions we were to use CodePen.io to create the game by copying the code there. This worked reasonably well as long as our code consisted of no more than three files. ChatGPT did not manage to correctly link the files but gave us instructions on how to link them ourselves when we asked. But we wanted to add an instruction page.  ChatGPT was unable to create code for a working game that included a button with which the Instruction Page could be accessed. We gave ChatGPT detailed instructions, but it kept making mistakes that rendered the code unusable. What’s more, CodePen.io does not allow for more than three files when using the free version. We ended up using Visual Studio Code and fixing the ChatGPT provided code ourselves to get a game that included instructions.</a:t>
            </a:r>
            <a:endParaRPr lang="en-US" sz="2800" spc="-5" dirty="0">
              <a:effectLst/>
              <a:latin typeface="Times New Roman" panose="02020603050405020304" pitchFamily="18" charset="0"/>
              <a:ea typeface="SimSun" panose="02010600030101010101" pitchFamily="2" charset="-122"/>
            </a:endParaRPr>
          </a:p>
        </p:txBody>
      </p:sp>
      <p:pic>
        <p:nvPicPr>
          <p:cNvPr id="22" name="Picture 21">
            <a:extLst>
              <a:ext uri="{FF2B5EF4-FFF2-40B4-BE49-F238E27FC236}">
                <a16:creationId xmlns:a16="http://schemas.microsoft.com/office/drawing/2014/main" id="{7205E9EE-3D94-2C6F-82C4-A51D03F38BA4}"/>
              </a:ext>
            </a:extLst>
          </p:cNvPr>
          <p:cNvPicPr>
            <a:picLocks noChangeAspect="1"/>
          </p:cNvPicPr>
          <p:nvPr/>
        </p:nvPicPr>
        <p:blipFill>
          <a:blip r:embed="rId23"/>
          <a:stretch>
            <a:fillRect/>
          </a:stretch>
        </p:blipFill>
        <p:spPr>
          <a:xfrm>
            <a:off x="15269774" y="20094756"/>
            <a:ext cx="10775820" cy="760538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a:extLst>
              <a:ext uri="{FF2B5EF4-FFF2-40B4-BE49-F238E27FC236}">
                <a16:creationId xmlns:a16="http://schemas.microsoft.com/office/drawing/2014/main" id="{036C0CF1-4D13-B63D-3FFA-4E7B65101A06}"/>
              </a:ext>
            </a:extLst>
          </p:cNvPr>
          <p:cNvPicPr>
            <a:picLocks noChangeAspect="1"/>
          </p:cNvPicPr>
          <p:nvPr/>
        </p:nvPicPr>
        <p:blipFill>
          <a:blip r:embed="rId24"/>
          <a:stretch>
            <a:fillRect/>
          </a:stretch>
        </p:blipFill>
        <p:spPr>
          <a:xfrm>
            <a:off x="24462808" y="24224796"/>
            <a:ext cx="3523045" cy="39330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3" name="Text Box 11">
            <a:extLst>
              <a:ext uri="{FF2B5EF4-FFF2-40B4-BE49-F238E27FC236}">
                <a16:creationId xmlns:a16="http://schemas.microsoft.com/office/drawing/2014/main" id="{3EB891CE-F78C-E207-EE66-AC9A6646876A}"/>
              </a:ext>
            </a:extLst>
          </p:cNvPr>
          <p:cNvSpPr txBox="1">
            <a:spLocks noChangeArrowheads="1"/>
          </p:cNvSpPr>
          <p:nvPr/>
        </p:nvSpPr>
        <p:spPr bwMode="auto">
          <a:xfrm>
            <a:off x="29743561" y="28850020"/>
            <a:ext cx="5783064" cy="3208571"/>
          </a:xfrm>
          <a:prstGeom prst="rect">
            <a:avLst/>
          </a:prstGeom>
          <a:noFill/>
          <a:ln w="9525">
            <a:noFill/>
            <a:miter lim="800000"/>
            <a:headEnd/>
            <a:tailEnd/>
          </a:ln>
        </p:spPr>
        <p:txBody>
          <a:bodyPr wrap="square">
            <a:spAutoFit/>
          </a:bodyPr>
          <a:lstStyle/>
          <a:p>
            <a:pPr lvl="1" algn="just">
              <a:spcBef>
                <a:spcPts val="0"/>
              </a:spcBef>
              <a:spcAft>
                <a:spcPts val="250"/>
              </a:spcAft>
              <a:buSzPts val="800"/>
              <a:tabLst>
                <a:tab pos="228600" algn="l"/>
                <a:tab pos="685800" algn="l"/>
              </a:tabLst>
            </a:pPr>
            <a:r>
              <a:rPr lang="en-US" sz="2000" dirty="0">
                <a:effectLst/>
                <a:latin typeface="Times New Roman" panose="02020603050405020304" pitchFamily="18" charset="0"/>
                <a:ea typeface="MS Mincho" panose="02020609040205080304" pitchFamily="49" charset="-128"/>
              </a:rPr>
              <a:t>on how to create PowerPoint presentations with the help of AI. Although we did not use it, it might be a helpful resource in the future.</a:t>
            </a:r>
            <a:endPar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25">
                <a:extLst>
                  <a:ext uri="{A12FA001-AC4F-418D-AE19-62706E023703}">
                    <ahyp:hlinkClr xmlns:ahyp="http://schemas.microsoft.com/office/drawing/2018/hyperlinkcolor" val="tx"/>
                  </a:ext>
                </a:extLst>
              </a:hlinkClick>
            </a:endParaRPr>
          </a:p>
          <a:p>
            <a:pPr marL="342900" marR="0" lvl="0" indent="-342900" algn="just">
              <a:spcBef>
                <a:spcPts val="0"/>
              </a:spcBef>
              <a:spcAft>
                <a:spcPts val="250"/>
              </a:spcAft>
              <a:buSzPts val="800"/>
              <a:buFont typeface="Times New Roman" panose="02020603050405020304" pitchFamily="18" charset="0"/>
              <a:buAutoNum type="arabicPeriod"/>
              <a:tabLst>
                <a:tab pos="228600" algn="l"/>
                <a:tab pos="685800" algn="l"/>
              </a:tabLst>
            </a:pPr>
            <a:r>
              <a:rPr lang="en-US" sz="2000" u="sng" dirty="0">
                <a:solidFill>
                  <a:schemeClr val="accent2">
                    <a:lumMod val="75000"/>
                  </a:schemeClr>
                </a:solidFill>
                <a:effectLst/>
                <a:latin typeface="Times New Roman" panose="02020603050405020304" pitchFamily="18" charset="0"/>
                <a:ea typeface="MS Mincho" panose="02020609040205080304" pitchFamily="49" charset="-128"/>
                <a:hlinkClick r:id="rId25">
                  <a:extLst>
                    <a:ext uri="{A12FA001-AC4F-418D-AE19-62706E023703}">
                      <ahyp:hlinkClr xmlns:ahyp="http://schemas.microsoft.com/office/drawing/2018/hyperlinkcolor" val="tx"/>
                    </a:ext>
                  </a:extLst>
                </a:hlinkClick>
              </a:rPr>
              <a:t>Build a ChatGPT custom GPT that creates events on your Google calendar, using GPT Actions (youtube.com)</a:t>
            </a:r>
            <a:r>
              <a:rPr lang="en-US" sz="2000" u="sng" dirty="0">
                <a:solidFill>
                  <a:schemeClr val="accent2">
                    <a:lumMod val="75000"/>
                  </a:schemeClr>
                </a:solidFill>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 This video teaches how to use ChatGPT to create a custom GPT using actions. The instructions are very similar to the way we created ours, even though we did not follow this video.</a:t>
            </a:r>
          </a:p>
        </p:txBody>
      </p:sp>
      <p:sp>
        <p:nvSpPr>
          <p:cNvPr id="9" name="Text Box 11">
            <a:extLst>
              <a:ext uri="{FF2B5EF4-FFF2-40B4-BE49-F238E27FC236}">
                <a16:creationId xmlns:a16="http://schemas.microsoft.com/office/drawing/2014/main" id="{0A66601C-351A-D014-5A8C-02BA15F2C48D}"/>
              </a:ext>
            </a:extLst>
          </p:cNvPr>
          <p:cNvSpPr txBox="1">
            <a:spLocks noChangeArrowheads="1"/>
          </p:cNvSpPr>
          <p:nvPr/>
        </p:nvSpPr>
        <p:spPr bwMode="auto">
          <a:xfrm>
            <a:off x="973522" y="27573864"/>
            <a:ext cx="13081000" cy="4578689"/>
          </a:xfrm>
          <a:prstGeom prst="rect">
            <a:avLst/>
          </a:prstGeom>
          <a:noFill/>
          <a:ln w="9525">
            <a:noFill/>
            <a:miter lim="800000"/>
            <a:headEnd/>
            <a:tailEnd/>
          </a:ln>
        </p:spPr>
        <p:txBody>
          <a:bodyPr wrap="square">
            <a:spAutoFit/>
          </a:bodyPr>
          <a:lstStyle/>
          <a:p>
            <a:pPr marL="0" marR="0" indent="0" algn="ctr">
              <a:spcBef>
                <a:spcPts val="800"/>
              </a:spcBef>
              <a:spcAft>
                <a:spcPts val="400"/>
              </a:spcAft>
              <a:tabLst>
                <a:tab pos="137160" algn="l"/>
                <a:tab pos="365760" algn="l"/>
                <a:tab pos="137160" algn="l"/>
              </a:tabLst>
            </a:pPr>
            <a:endParaRPr lang="en-US" sz="3600" b="1" kern="0" dirty="0">
              <a:effectLst/>
              <a:latin typeface="Times New Roman" panose="02020603050405020304" pitchFamily="18" charset="0"/>
            </a:endParaRPr>
          </a:p>
          <a:p>
            <a:pPr marL="0" marR="0" indent="0" algn="ctr">
              <a:spcBef>
                <a:spcPts val="800"/>
              </a:spcBef>
              <a:spcAft>
                <a:spcPts val="400"/>
              </a:spcAft>
              <a:tabLst>
                <a:tab pos="137160" algn="l"/>
                <a:tab pos="365760" algn="l"/>
                <a:tab pos="137160" algn="l"/>
              </a:tabLst>
            </a:pPr>
            <a:r>
              <a:rPr lang="en-US" sz="3600" b="1" kern="0" dirty="0">
                <a:effectLst/>
                <a:latin typeface="Times New Roman" panose="02020603050405020304" pitchFamily="18" charset="0"/>
              </a:rPr>
              <a:t>CustomGPT</a:t>
            </a:r>
          </a:p>
          <a:p>
            <a:pPr marL="0" marR="0" indent="182880" algn="just">
              <a:lnSpc>
                <a:spcPct val="95000"/>
              </a:lnSpc>
              <a:spcBef>
                <a:spcPts val="2400"/>
              </a:spcBef>
              <a:spcAft>
                <a:spcPts val="600"/>
              </a:spcAft>
              <a:tabLst>
                <a:tab pos="182880" algn="l"/>
              </a:tabLst>
            </a:pPr>
            <a:r>
              <a:rPr lang="en-US" sz="2800" spc="-5" dirty="0">
                <a:effectLst/>
                <a:latin typeface="Times New Roman" panose="02020603050405020304" pitchFamily="18" charset="0"/>
                <a:ea typeface="SimSun" panose="02010600030101010101" pitchFamily="2" charset="-122"/>
              </a:rPr>
              <a:t>The video instructions showed how to create </a:t>
            </a:r>
            <a:r>
              <a:rPr lang="en-US" sz="2800" spc="-5" dirty="0" err="1">
                <a:effectLst/>
                <a:latin typeface="Times New Roman" panose="02020603050405020304" pitchFamily="18" charset="0"/>
                <a:ea typeface="SimSun" panose="02010600030101010101" pitchFamily="2" charset="-122"/>
              </a:rPr>
              <a:t>customGPT’s</a:t>
            </a:r>
            <a:r>
              <a:rPr lang="en-US" sz="2800" spc="-5" dirty="0">
                <a:effectLst/>
                <a:latin typeface="Times New Roman" panose="02020603050405020304" pitchFamily="18" charset="0"/>
                <a:ea typeface="SimSun" panose="02010600030101010101" pitchFamily="2" charset="-122"/>
              </a:rPr>
              <a:t> that would generate events in the user’s Google calendar when prompted by user input. We wanted our customGPT</a:t>
            </a:r>
            <a:r>
              <a:rPr lang="en-US" sz="2800" spc="-5" dirty="0">
                <a:latin typeface="Times New Roman" panose="02020603050405020304" pitchFamily="18" charset="0"/>
                <a:ea typeface="SimSun" panose="02010600030101010101" pitchFamily="2" charset="-122"/>
              </a:rPr>
              <a:t>, Medication Reminder, to create repeating events that remind users when to take medication. As such our Medication Reminder was designed to be a bit more advanced, than the ones shown in the videos. None of the videos included the generation of repeating events. But the videos guided us to utilize the services of Zapier.com, and the action modifier for “detailed Google Calendar events” in Zapier had options for repetition and</a:t>
            </a:r>
            <a:endParaRPr lang="en-US" sz="2800" spc="-5" dirty="0">
              <a:effectLst/>
              <a:latin typeface="Times New Roman" panose="02020603050405020304" pitchFamily="18" charset="0"/>
              <a:ea typeface="SimSun" panose="02010600030101010101" pitchFamily="2" charset="-122"/>
            </a:endParaRPr>
          </a:p>
        </p:txBody>
      </p:sp>
      <p:pic>
        <p:nvPicPr>
          <p:cNvPr id="13" name="Picture 12" descr="A qr code with black squares&#10;&#10;Description automatically generated">
            <a:extLst>
              <a:ext uri="{FF2B5EF4-FFF2-40B4-BE49-F238E27FC236}">
                <a16:creationId xmlns:a16="http://schemas.microsoft.com/office/drawing/2014/main" id="{360C70D5-3E68-94B7-645B-F509B766B009}"/>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5212071" y="29891727"/>
            <a:ext cx="2229366" cy="2229366"/>
          </a:xfrm>
          <a:prstGeom prst="rect">
            <a:avLst/>
          </a:prstGeom>
        </p:spPr>
      </p:pic>
      <p:pic>
        <p:nvPicPr>
          <p:cNvPr id="14" name="Picture 13">
            <a:extLst>
              <a:ext uri="{FF2B5EF4-FFF2-40B4-BE49-F238E27FC236}">
                <a16:creationId xmlns:a16="http://schemas.microsoft.com/office/drawing/2014/main" id="{A494D9D0-C589-820B-E9DB-1FE0AB6A45E7}"/>
              </a:ext>
            </a:extLst>
          </p:cNvPr>
          <p:cNvPicPr>
            <a:picLocks noChangeAspect="1"/>
          </p:cNvPicPr>
          <p:nvPr/>
        </p:nvPicPr>
        <p:blipFill>
          <a:blip r:embed="rId27"/>
          <a:stretch>
            <a:fillRect/>
          </a:stretch>
        </p:blipFill>
        <p:spPr>
          <a:xfrm>
            <a:off x="25287855" y="19562759"/>
            <a:ext cx="3176517" cy="5194035"/>
          </a:xfrm>
          <a:prstGeom prst="rect">
            <a:avLst/>
          </a:prstGeom>
        </p:spPr>
      </p:pic>
      <p:sp>
        <p:nvSpPr>
          <p:cNvPr id="16" name="Text Box 11">
            <a:extLst>
              <a:ext uri="{FF2B5EF4-FFF2-40B4-BE49-F238E27FC236}">
                <a16:creationId xmlns:a16="http://schemas.microsoft.com/office/drawing/2014/main" id="{8C267FA1-6B92-D0CE-1E08-C4FAA8A60B51}"/>
              </a:ext>
            </a:extLst>
          </p:cNvPr>
          <p:cNvSpPr txBox="1">
            <a:spLocks noChangeArrowheads="1"/>
          </p:cNvSpPr>
          <p:nvPr/>
        </p:nvSpPr>
        <p:spPr bwMode="auto">
          <a:xfrm>
            <a:off x="15134956" y="28038493"/>
            <a:ext cx="2573177" cy="1729704"/>
          </a:xfrm>
          <a:prstGeom prst="rect">
            <a:avLst/>
          </a:prstGeom>
          <a:noFill/>
          <a:ln w="9525">
            <a:noFill/>
            <a:miter lim="800000"/>
            <a:headEnd/>
            <a:tailEnd/>
          </a:ln>
        </p:spPr>
        <p:txBody>
          <a:bodyPr wrap="square">
            <a:spAutoFit/>
          </a:bodyPr>
          <a:lstStyle/>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You can access our game by scanning this code:</a:t>
            </a:r>
          </a:p>
        </p:txBody>
      </p:sp>
      <p:sp>
        <p:nvSpPr>
          <p:cNvPr id="21" name="Text Box 11">
            <a:extLst>
              <a:ext uri="{FF2B5EF4-FFF2-40B4-BE49-F238E27FC236}">
                <a16:creationId xmlns:a16="http://schemas.microsoft.com/office/drawing/2014/main" id="{94965EAB-4C7E-7C98-65EC-2452158422E2}"/>
              </a:ext>
            </a:extLst>
          </p:cNvPr>
          <p:cNvSpPr txBox="1">
            <a:spLocks noChangeArrowheads="1"/>
          </p:cNvSpPr>
          <p:nvPr/>
        </p:nvSpPr>
        <p:spPr bwMode="auto">
          <a:xfrm>
            <a:off x="17835245" y="28038493"/>
            <a:ext cx="10775820" cy="3461460"/>
          </a:xfrm>
          <a:prstGeom prst="rect">
            <a:avLst/>
          </a:prstGeom>
          <a:noFill/>
          <a:ln w="9525">
            <a:noFill/>
            <a:miter lim="800000"/>
            <a:headEnd/>
            <a:tailEnd/>
          </a:ln>
        </p:spPr>
        <p:txBody>
          <a:bodyPr wrap="square">
            <a:spAutoFit/>
          </a:bodyPr>
          <a:lstStyle/>
          <a:p>
            <a:pPr algn="ctr">
              <a:spcBef>
                <a:spcPts val="800"/>
              </a:spcBef>
              <a:spcAft>
                <a:spcPts val="400"/>
              </a:spcAft>
              <a:tabLst>
                <a:tab pos="137160" algn="l"/>
                <a:tab pos="365760" algn="l"/>
                <a:tab pos="137160" algn="l"/>
              </a:tabLst>
            </a:pPr>
            <a:r>
              <a:rPr lang="en-US" sz="3600" b="1" kern="0" dirty="0">
                <a:latin typeface="Times New Roman" panose="02020603050405020304" pitchFamily="18" charset="0"/>
              </a:rPr>
              <a:t>Video Short</a:t>
            </a:r>
          </a:p>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The instructions we found creating video shorts with the help of ChatGPT were the most straight forward and easy to follow of these three projects. We created a short video in very little time. We had to utilize the services of several other websites, </a:t>
            </a:r>
            <a:r>
              <a:rPr lang="en-US" sz="2800" b="1" spc="-5" dirty="0">
                <a:latin typeface="Times New Roman" panose="02020603050405020304" pitchFamily="18" charset="0"/>
                <a:ea typeface="SimSun" panose="02010600030101010101" pitchFamily="2" charset="-122"/>
              </a:rPr>
              <a:t>which limit </a:t>
            </a:r>
            <a:r>
              <a:rPr lang="en-US" sz="2800" spc="-5" dirty="0">
                <a:latin typeface="Times New Roman" panose="02020603050405020304" pitchFamily="18" charset="0"/>
                <a:ea typeface="SimSun" panose="02010600030101010101" pitchFamily="2" charset="-122"/>
              </a:rPr>
              <a:t>how much they will let you do for free. You can view our video at </a:t>
            </a:r>
            <a:r>
              <a:rPr lang="en-US" sz="2800" dirty="0">
                <a:solidFill>
                  <a:schemeClr val="accent2">
                    <a:lumMod val="75000"/>
                  </a:schemeClr>
                </a:solidFill>
                <a:hlinkClick r:id="rId28">
                  <a:extLst>
                    <a:ext uri="{A12FA001-AC4F-418D-AE19-62706E023703}">
                      <ahyp:hlinkClr xmlns:ahyp="http://schemas.microsoft.com/office/drawing/2018/hyperlinkcolor" val="tx"/>
                    </a:ext>
                  </a:extLst>
                </a:hlinkClick>
              </a:rPr>
              <a:t>Simple ways to become healthy. - YouTube</a:t>
            </a:r>
            <a:r>
              <a:rPr lang="en-US" sz="2800" dirty="0">
                <a:solidFill>
                  <a:schemeClr val="accent6">
                    <a:lumMod val="60000"/>
                    <a:lumOff val="40000"/>
                  </a:schemeClr>
                </a:solidFill>
              </a:rPr>
              <a:t> </a:t>
            </a:r>
            <a:r>
              <a:rPr lang="en-US" sz="2800" dirty="0"/>
              <a:t>, or search for “Simple ways to become healthy, YouTube”</a:t>
            </a:r>
            <a:endParaRPr lang="en-US" sz="2800" spc="-5" dirty="0">
              <a:effectLst/>
              <a:latin typeface="Times New Roman" panose="02020603050405020304" pitchFamily="18" charset="0"/>
              <a:ea typeface="SimSun" panose="02010600030101010101" pitchFamily="2" charset="-122"/>
            </a:endParaRPr>
          </a:p>
        </p:txBody>
      </p:sp>
      <p:sp>
        <p:nvSpPr>
          <p:cNvPr id="24" name="Text Box 11">
            <a:extLst>
              <a:ext uri="{FF2B5EF4-FFF2-40B4-BE49-F238E27FC236}">
                <a16:creationId xmlns:a16="http://schemas.microsoft.com/office/drawing/2014/main" id="{FBD3EEBF-322D-5D7F-481D-4E3389DACE26}"/>
              </a:ext>
            </a:extLst>
          </p:cNvPr>
          <p:cNvSpPr txBox="1">
            <a:spLocks noChangeArrowheads="1"/>
          </p:cNvSpPr>
          <p:nvPr/>
        </p:nvSpPr>
        <p:spPr bwMode="auto">
          <a:xfrm>
            <a:off x="1168400" y="14630688"/>
            <a:ext cx="13081000" cy="4464812"/>
          </a:xfrm>
          <a:prstGeom prst="rect">
            <a:avLst/>
          </a:prstGeom>
          <a:noFill/>
          <a:ln w="9525">
            <a:noFill/>
            <a:miter lim="800000"/>
            <a:headEnd/>
            <a:tailEnd/>
          </a:ln>
        </p:spPr>
        <p:txBody>
          <a:bodyPr wrap="square">
            <a:spAutoFit/>
          </a:bodyPr>
          <a:lstStyle/>
          <a:p>
            <a:pPr marL="0" marR="0" indent="0" algn="ctr">
              <a:spcBef>
                <a:spcPts val="800"/>
              </a:spcBef>
              <a:spcAft>
                <a:spcPts val="400"/>
              </a:spcAft>
              <a:tabLst>
                <a:tab pos="137160" algn="l"/>
                <a:tab pos="365760" algn="l"/>
                <a:tab pos="137160" algn="l"/>
              </a:tabLst>
            </a:pPr>
            <a:r>
              <a:rPr lang="en-US" sz="4800" b="1" kern="0" cap="small" dirty="0">
                <a:effectLst/>
                <a:latin typeface="Times New Roman" panose="02020603050405020304" pitchFamily="18" charset="0"/>
              </a:rPr>
              <a:t>Methods</a:t>
            </a:r>
          </a:p>
          <a:p>
            <a:pPr marL="0" marR="0" indent="182880" algn="just">
              <a:lnSpc>
                <a:spcPct val="95000"/>
              </a:lnSpc>
              <a:spcBef>
                <a:spcPts val="2400"/>
              </a:spcBef>
              <a:spcAft>
                <a:spcPts val="600"/>
              </a:spcAft>
              <a:tabLst>
                <a:tab pos="182880" algn="l"/>
              </a:tabLst>
            </a:pPr>
            <a:r>
              <a:rPr lang="en-US" sz="2800" spc="-5" dirty="0">
                <a:latin typeface="Times New Roman" panose="02020603050405020304" pitchFamily="18" charset="0"/>
                <a:ea typeface="SimSun" panose="02010600030101010101" pitchFamily="2" charset="-122"/>
              </a:rPr>
              <a:t>Our aim was to use the instructions we found to create something very similar, but slightly more advanced than what was shown in the instructions. We signed up for </a:t>
            </a:r>
            <a:r>
              <a:rPr lang="en-US" sz="2800" spc="-5" dirty="0" err="1">
                <a:latin typeface="Times New Roman" panose="02020603050405020304" pitchFamily="18" charset="0"/>
                <a:ea typeface="SimSun" panose="02010600030101010101" pitchFamily="2" charset="-122"/>
              </a:rPr>
              <a:t>openAI</a:t>
            </a:r>
            <a:r>
              <a:rPr lang="en-US" sz="2800" spc="-5" dirty="0">
                <a:latin typeface="Times New Roman" panose="02020603050405020304" pitchFamily="18" charset="0"/>
                <a:ea typeface="SimSun" panose="02010600030101010101" pitchFamily="2" charset="-122"/>
              </a:rPr>
              <a:t> ChatGPT and created a customGPT, Medication Reminder. The customGPT is supposed to create calendar events that will remind the user when to take medication. Our second project was the creation of an online Game of Nim. The third project was a YouTube Shorts video. All of the instruction videos required the use of other website services. In the process of creating our projects, we also needed to create accounts and use the services of Zapier.com, tiiny.host, codepen.io, pictory.ai, and murf.ai.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60847497FAB419B9E66B5B3A4DEE8" ma:contentTypeVersion="13" ma:contentTypeDescription="Create a new document." ma:contentTypeScope="" ma:versionID="14803731f0ed6c885395ed1ee2c54668">
  <xsd:schema xmlns:xsd="http://www.w3.org/2001/XMLSchema" xmlns:xs="http://www.w3.org/2001/XMLSchema" xmlns:p="http://schemas.microsoft.com/office/2006/metadata/properties" xmlns:ns2="a697b2a2-d5fc-43c5-952b-1fb3ec9086be" xmlns:ns3="afa36c85-64b1-4a9b-ad20-51e87cb2f6ed" targetNamespace="http://schemas.microsoft.com/office/2006/metadata/properties" ma:root="true" ma:fieldsID="70ddd848ebf9b4da035e94d60dbb2e5e" ns2:_="" ns3:_="">
    <xsd:import namespace="a697b2a2-d5fc-43c5-952b-1fb3ec9086be"/>
    <xsd:import namespace="afa36c85-64b1-4a9b-ad20-51e87cb2f6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97b2a2-d5fc-43c5-952b-1fb3ec908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95a9afa-61c7-4e96-8bec-901bd188774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a36c85-64b1-4a9b-ad20-51e87cb2f6e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58639E-0261-490F-978F-437EAD5F5392}"/>
</file>

<file path=customXml/itemProps2.xml><?xml version="1.0" encoding="utf-8"?>
<ds:datastoreItem xmlns:ds="http://schemas.openxmlformats.org/officeDocument/2006/customXml" ds:itemID="{9E55D236-CF9F-4E29-9C90-808C2226021B}"/>
</file>

<file path=docProps/app.xml><?xml version="1.0" encoding="utf-8"?>
<Properties xmlns="http://schemas.openxmlformats.org/officeDocument/2006/extended-properties" xmlns:vt="http://schemas.openxmlformats.org/officeDocument/2006/docPropsVTypes">
  <TotalTime>2987</TotalTime>
  <Words>2023</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Segoe UI Emoji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Gudrun Hall</cp:lastModifiedBy>
  <cp:revision>108</cp:revision>
  <dcterms:created xsi:type="dcterms:W3CDTF">2008-02-25T01:30:43Z</dcterms:created>
  <dcterms:modified xsi:type="dcterms:W3CDTF">2024-04-15T01:00:21Z</dcterms:modified>
</cp:coreProperties>
</file>