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32245300" cy="487045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192D"/>
    <a:srgbClr val="A71830"/>
    <a:srgbClr val="E2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23" d="100"/>
          <a:sy n="23" d="100"/>
        </p:scale>
        <p:origin x="2328" y="96"/>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974763"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defTabSz="4624388">
              <a:defRPr sz="6000"/>
            </a:lvl1pPr>
          </a:lstStyle>
          <a:p>
            <a:pPr>
              <a:defRPr/>
            </a:pPr>
            <a:endParaRPr lang="en-US"/>
          </a:p>
        </p:txBody>
      </p:sp>
      <p:sp>
        <p:nvSpPr>
          <p:cNvPr id="4099" name="Rectangle 1027"/>
          <p:cNvSpPr>
            <a:spLocks noGrp="1" noChangeArrowheads="1"/>
          </p:cNvSpPr>
          <p:nvPr>
            <p:ph type="dt" sz="quarter" idx="1"/>
          </p:nvPr>
        </p:nvSpPr>
        <p:spPr bwMode="auto">
          <a:xfrm>
            <a:off x="18270538" y="0"/>
            <a:ext cx="13974762"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algn="r" defTabSz="4624388">
              <a:defRPr sz="6000"/>
            </a:lvl1pPr>
          </a:lstStyle>
          <a:p>
            <a:pPr>
              <a:defRPr/>
            </a:pPr>
            <a:endParaRPr lang="en-US"/>
          </a:p>
        </p:txBody>
      </p:sp>
      <p:sp>
        <p:nvSpPr>
          <p:cNvPr id="4100" name="Rectangle 1028"/>
          <p:cNvSpPr>
            <a:spLocks noGrp="1" noChangeArrowheads="1"/>
          </p:cNvSpPr>
          <p:nvPr>
            <p:ph type="ftr" sz="quarter" idx="2"/>
          </p:nvPr>
        </p:nvSpPr>
        <p:spPr bwMode="auto">
          <a:xfrm>
            <a:off x="0" y="46269275"/>
            <a:ext cx="13974763"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defTabSz="4624388">
              <a:defRPr sz="6000"/>
            </a:lvl1pPr>
          </a:lstStyle>
          <a:p>
            <a:pPr>
              <a:defRPr/>
            </a:pPr>
            <a:endParaRPr lang="en-US"/>
          </a:p>
        </p:txBody>
      </p:sp>
      <p:sp>
        <p:nvSpPr>
          <p:cNvPr id="4101" name="Rectangle 1029"/>
          <p:cNvSpPr>
            <a:spLocks noGrp="1" noChangeArrowheads="1"/>
          </p:cNvSpPr>
          <p:nvPr>
            <p:ph type="sldNum" sz="quarter" idx="3"/>
          </p:nvPr>
        </p:nvSpPr>
        <p:spPr bwMode="auto">
          <a:xfrm>
            <a:off x="18270538" y="46269275"/>
            <a:ext cx="13974762"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algn="r" defTabSz="4624388">
              <a:defRPr sz="6000"/>
            </a:lvl1pPr>
          </a:lstStyle>
          <a:p>
            <a:pPr>
              <a:defRPr/>
            </a:pPr>
            <a:fld id="{B8B3CFD6-5F8B-4498-AEEF-4A7AE67F5226}" type="slidenum">
              <a:rPr lang="en-US"/>
              <a:pPr>
                <a:defRPr/>
              </a:pPr>
              <a:t>‹#›</a:t>
            </a:fld>
            <a:endParaRPr lang="en-US"/>
          </a:p>
        </p:txBody>
      </p:sp>
    </p:spTree>
    <p:extLst>
      <p:ext uri="{BB962C8B-B14F-4D97-AF65-F5344CB8AC3E}">
        <p14:creationId xmlns:p14="http://schemas.microsoft.com/office/powerpoint/2010/main" val="3549426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973175" cy="2441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8264188" y="0"/>
            <a:ext cx="13973175" cy="2441575"/>
          </a:xfrm>
          <a:prstGeom prst="rect">
            <a:avLst/>
          </a:prstGeom>
        </p:spPr>
        <p:txBody>
          <a:bodyPr vert="horz" lIns="91440" tIns="45720" rIns="91440" bIns="45720" rtlCol="0"/>
          <a:lstStyle>
            <a:lvl1pPr algn="r">
              <a:defRPr sz="1200"/>
            </a:lvl1pPr>
          </a:lstStyle>
          <a:p>
            <a:fld id="{9845BE0B-7CE9-4991-A76A-DE0DFF58A949}" type="datetimeFigureOut">
              <a:rPr lang="en-US" smtClean="0"/>
              <a:t>5/4/2023</a:t>
            </a:fld>
            <a:endParaRPr lang="en-US"/>
          </a:p>
        </p:txBody>
      </p:sp>
      <p:sp>
        <p:nvSpPr>
          <p:cNvPr id="4" name="Slide Image Placeholder 3"/>
          <p:cNvSpPr>
            <a:spLocks noGrp="1" noRot="1" noChangeAspect="1"/>
          </p:cNvSpPr>
          <p:nvPr>
            <p:ph type="sldImg" idx="2"/>
          </p:nvPr>
        </p:nvSpPr>
        <p:spPr>
          <a:xfrm>
            <a:off x="5164138" y="6088063"/>
            <a:ext cx="21917025" cy="164385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224213" y="23439438"/>
            <a:ext cx="25796875" cy="191770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6262925"/>
            <a:ext cx="13973175" cy="2441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8264188" y="46262925"/>
            <a:ext cx="13973175" cy="2441575"/>
          </a:xfrm>
          <a:prstGeom prst="rect">
            <a:avLst/>
          </a:prstGeom>
        </p:spPr>
        <p:txBody>
          <a:bodyPr vert="horz" lIns="91440" tIns="45720" rIns="91440" bIns="45720" rtlCol="0" anchor="b"/>
          <a:lstStyle>
            <a:lvl1pPr algn="r">
              <a:defRPr sz="1200"/>
            </a:lvl1pPr>
          </a:lstStyle>
          <a:p>
            <a:fld id="{87D75412-FF9F-486C-9FF4-7258D00B9267}" type="slidenum">
              <a:rPr lang="en-US" smtClean="0"/>
              <a:t>‹#›</a:t>
            </a:fld>
            <a:endParaRPr lang="en-US"/>
          </a:p>
        </p:txBody>
      </p:sp>
    </p:spTree>
    <p:extLst>
      <p:ext uri="{BB962C8B-B14F-4D97-AF65-F5344CB8AC3E}">
        <p14:creationId xmlns:p14="http://schemas.microsoft.com/office/powerpoint/2010/main" val="1672527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6" cy="7054850"/>
          </a:xfrm>
        </p:spPr>
        <p:txBody>
          <a:bodyPr/>
          <a:lstStyle/>
          <a:p>
            <a:r>
              <a:rPr lang="en-US"/>
              <a:t>Click to edit Master title style</a:t>
            </a:r>
          </a:p>
        </p:txBody>
      </p:sp>
      <p:sp>
        <p:nvSpPr>
          <p:cNvPr id="3" name="Subtitle 2"/>
          <p:cNvSpPr>
            <a:spLocks noGrp="1"/>
          </p:cNvSpPr>
          <p:nvPr>
            <p:ph type="subTitle" idx="1"/>
          </p:nvPr>
        </p:nvSpPr>
        <p:spPr>
          <a:xfrm>
            <a:off x="6584245" y="18653125"/>
            <a:ext cx="30722711"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B6357-F20F-43D2-9DCA-AC2B658ABB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EEDE47-337B-4038-ABF4-59D8DCBFCB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044" y="2925764"/>
            <a:ext cx="9326034"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123" y="2925764"/>
            <a:ext cx="27845455"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D24C8D-EC12-4379-A815-9D15509217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14E07-7810-4A3A-A4C4-60D252C37C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6"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6"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0B68B5-F073-441E-94A2-316235488B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123" y="9509126"/>
            <a:ext cx="18585744"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9509126"/>
            <a:ext cx="1858574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3B978E-4FA4-4F63-868C-F7D9869657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4"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6" y="7369176"/>
            <a:ext cx="1940136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6" y="10439401"/>
            <a:ext cx="1940136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140B1B-CC1E-4323-9E17-D3BE584E2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102C7A-B6E2-41B6-8346-8EE4443879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6858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0" name="Rectangle 2"/>
          <p:cNvSpPr>
            <a:spLocks noChangeArrowheads="1"/>
          </p:cNvSpPr>
          <p:nvPr userDrawn="1"/>
        </p:nvSpPr>
        <p:spPr bwMode="auto">
          <a:xfrm>
            <a:off x="685800" y="457200"/>
            <a:ext cx="42519600" cy="4572000"/>
          </a:xfrm>
          <a:prstGeom prst="rect">
            <a:avLst/>
          </a:prstGeom>
          <a:solidFill>
            <a:schemeClr val="bg1"/>
          </a:solidFill>
          <a:ln w="101600">
            <a:solidFill>
              <a:schemeClr val="tx1"/>
            </a:solidFill>
            <a:miter lim="800000"/>
            <a:headEnd/>
            <a:tailEnd/>
          </a:ln>
        </p:spPr>
        <p:txBody>
          <a:bodyPr wrap="none" anchor="ctr"/>
          <a:lstStyle/>
          <a:p>
            <a:endParaRPr lang="en-US"/>
          </a:p>
        </p:txBody>
      </p:sp>
      <p:pic>
        <p:nvPicPr>
          <p:cNvPr id="11" name="Picture 10" descr="MSUM_Signature_Vert_Color.png"/>
          <p:cNvPicPr>
            <a:picLocks noChangeAspect="1"/>
          </p:cNvPicPr>
          <p:nvPr userDrawn="1"/>
        </p:nvPicPr>
        <p:blipFill>
          <a:blip r:embed="rId2" cstate="print"/>
          <a:srcRect l="11375" t="9065" r="8999" b="16606"/>
          <a:stretch>
            <a:fillRect/>
          </a:stretch>
        </p:blipFill>
        <p:spPr>
          <a:xfrm>
            <a:off x="762000" y="533400"/>
            <a:ext cx="6791092" cy="4419600"/>
          </a:xfrm>
          <a:prstGeom prst="rect">
            <a:avLst/>
          </a:prstGeom>
        </p:spPr>
      </p:pic>
      <p:pic>
        <p:nvPicPr>
          <p:cNvPr id="12" name="Picture 11" descr="MSUM_Signature_Vert_Color.png"/>
          <p:cNvPicPr>
            <a:picLocks noChangeAspect="1"/>
          </p:cNvPicPr>
          <p:nvPr userDrawn="1"/>
        </p:nvPicPr>
        <p:blipFill>
          <a:blip r:embed="rId2" cstate="print"/>
          <a:srcRect l="11375" t="9065" r="8999" b="16606"/>
          <a:stretch>
            <a:fillRect/>
          </a:stretch>
        </p:blipFill>
        <p:spPr>
          <a:xfrm>
            <a:off x="36338108" y="533400"/>
            <a:ext cx="6791092" cy="4419600"/>
          </a:xfrm>
          <a:prstGeom prst="rect">
            <a:avLst/>
          </a:prstGeom>
        </p:spPr>
      </p:pic>
      <p:sp>
        <p:nvSpPr>
          <p:cNvPr id="13" name="Rectangle 7"/>
          <p:cNvSpPr>
            <a:spLocks noChangeArrowheads="1"/>
          </p:cNvSpPr>
          <p:nvPr userDrawn="1"/>
        </p:nvSpPr>
        <p:spPr bwMode="auto">
          <a:xfrm>
            <a:off x="294894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4" name="Rectangle 7"/>
          <p:cNvSpPr>
            <a:spLocks noChangeArrowheads="1"/>
          </p:cNvSpPr>
          <p:nvPr userDrawn="1"/>
        </p:nvSpPr>
        <p:spPr bwMode="auto">
          <a:xfrm>
            <a:off x="150876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4177DB-811D-4D4B-A437-B6F5F13A24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6"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6"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6"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063DD7-2FA8-4C7E-B189-5FBAFF32BD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95192D"/>
            </a:gs>
            <a:gs pos="100000">
              <a:srgbClr val="FFFFFF"/>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123" y="2925763"/>
            <a:ext cx="37306956" cy="5486400"/>
          </a:xfrm>
          <a:prstGeom prst="rect">
            <a:avLst/>
          </a:prstGeom>
          <a:noFill/>
          <a:ln w="9525">
            <a:noFill/>
            <a:miter lim="800000"/>
            <a:headEnd/>
            <a:tailEnd/>
          </a:ln>
        </p:spPr>
        <p:txBody>
          <a:bodyPr vert="horz" wrap="square" lIns="491161" tIns="245580" rIns="491161" bIns="24558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2123" y="9509126"/>
            <a:ext cx="37306956" cy="19751675"/>
          </a:xfrm>
          <a:prstGeom prst="rect">
            <a:avLst/>
          </a:prstGeom>
          <a:noFill/>
          <a:ln w="9525">
            <a:noFill/>
            <a:miter lim="800000"/>
            <a:headEnd/>
            <a:tailEnd/>
          </a:ln>
        </p:spPr>
        <p:txBody>
          <a:bodyPr vert="horz" wrap="square" lIns="491161" tIns="245580" rIns="491161" bIns="2455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2123"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vl1pPr>
          </a:lstStyle>
          <a:p>
            <a:pPr>
              <a:defRPr/>
            </a:pPr>
            <a:endParaRPr lang="en-US"/>
          </a:p>
        </p:txBody>
      </p:sp>
      <p:sp>
        <p:nvSpPr>
          <p:cNvPr id="1029" name="Rectangle 5"/>
          <p:cNvSpPr>
            <a:spLocks noGrp="1" noChangeArrowheads="1"/>
          </p:cNvSpPr>
          <p:nvPr>
            <p:ph type="ftr" sz="quarter" idx="3"/>
          </p:nvPr>
        </p:nvSpPr>
        <p:spPr bwMode="auto">
          <a:xfrm>
            <a:off x="14995879" y="29992639"/>
            <a:ext cx="13899444"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vl1pPr>
          </a:lstStyle>
          <a:p>
            <a:pPr>
              <a:defRPr/>
            </a:pPr>
            <a:endParaRPr lang="en-US"/>
          </a:p>
        </p:txBody>
      </p:sp>
      <p:sp>
        <p:nvSpPr>
          <p:cNvPr id="1030" name="Rectangle 6"/>
          <p:cNvSpPr>
            <a:spLocks noGrp="1" noChangeArrowheads="1"/>
          </p:cNvSpPr>
          <p:nvPr>
            <p:ph type="sldNum" sz="quarter" idx="4"/>
          </p:nvPr>
        </p:nvSpPr>
        <p:spPr bwMode="auto">
          <a:xfrm>
            <a:off x="31455078"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pPr>
              <a:defRPr/>
            </a:pPr>
            <a:fld id="{6D529940-573F-4198-ABEC-FC7DDCE849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11725" rtl="0" eaLnBrk="0" fontAlgn="base" hangingPunct="0">
        <a:spcBef>
          <a:spcPct val="0"/>
        </a:spcBef>
        <a:spcAft>
          <a:spcPct val="0"/>
        </a:spcAft>
        <a:defRPr sz="23600">
          <a:solidFill>
            <a:schemeClr val="tx2"/>
          </a:solidFill>
          <a:latin typeface="+mj-lt"/>
          <a:ea typeface="+mj-ea"/>
          <a:cs typeface="+mj-cs"/>
        </a:defRPr>
      </a:lvl1pPr>
      <a:lvl2pPr algn="ctr" defTabSz="4911725" rtl="0" eaLnBrk="0" fontAlgn="base" hangingPunct="0">
        <a:spcBef>
          <a:spcPct val="0"/>
        </a:spcBef>
        <a:spcAft>
          <a:spcPct val="0"/>
        </a:spcAft>
        <a:defRPr sz="23600">
          <a:solidFill>
            <a:schemeClr val="tx2"/>
          </a:solidFill>
          <a:latin typeface="Times New Roman" charset="0"/>
        </a:defRPr>
      </a:lvl2pPr>
      <a:lvl3pPr algn="ctr" defTabSz="4911725" rtl="0" eaLnBrk="0" fontAlgn="base" hangingPunct="0">
        <a:spcBef>
          <a:spcPct val="0"/>
        </a:spcBef>
        <a:spcAft>
          <a:spcPct val="0"/>
        </a:spcAft>
        <a:defRPr sz="23600">
          <a:solidFill>
            <a:schemeClr val="tx2"/>
          </a:solidFill>
          <a:latin typeface="Times New Roman" charset="0"/>
        </a:defRPr>
      </a:lvl3pPr>
      <a:lvl4pPr algn="ctr" defTabSz="4911725" rtl="0" eaLnBrk="0" fontAlgn="base" hangingPunct="0">
        <a:spcBef>
          <a:spcPct val="0"/>
        </a:spcBef>
        <a:spcAft>
          <a:spcPct val="0"/>
        </a:spcAft>
        <a:defRPr sz="23600">
          <a:solidFill>
            <a:schemeClr val="tx2"/>
          </a:solidFill>
          <a:latin typeface="Times New Roman" charset="0"/>
        </a:defRPr>
      </a:lvl4pPr>
      <a:lvl5pPr algn="ctr" defTabSz="4911725" rtl="0" eaLnBrk="0" fontAlgn="base" hangingPunct="0">
        <a:spcBef>
          <a:spcPct val="0"/>
        </a:spcBef>
        <a:spcAft>
          <a:spcPct val="0"/>
        </a:spcAft>
        <a:defRPr sz="23600">
          <a:solidFill>
            <a:schemeClr val="tx2"/>
          </a:solidFill>
          <a:latin typeface="Times New Roman" charset="0"/>
        </a:defRPr>
      </a:lvl5pPr>
      <a:lvl6pPr marL="457200" algn="ctr" defTabSz="4911725" rtl="0" eaLnBrk="0" fontAlgn="base" hangingPunct="0">
        <a:spcBef>
          <a:spcPct val="0"/>
        </a:spcBef>
        <a:spcAft>
          <a:spcPct val="0"/>
        </a:spcAft>
        <a:defRPr sz="23600">
          <a:solidFill>
            <a:schemeClr val="tx2"/>
          </a:solidFill>
          <a:latin typeface="Times New Roman" charset="0"/>
        </a:defRPr>
      </a:lvl6pPr>
      <a:lvl7pPr marL="914400" algn="ctr" defTabSz="4911725" rtl="0" eaLnBrk="0" fontAlgn="base" hangingPunct="0">
        <a:spcBef>
          <a:spcPct val="0"/>
        </a:spcBef>
        <a:spcAft>
          <a:spcPct val="0"/>
        </a:spcAft>
        <a:defRPr sz="23600">
          <a:solidFill>
            <a:schemeClr val="tx2"/>
          </a:solidFill>
          <a:latin typeface="Times New Roman" charset="0"/>
        </a:defRPr>
      </a:lvl7pPr>
      <a:lvl8pPr marL="1371600" algn="ctr" defTabSz="4911725" rtl="0" eaLnBrk="0" fontAlgn="base" hangingPunct="0">
        <a:spcBef>
          <a:spcPct val="0"/>
        </a:spcBef>
        <a:spcAft>
          <a:spcPct val="0"/>
        </a:spcAft>
        <a:defRPr sz="23600">
          <a:solidFill>
            <a:schemeClr val="tx2"/>
          </a:solidFill>
          <a:latin typeface="Times New Roman" charset="0"/>
        </a:defRPr>
      </a:lvl8pPr>
      <a:lvl9pPr marL="1828800" algn="ctr" defTabSz="4911725" rtl="0" eaLnBrk="0" fontAlgn="base" hangingPunct="0">
        <a:spcBef>
          <a:spcPct val="0"/>
        </a:spcBef>
        <a:spcAft>
          <a:spcPct val="0"/>
        </a:spcAft>
        <a:defRPr sz="23600">
          <a:solidFill>
            <a:schemeClr val="tx2"/>
          </a:solidFill>
          <a:latin typeface="Times New Roman"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mn-ea"/>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defRPr>
      </a:lvl2pPr>
      <a:lvl3pPr marL="6138863" indent="-1227138" algn="l" defTabSz="4911725" rtl="0" eaLnBrk="0" fontAlgn="base" hangingPunct="0">
        <a:spcBef>
          <a:spcPct val="20000"/>
        </a:spcBef>
        <a:spcAft>
          <a:spcPct val="0"/>
        </a:spcAft>
        <a:buChar char="•"/>
        <a:defRPr sz="12900">
          <a:solidFill>
            <a:schemeClr val="tx1"/>
          </a:solidFill>
          <a:latin typeface="+mn-lt"/>
        </a:defRPr>
      </a:lvl3pPr>
      <a:lvl4pPr marL="8594725" indent="-1227138" algn="l" defTabSz="4911725" rtl="0" eaLnBrk="0" fontAlgn="base" hangingPunct="0">
        <a:spcBef>
          <a:spcPct val="20000"/>
        </a:spcBef>
        <a:spcAft>
          <a:spcPct val="0"/>
        </a:spcAft>
        <a:buChar char="–"/>
        <a:defRPr sz="10700">
          <a:solidFill>
            <a:schemeClr val="tx1"/>
          </a:solidFill>
          <a:latin typeface="+mn-lt"/>
        </a:defRPr>
      </a:lvl4pPr>
      <a:lvl5pPr marL="11050588" indent="-1227138" algn="l" defTabSz="4911725" rtl="0" eaLnBrk="0" fontAlgn="base" hangingPunct="0">
        <a:spcBef>
          <a:spcPct val="20000"/>
        </a:spcBef>
        <a:spcAft>
          <a:spcPct val="0"/>
        </a:spcAft>
        <a:buChar char="»"/>
        <a:defRPr sz="10700">
          <a:solidFill>
            <a:schemeClr val="tx1"/>
          </a:solidFill>
          <a:latin typeface="+mn-lt"/>
        </a:defRPr>
      </a:lvl5pPr>
      <a:lvl6pPr marL="11507788" indent="-1227138" algn="l" defTabSz="4911725" rtl="0" eaLnBrk="0" fontAlgn="base" hangingPunct="0">
        <a:spcBef>
          <a:spcPct val="20000"/>
        </a:spcBef>
        <a:spcAft>
          <a:spcPct val="0"/>
        </a:spcAft>
        <a:buChar char="»"/>
        <a:defRPr sz="10700">
          <a:solidFill>
            <a:schemeClr val="tx1"/>
          </a:solidFill>
          <a:latin typeface="+mn-lt"/>
        </a:defRPr>
      </a:lvl6pPr>
      <a:lvl7pPr marL="11964988" indent="-1227138" algn="l" defTabSz="4911725" rtl="0" eaLnBrk="0" fontAlgn="base" hangingPunct="0">
        <a:spcBef>
          <a:spcPct val="20000"/>
        </a:spcBef>
        <a:spcAft>
          <a:spcPct val="0"/>
        </a:spcAft>
        <a:buChar char="»"/>
        <a:defRPr sz="10700">
          <a:solidFill>
            <a:schemeClr val="tx1"/>
          </a:solidFill>
          <a:latin typeface="+mn-lt"/>
        </a:defRPr>
      </a:lvl7pPr>
      <a:lvl8pPr marL="12422188" indent="-1227138" algn="l" defTabSz="4911725" rtl="0" eaLnBrk="0" fontAlgn="base" hangingPunct="0">
        <a:spcBef>
          <a:spcPct val="20000"/>
        </a:spcBef>
        <a:spcAft>
          <a:spcPct val="0"/>
        </a:spcAft>
        <a:buChar char="»"/>
        <a:defRPr sz="10700">
          <a:solidFill>
            <a:schemeClr val="tx1"/>
          </a:solidFill>
          <a:latin typeface="+mn-lt"/>
        </a:defRPr>
      </a:lvl8pPr>
      <a:lvl9pPr marL="12879388" indent="-1227138" algn="l" defTabSz="4911725" rtl="0" eaLnBrk="0" fontAlgn="base" hangingPunct="0">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doi.org/10.1080/13218719.2011.633330" TargetMode="External"/><Relationship Id="rId7" Type="http://schemas.openxmlformats.org/officeDocument/2006/relationships/image" Target="../media/image5.jpeg"/><Relationship Id="rId2" Type="http://schemas.openxmlformats.org/officeDocument/2006/relationships/hyperlink" Target="https://doi.org/10.1207/s15324834basp2501_1" TargetMode="Externa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000">
              <a:schemeClr val="tx1"/>
            </a:gs>
            <a:gs pos="100000">
              <a:schemeClr val="tx1">
                <a:lumMod val="95000"/>
                <a:lumOff val="5000"/>
              </a:schemeClr>
            </a:gs>
            <a:gs pos="60000">
              <a:srgbClr val="A71830">
                <a:alpha val="89804"/>
              </a:srgbClr>
            </a:gs>
          </a:gsLst>
          <a:lin ang="5400000" scaled="0"/>
        </a:gra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3C20707-641B-94CF-C77E-E31DF24ED6BE}"/>
              </a:ext>
            </a:extLst>
          </p:cNvPr>
          <p:cNvSpPr/>
          <p:nvPr/>
        </p:nvSpPr>
        <p:spPr bwMode="auto">
          <a:xfrm>
            <a:off x="29509295" y="5248158"/>
            <a:ext cx="13696103" cy="2697236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2" name="Rectangle 1">
            <a:extLst>
              <a:ext uri="{FF2B5EF4-FFF2-40B4-BE49-F238E27FC236}">
                <a16:creationId xmlns:a16="http://schemas.microsoft.com/office/drawing/2014/main" id="{3FEFB020-0612-963B-026C-6BA7BBDCE6AF}"/>
              </a:ext>
            </a:extLst>
          </p:cNvPr>
          <p:cNvSpPr/>
          <p:nvPr/>
        </p:nvSpPr>
        <p:spPr bwMode="auto">
          <a:xfrm>
            <a:off x="706069" y="5250534"/>
            <a:ext cx="13716000" cy="2693050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charset="0"/>
            </a:endParaRPr>
          </a:p>
        </p:txBody>
      </p:sp>
      <p:sp>
        <p:nvSpPr>
          <p:cNvPr id="33" name="Rectangle 32">
            <a:extLst>
              <a:ext uri="{FF2B5EF4-FFF2-40B4-BE49-F238E27FC236}">
                <a16:creationId xmlns:a16="http://schemas.microsoft.com/office/drawing/2014/main" id="{8AB6EB2B-27E4-CECE-8D8E-E9139367630B}"/>
              </a:ext>
            </a:extLst>
          </p:cNvPr>
          <p:cNvSpPr/>
          <p:nvPr/>
        </p:nvSpPr>
        <p:spPr bwMode="auto">
          <a:xfrm>
            <a:off x="36182300" y="582008"/>
            <a:ext cx="6934200" cy="43434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 name="Rectangle 2">
            <a:extLst>
              <a:ext uri="{FF2B5EF4-FFF2-40B4-BE49-F238E27FC236}">
                <a16:creationId xmlns:a16="http://schemas.microsoft.com/office/drawing/2014/main" id="{0E930DCF-AE00-C8BD-DD28-0374EC206303}"/>
              </a:ext>
            </a:extLst>
          </p:cNvPr>
          <p:cNvSpPr/>
          <p:nvPr/>
        </p:nvSpPr>
        <p:spPr bwMode="auto">
          <a:xfrm>
            <a:off x="762000" y="609600"/>
            <a:ext cx="6934200" cy="43434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2051" name="Text Box 3"/>
          <p:cNvSpPr txBox="1">
            <a:spLocks noChangeArrowheads="1"/>
          </p:cNvSpPr>
          <p:nvPr/>
        </p:nvSpPr>
        <p:spPr bwMode="auto">
          <a:xfrm>
            <a:off x="5951980" y="197852"/>
            <a:ext cx="32639000" cy="4755148"/>
          </a:xfrm>
          <a:prstGeom prst="rect">
            <a:avLst/>
          </a:prstGeom>
          <a:noFill/>
          <a:ln w="9525">
            <a:noFill/>
            <a:miter lim="800000"/>
            <a:headEnd/>
            <a:tailEnd/>
          </a:ln>
        </p:spPr>
        <p:txBody>
          <a:bodyPr wrap="square">
            <a:spAutoFit/>
          </a:bodyPr>
          <a:lstStyle/>
          <a:p>
            <a:pPr algn="ctr">
              <a:spcBef>
                <a:spcPts val="600"/>
              </a:spcBef>
            </a:pPr>
            <a:r>
              <a:rPr lang="en-US" sz="9600" b="1" dirty="0"/>
              <a:t>Do Perceptions of Guilt Vary as a Function of </a:t>
            </a:r>
          </a:p>
          <a:p>
            <a:pPr algn="ctr">
              <a:spcBef>
                <a:spcPts val="600"/>
              </a:spcBef>
            </a:pPr>
            <a:r>
              <a:rPr lang="en-US" sz="9600" b="1" dirty="0"/>
              <a:t>Defendant Race and Crime Type? A Mock Crime Experiment</a:t>
            </a:r>
            <a:endParaRPr lang="en-US" sz="7200" b="1" dirty="0"/>
          </a:p>
          <a:p>
            <a:pPr algn="ctr">
              <a:spcBef>
                <a:spcPts val="600"/>
              </a:spcBef>
            </a:pPr>
            <a:r>
              <a:rPr lang="en-US" sz="4800" dirty="0"/>
              <a:t>Elizabeth Murken, Rochelle Bergstrom </a:t>
            </a:r>
          </a:p>
          <a:p>
            <a:pPr algn="ctr">
              <a:spcBef>
                <a:spcPts val="600"/>
              </a:spcBef>
            </a:pPr>
            <a:r>
              <a:rPr lang="en-US" sz="4800" i="1" dirty="0"/>
              <a:t>Psychology Department, Minnesota State University Moorhead, 1104 7th Avenue South, Moorhead, MN  56563</a:t>
            </a:r>
          </a:p>
        </p:txBody>
      </p:sp>
      <p:sp>
        <p:nvSpPr>
          <p:cNvPr id="2055" name="Text Box 11"/>
          <p:cNvSpPr txBox="1">
            <a:spLocks noChangeArrowheads="1"/>
          </p:cNvSpPr>
          <p:nvPr/>
        </p:nvSpPr>
        <p:spPr bwMode="auto">
          <a:xfrm>
            <a:off x="970698" y="5283099"/>
            <a:ext cx="13081000" cy="5047536"/>
          </a:xfrm>
          <a:prstGeom prst="rect">
            <a:avLst/>
          </a:prstGeom>
          <a:noFill/>
          <a:ln w="9525">
            <a:noFill/>
            <a:miter lim="800000"/>
            <a:headEnd/>
            <a:tailEnd/>
          </a:ln>
        </p:spPr>
        <p:txBody>
          <a:bodyPr wrap="square">
            <a:spAutoFit/>
          </a:bodyPr>
          <a:lstStyle/>
          <a:p>
            <a:pPr algn="just">
              <a:spcBef>
                <a:spcPct val="50000"/>
              </a:spcBef>
            </a:pPr>
            <a:r>
              <a:rPr lang="en-US" sz="6600" b="1" i="1" dirty="0">
                <a:solidFill>
                  <a:srgbClr val="95192D"/>
                </a:solidFill>
              </a:rPr>
              <a:t>Introduction:</a:t>
            </a:r>
          </a:p>
          <a:p>
            <a:pPr algn="just">
              <a:spcBef>
                <a:spcPct val="50000"/>
              </a:spcBef>
            </a:pPr>
            <a:r>
              <a:rPr lang="en-US" sz="3200" dirty="0"/>
              <a:t>Much past research has studied racial discrimination in the criminal justice system. Past research in 1983 by Sunnafrank and Fontes studied facial images and crimes and matched faces and crimes to correlate stereotypical crimes. </a:t>
            </a:r>
          </a:p>
          <a:p>
            <a:pPr algn="just">
              <a:spcBef>
                <a:spcPct val="50000"/>
              </a:spcBef>
            </a:pPr>
            <a:r>
              <a:rPr lang="en-US" sz="3200" dirty="0"/>
              <a:t>Later research in 2003 by Jones and Kaplan furthered this research by comparing stereotypical crimes and non-stereotypical crimes. This study furthers Jones and Kaplan’s study by comparing different stereotypical crimes for the black defendant and not comparing a non-stereotypical crime. </a:t>
            </a:r>
          </a:p>
        </p:txBody>
      </p:sp>
      <p:sp>
        <p:nvSpPr>
          <p:cNvPr id="6" name="Rectangle 5">
            <a:extLst>
              <a:ext uri="{FF2B5EF4-FFF2-40B4-BE49-F238E27FC236}">
                <a16:creationId xmlns:a16="http://schemas.microsoft.com/office/drawing/2014/main" id="{71824F8C-A858-0C32-34E1-8CE98D610362}"/>
              </a:ext>
            </a:extLst>
          </p:cNvPr>
          <p:cNvSpPr/>
          <p:nvPr/>
        </p:nvSpPr>
        <p:spPr bwMode="auto">
          <a:xfrm>
            <a:off x="15099877" y="5283099"/>
            <a:ext cx="13711343" cy="2697236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5" name="Text Box 11">
            <a:extLst>
              <a:ext uri="{FF2B5EF4-FFF2-40B4-BE49-F238E27FC236}">
                <a16:creationId xmlns:a16="http://schemas.microsoft.com/office/drawing/2014/main" id="{3255A9C1-0FCE-AF55-A781-F819AB6E8172}"/>
              </a:ext>
            </a:extLst>
          </p:cNvPr>
          <p:cNvSpPr txBox="1">
            <a:spLocks noChangeArrowheads="1"/>
          </p:cNvSpPr>
          <p:nvPr/>
        </p:nvSpPr>
        <p:spPr bwMode="auto">
          <a:xfrm>
            <a:off x="825598" y="10191378"/>
            <a:ext cx="13081000" cy="7017306"/>
          </a:xfrm>
          <a:prstGeom prst="rect">
            <a:avLst/>
          </a:prstGeom>
          <a:noFill/>
          <a:ln w="9525">
            <a:noFill/>
            <a:miter lim="800000"/>
            <a:headEnd/>
            <a:tailEnd/>
          </a:ln>
        </p:spPr>
        <p:txBody>
          <a:bodyPr wrap="square">
            <a:spAutoFit/>
          </a:bodyPr>
          <a:lstStyle/>
          <a:p>
            <a:pPr algn="just">
              <a:spcBef>
                <a:spcPct val="50000"/>
              </a:spcBef>
            </a:pPr>
            <a:r>
              <a:rPr lang="en-US" sz="6600" b="1" i="1" dirty="0">
                <a:solidFill>
                  <a:srgbClr val="95192D"/>
                </a:solidFill>
              </a:rPr>
              <a:t>Hypotheses:</a:t>
            </a:r>
          </a:p>
          <a:p>
            <a:pPr algn="just">
              <a:spcBef>
                <a:spcPct val="50000"/>
              </a:spcBef>
            </a:pPr>
            <a:r>
              <a:rPr lang="en-US" sz="3200" dirty="0"/>
              <a:t>The Black defendants will be found more guilty than the White defendants.</a:t>
            </a:r>
          </a:p>
          <a:p>
            <a:pPr algn="ctr">
              <a:spcBef>
                <a:spcPct val="50000"/>
              </a:spcBef>
            </a:pPr>
            <a:r>
              <a:rPr lang="en-US" sz="3200" b="1" dirty="0"/>
              <a:t>Black &gt; Whites</a:t>
            </a:r>
          </a:p>
          <a:p>
            <a:pPr algn="just">
              <a:spcBef>
                <a:spcPct val="50000"/>
              </a:spcBef>
            </a:pPr>
            <a:r>
              <a:rPr lang="en-US" sz="3200" dirty="0"/>
              <a:t> It is also expected that the participants will convict the black defendants when compared with their stereotypical crime higher than the white defendants and their stereotypical crime.</a:t>
            </a:r>
          </a:p>
          <a:p>
            <a:pPr algn="ctr">
              <a:spcBef>
                <a:spcPct val="50000"/>
              </a:spcBef>
            </a:pPr>
            <a:r>
              <a:rPr lang="en-US" sz="3200" b="1" dirty="0"/>
              <a:t>Black Burglary&gt; White Embezzlement</a:t>
            </a:r>
          </a:p>
          <a:p>
            <a:pPr algn="just">
              <a:spcBef>
                <a:spcPct val="50000"/>
              </a:spcBef>
            </a:pPr>
            <a:r>
              <a:rPr lang="en-US" sz="3200" dirty="0"/>
              <a:t>The last expected outcome is the crime of burglary will have higher conviction rates than embezzlement.</a:t>
            </a:r>
          </a:p>
          <a:p>
            <a:pPr algn="ctr">
              <a:spcBef>
                <a:spcPct val="50000"/>
              </a:spcBef>
            </a:pPr>
            <a:r>
              <a:rPr lang="en-US" sz="3200" b="1" dirty="0"/>
              <a:t>Burglary&gt; Embezzlement </a:t>
            </a:r>
          </a:p>
        </p:txBody>
      </p:sp>
      <p:sp>
        <p:nvSpPr>
          <p:cNvPr id="7" name="Text Box 11">
            <a:extLst>
              <a:ext uri="{FF2B5EF4-FFF2-40B4-BE49-F238E27FC236}">
                <a16:creationId xmlns:a16="http://schemas.microsoft.com/office/drawing/2014/main" id="{54D0E7BE-E5BE-AFE9-BA3C-6673C727C5BF}"/>
              </a:ext>
            </a:extLst>
          </p:cNvPr>
          <p:cNvSpPr txBox="1">
            <a:spLocks noChangeArrowheads="1"/>
          </p:cNvSpPr>
          <p:nvPr/>
        </p:nvSpPr>
        <p:spPr bwMode="auto">
          <a:xfrm>
            <a:off x="29509295" y="26443459"/>
            <a:ext cx="8552605" cy="5632311"/>
          </a:xfrm>
          <a:prstGeom prst="rect">
            <a:avLst/>
          </a:prstGeom>
          <a:noFill/>
          <a:ln w="9525">
            <a:noFill/>
            <a:miter lim="800000"/>
            <a:headEnd/>
            <a:tailEnd/>
          </a:ln>
        </p:spPr>
        <p:txBody>
          <a:bodyPr wrap="square">
            <a:spAutoFit/>
          </a:bodyPr>
          <a:lstStyle/>
          <a:p>
            <a:pPr algn="just">
              <a:spcBef>
                <a:spcPct val="50000"/>
              </a:spcBef>
            </a:pPr>
            <a:r>
              <a:rPr lang="en-US" sz="6000" b="1" i="1" dirty="0">
                <a:solidFill>
                  <a:srgbClr val="95192D"/>
                </a:solidFill>
              </a:rPr>
              <a:t>References:</a:t>
            </a:r>
          </a:p>
          <a:p>
            <a:pPr algn="just">
              <a:spcBef>
                <a:spcPct val="50000"/>
              </a:spcBef>
            </a:pPr>
            <a:r>
              <a:rPr lang="en-US" dirty="0">
                <a:effectLst/>
                <a:latin typeface="Times New Roman" panose="02020603050405020304" pitchFamily="18" charset="0"/>
                <a:ea typeface="Times New Roman" panose="02020603050405020304" pitchFamily="18" charset="0"/>
              </a:rPr>
              <a:t>Jones, C. S., &amp; Kaplan, M. F. (2003). The effects of racially stereotypical crimes on juror decision-making and information-processing strategies. </a:t>
            </a:r>
            <a:r>
              <a:rPr lang="en-US" i="1" dirty="0">
                <a:effectLst/>
                <a:latin typeface="Times New Roman" panose="02020603050405020304" pitchFamily="18" charset="0"/>
                <a:ea typeface="Times New Roman" panose="02020603050405020304" pitchFamily="18" charset="0"/>
              </a:rPr>
              <a:t>Basic and Applied Social Psychology</a:t>
            </a:r>
            <a:r>
              <a:rPr lang="en-US" dirty="0">
                <a:effectLst/>
                <a:latin typeface="Times New Roman" panose="02020603050405020304" pitchFamily="18" charset="0"/>
                <a:ea typeface="Times New Roman" panose="02020603050405020304" pitchFamily="18" charset="0"/>
              </a:rPr>
              <a:t>,</a:t>
            </a:r>
            <a:r>
              <a:rPr lang="en-US" i="1" dirty="0">
                <a:effectLst/>
                <a:latin typeface="Times New Roman" panose="02020603050405020304" pitchFamily="18" charset="0"/>
                <a:ea typeface="Times New Roman" panose="02020603050405020304" pitchFamily="18" charset="0"/>
              </a:rPr>
              <a:t>25</a:t>
            </a:r>
            <a:r>
              <a:rPr lang="en-US" dirty="0">
                <a:effectLst/>
                <a:latin typeface="Times New Roman" panose="02020603050405020304" pitchFamily="18" charset="0"/>
                <a:ea typeface="Times New Roman" panose="02020603050405020304" pitchFamily="18" charset="0"/>
              </a:rPr>
              <a:t>(1),1–13. </a:t>
            </a:r>
            <a:r>
              <a:rPr lang="en-US" u="sng"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https://doi.org/10.1207/s15324834basp2501_1</a:t>
            </a:r>
            <a:endParaRPr lang="en-US" u="sng" dirty="0">
              <a:effectLst/>
              <a:latin typeface="Times New Roman" panose="02020603050405020304" pitchFamily="18" charset="0"/>
              <a:ea typeface="Times New Roman" panose="02020603050405020304" pitchFamily="18" charset="0"/>
            </a:endParaRPr>
          </a:p>
          <a:p>
            <a:pPr algn="just">
              <a:spcBef>
                <a:spcPct val="50000"/>
              </a:spcBef>
            </a:pPr>
            <a:r>
              <a:rPr lang="en-US" dirty="0">
                <a:effectLst/>
                <a:latin typeface="Times New Roman" panose="02020603050405020304" pitchFamily="18" charset="0"/>
                <a:ea typeface="Times New Roman" panose="02020603050405020304" pitchFamily="18" charset="0"/>
              </a:rPr>
              <a:t>Maeder, E. M., &amp; Burdett, J. (2013). The combined effect of defendant race and alleged gang affiliation 	on mock juror decision-making. </a:t>
            </a:r>
            <a:r>
              <a:rPr lang="en-US" i="1" dirty="0">
                <a:effectLst/>
                <a:latin typeface="Times New Roman" panose="02020603050405020304" pitchFamily="18" charset="0"/>
                <a:ea typeface="Times New Roman" panose="02020603050405020304" pitchFamily="18" charset="0"/>
              </a:rPr>
              <a:t>Psychiatry, Psychology and Law</a:t>
            </a:r>
            <a:r>
              <a:rPr lang="en-US" dirty="0">
                <a:effectLst/>
                <a:latin typeface="Times New Roman" panose="02020603050405020304" pitchFamily="18" charset="0"/>
                <a:ea typeface="Times New Roman" panose="02020603050405020304" pitchFamily="18" charset="0"/>
              </a:rPr>
              <a:t>, </a:t>
            </a:r>
            <a:r>
              <a:rPr lang="en-US" i="1" dirty="0">
                <a:effectLst/>
                <a:latin typeface="Times New Roman" panose="02020603050405020304" pitchFamily="18" charset="0"/>
                <a:ea typeface="Times New Roman" panose="02020603050405020304" pitchFamily="18" charset="0"/>
              </a:rPr>
              <a:t>20</a:t>
            </a:r>
            <a:r>
              <a:rPr lang="en-US" dirty="0">
                <a:effectLst/>
                <a:latin typeface="Times New Roman" panose="02020603050405020304" pitchFamily="18" charset="0"/>
                <a:ea typeface="Times New Roman" panose="02020603050405020304" pitchFamily="18" charset="0"/>
              </a:rPr>
              <a:t>(2), 188–201. </a:t>
            </a:r>
            <a:r>
              <a:rPr lang="en-US" u="sng"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https://doi.org/10.1080/13218719.2011.633330</a:t>
            </a:r>
            <a:r>
              <a:rPr lang="en-US" dirty="0">
                <a:effectLst/>
                <a:latin typeface="Times New Roman" panose="02020603050405020304" pitchFamily="18" charset="0"/>
                <a:ea typeface="Times New Roman" panose="02020603050405020304" pitchFamily="18" charset="0"/>
              </a:rPr>
              <a:t> </a:t>
            </a:r>
          </a:p>
          <a:p>
            <a:pPr algn="just">
              <a:spcBef>
                <a:spcPct val="50000"/>
              </a:spcBef>
            </a:pPr>
            <a:r>
              <a:rPr lang="en-US" dirty="0">
                <a:latin typeface="Times New Roman" panose="02020603050405020304" pitchFamily="18" charset="0"/>
                <a:ea typeface="Times New Roman" panose="02020603050405020304" pitchFamily="18" charset="0"/>
              </a:rPr>
              <a:t>S</a:t>
            </a:r>
            <a:r>
              <a:rPr lang="en-US" dirty="0">
                <a:effectLst/>
                <a:latin typeface="Times New Roman" panose="02020603050405020304" pitchFamily="18" charset="0"/>
                <a:ea typeface="Times New Roman" panose="02020603050405020304" pitchFamily="18" charset="0"/>
              </a:rPr>
              <a:t>unnafrank, M, &amp; Fontes, E. N. (1983). General and crime related racial stereotypes and influence on 	juridic decisions. </a:t>
            </a:r>
            <a:r>
              <a:rPr lang="en-US" i="1" dirty="0">
                <a:effectLst/>
                <a:latin typeface="Times New Roman" panose="02020603050405020304" pitchFamily="18" charset="0"/>
                <a:ea typeface="Times New Roman" panose="02020603050405020304" pitchFamily="18" charset="0"/>
              </a:rPr>
              <a:t>The Cornell Journal of Social Relations</a:t>
            </a:r>
            <a:r>
              <a:rPr lang="en-US" dirty="0">
                <a:effectLst/>
                <a:latin typeface="Times New Roman" panose="02020603050405020304" pitchFamily="18" charset="0"/>
                <a:ea typeface="Times New Roman" panose="02020603050405020304" pitchFamily="18" charset="0"/>
              </a:rPr>
              <a:t>., </a:t>
            </a:r>
            <a:r>
              <a:rPr lang="en-US" i="1" dirty="0">
                <a:effectLst/>
                <a:latin typeface="Times New Roman" panose="02020603050405020304" pitchFamily="18" charset="0"/>
                <a:ea typeface="Times New Roman" panose="02020603050405020304" pitchFamily="18" charset="0"/>
              </a:rPr>
              <a:t>17(1)</a:t>
            </a:r>
            <a:r>
              <a:rPr lang="en-US" dirty="0">
                <a:effectLst/>
                <a:latin typeface="Times New Roman" panose="02020603050405020304" pitchFamily="18" charset="0"/>
                <a:ea typeface="Times New Roman" panose="02020603050405020304" pitchFamily="18" charset="0"/>
              </a:rPr>
              <a:t>, 1-15.</a:t>
            </a:r>
            <a:endParaRPr lang="en-US" dirty="0">
              <a:latin typeface="Times New Roman" panose="02020603050405020304" pitchFamily="18" charset="0"/>
              <a:ea typeface="Calibri" panose="020F0502020204030204" pitchFamily="34" charset="0"/>
            </a:endParaRPr>
          </a:p>
        </p:txBody>
      </p:sp>
      <p:sp>
        <p:nvSpPr>
          <p:cNvPr id="8" name="Text Box 11">
            <a:extLst>
              <a:ext uri="{FF2B5EF4-FFF2-40B4-BE49-F238E27FC236}">
                <a16:creationId xmlns:a16="http://schemas.microsoft.com/office/drawing/2014/main" id="{4BC6D633-57D8-25D0-D43C-06E83D720E9A}"/>
              </a:ext>
            </a:extLst>
          </p:cNvPr>
          <p:cNvSpPr txBox="1">
            <a:spLocks noChangeArrowheads="1"/>
          </p:cNvSpPr>
          <p:nvPr/>
        </p:nvSpPr>
        <p:spPr bwMode="auto">
          <a:xfrm>
            <a:off x="36441461" y="5410431"/>
            <a:ext cx="6415877" cy="7048083"/>
          </a:xfrm>
          <a:prstGeom prst="rect">
            <a:avLst/>
          </a:prstGeom>
          <a:noFill/>
          <a:ln w="9525">
            <a:noFill/>
            <a:miter lim="800000"/>
            <a:headEnd/>
            <a:tailEnd/>
          </a:ln>
        </p:spPr>
        <p:txBody>
          <a:bodyPr wrap="square">
            <a:spAutoFit/>
          </a:bodyPr>
          <a:lstStyle/>
          <a:p>
            <a:pPr>
              <a:spcBef>
                <a:spcPct val="50000"/>
              </a:spcBef>
            </a:pPr>
            <a:r>
              <a:rPr lang="en-US" sz="6600" b="1" i="1" dirty="0">
                <a:solidFill>
                  <a:srgbClr val="95192D"/>
                </a:solidFill>
              </a:rPr>
              <a:t>Results: </a:t>
            </a:r>
            <a:br>
              <a:rPr lang="en-US" sz="6600" b="1" i="1" dirty="0">
                <a:solidFill>
                  <a:srgbClr val="95192D"/>
                </a:solidFill>
              </a:rPr>
            </a:br>
            <a:r>
              <a:rPr lang="en-US" sz="6600" b="1" i="1" dirty="0">
                <a:solidFill>
                  <a:srgbClr val="95192D"/>
                </a:solidFill>
              </a:rPr>
              <a:t>Guilt</a:t>
            </a:r>
          </a:p>
          <a:p>
            <a:pPr algn="just">
              <a:spcBef>
                <a:spcPct val="50000"/>
              </a:spcBef>
            </a:pPr>
            <a:r>
              <a:rPr lang="en-US" sz="3200" dirty="0"/>
              <a:t>Main Effect of Race</a:t>
            </a:r>
          </a:p>
          <a:p>
            <a:pPr algn="just">
              <a:spcBef>
                <a:spcPct val="50000"/>
              </a:spcBef>
            </a:pPr>
            <a:r>
              <a:rPr lang="en-US" sz="3200" dirty="0"/>
              <a:t>	</a:t>
            </a:r>
            <a:r>
              <a:rPr lang="en-US" sz="3200" i="1" dirty="0"/>
              <a:t>F</a:t>
            </a:r>
            <a:r>
              <a:rPr lang="en-US" sz="3200" dirty="0"/>
              <a:t>(1,71)= 8.55, </a:t>
            </a:r>
            <a:r>
              <a:rPr lang="en-US" sz="3200" i="1" dirty="0"/>
              <a:t>p</a:t>
            </a:r>
            <a:r>
              <a:rPr lang="en-US" sz="3200" dirty="0"/>
              <a:t>&lt;.05, </a:t>
            </a:r>
            <a:r>
              <a:rPr lang="en-US" sz="3200" dirty="0">
                <a:effectLst/>
                <a:latin typeface="Times New Roman" panose="02020603050405020304" pitchFamily="18" charset="0"/>
                <a:ea typeface="Calibri" panose="020F0502020204030204" pitchFamily="34" charset="0"/>
              </a:rPr>
              <a:t>η</a:t>
            </a:r>
            <a:r>
              <a:rPr lang="en-US" sz="3200" dirty="0">
                <a:solidFill>
                  <a:srgbClr val="202124"/>
                </a:solidFill>
                <a:effectLst/>
                <a:latin typeface="Times New Roman" panose="02020603050405020304" pitchFamily="18" charset="0"/>
                <a:ea typeface="Calibri" panose="020F0502020204030204" pitchFamily="34" charset="0"/>
              </a:rPr>
              <a:t>²= 0.11</a:t>
            </a:r>
          </a:p>
          <a:p>
            <a:pPr algn="just">
              <a:spcBef>
                <a:spcPct val="50000"/>
              </a:spcBef>
            </a:pPr>
            <a:r>
              <a:rPr lang="en-US" sz="3200" dirty="0">
                <a:solidFill>
                  <a:srgbClr val="202124"/>
                </a:solidFill>
                <a:latin typeface="Times New Roman" panose="02020603050405020304" pitchFamily="18" charset="0"/>
                <a:ea typeface="Calibri" panose="020F0502020204030204" pitchFamily="34" charset="0"/>
              </a:rPr>
              <a:t>Marginally Significant Crime Type</a:t>
            </a:r>
          </a:p>
          <a:p>
            <a:pPr algn="just">
              <a:spcBef>
                <a:spcPct val="50000"/>
              </a:spcBef>
            </a:pPr>
            <a:r>
              <a:rPr lang="en-US" sz="3200" dirty="0">
                <a:solidFill>
                  <a:srgbClr val="202124"/>
                </a:solidFill>
                <a:latin typeface="Times New Roman" panose="02020603050405020304" pitchFamily="18" charset="0"/>
                <a:ea typeface="Calibri" panose="020F0502020204030204" pitchFamily="34" charset="0"/>
              </a:rPr>
              <a:t>	</a:t>
            </a:r>
            <a:r>
              <a:rPr lang="en-US" sz="3200" i="1" dirty="0">
                <a:solidFill>
                  <a:srgbClr val="202124"/>
                </a:solidFill>
                <a:latin typeface="Times New Roman" panose="02020603050405020304" pitchFamily="18" charset="0"/>
                <a:ea typeface="Calibri" panose="020F0502020204030204" pitchFamily="34" charset="0"/>
              </a:rPr>
              <a:t>F</a:t>
            </a:r>
            <a:r>
              <a:rPr lang="en-US" sz="3200" dirty="0">
                <a:solidFill>
                  <a:srgbClr val="202124"/>
                </a:solidFill>
                <a:latin typeface="Times New Roman" panose="02020603050405020304" pitchFamily="18" charset="0"/>
                <a:ea typeface="Calibri" panose="020F0502020204030204" pitchFamily="34" charset="0"/>
              </a:rPr>
              <a:t>(1,71)= 3.12, </a:t>
            </a:r>
            <a:r>
              <a:rPr lang="en-US" sz="3200" i="1" dirty="0">
                <a:solidFill>
                  <a:srgbClr val="202124"/>
                </a:solidFill>
                <a:latin typeface="Times New Roman" panose="02020603050405020304" pitchFamily="18" charset="0"/>
                <a:ea typeface="Calibri" panose="020F0502020204030204" pitchFamily="34" charset="0"/>
              </a:rPr>
              <a:t>p&gt;.05</a:t>
            </a:r>
          </a:p>
          <a:p>
            <a:pPr algn="just">
              <a:spcBef>
                <a:spcPct val="50000"/>
              </a:spcBef>
            </a:pPr>
            <a:r>
              <a:rPr lang="en-US" sz="3200" dirty="0">
                <a:solidFill>
                  <a:srgbClr val="202124"/>
                </a:solidFill>
                <a:latin typeface="Times New Roman" panose="02020603050405020304" pitchFamily="18" charset="0"/>
                <a:ea typeface="Calibri" panose="020F0502020204030204" pitchFamily="34" charset="0"/>
              </a:rPr>
              <a:t>No Main Effect for Crime x Race Interaction</a:t>
            </a:r>
          </a:p>
          <a:p>
            <a:pPr algn="just">
              <a:spcBef>
                <a:spcPct val="50000"/>
              </a:spcBef>
            </a:pPr>
            <a:r>
              <a:rPr lang="en-US" sz="3200" dirty="0">
                <a:solidFill>
                  <a:srgbClr val="202124"/>
                </a:solidFill>
                <a:latin typeface="Times New Roman" panose="02020603050405020304" pitchFamily="18" charset="0"/>
                <a:ea typeface="Calibri" panose="020F0502020204030204" pitchFamily="34" charset="0"/>
              </a:rPr>
              <a:t>	</a:t>
            </a:r>
            <a:r>
              <a:rPr lang="en-US" sz="3200" i="1" dirty="0">
                <a:solidFill>
                  <a:srgbClr val="202124"/>
                </a:solidFill>
                <a:latin typeface="Times New Roman" panose="02020603050405020304" pitchFamily="18" charset="0"/>
                <a:ea typeface="Calibri" panose="020F0502020204030204" pitchFamily="34" charset="0"/>
              </a:rPr>
              <a:t>F</a:t>
            </a:r>
            <a:r>
              <a:rPr lang="en-US" sz="3200" dirty="0">
                <a:solidFill>
                  <a:srgbClr val="202124"/>
                </a:solidFill>
                <a:latin typeface="Times New Roman" panose="02020603050405020304" pitchFamily="18" charset="0"/>
                <a:ea typeface="Calibri" panose="020F0502020204030204" pitchFamily="34" charset="0"/>
              </a:rPr>
              <a:t>(1,71)=1.16, </a:t>
            </a:r>
            <a:r>
              <a:rPr lang="en-US" sz="3200" i="1" dirty="0">
                <a:solidFill>
                  <a:srgbClr val="202124"/>
                </a:solidFill>
                <a:latin typeface="Times New Roman" panose="02020603050405020304" pitchFamily="18" charset="0"/>
                <a:ea typeface="Calibri" panose="020F0502020204030204" pitchFamily="34" charset="0"/>
              </a:rPr>
              <a:t>p</a:t>
            </a:r>
            <a:r>
              <a:rPr lang="en-US" sz="3200" dirty="0">
                <a:solidFill>
                  <a:srgbClr val="202124"/>
                </a:solidFill>
                <a:latin typeface="Times New Roman" panose="02020603050405020304" pitchFamily="18" charset="0"/>
                <a:ea typeface="Calibri" panose="020F0502020204030204" pitchFamily="34" charset="0"/>
              </a:rPr>
              <a:t>&gt;.05</a:t>
            </a:r>
          </a:p>
        </p:txBody>
      </p:sp>
      <p:sp>
        <p:nvSpPr>
          <p:cNvPr id="9" name="Text Box 11">
            <a:extLst>
              <a:ext uri="{FF2B5EF4-FFF2-40B4-BE49-F238E27FC236}">
                <a16:creationId xmlns:a16="http://schemas.microsoft.com/office/drawing/2014/main" id="{509FD1A3-BE4F-F628-F650-C0794F6FA11D}"/>
              </a:ext>
            </a:extLst>
          </p:cNvPr>
          <p:cNvSpPr txBox="1">
            <a:spLocks noChangeArrowheads="1"/>
          </p:cNvSpPr>
          <p:nvPr/>
        </p:nvSpPr>
        <p:spPr bwMode="auto">
          <a:xfrm>
            <a:off x="15175098" y="5145611"/>
            <a:ext cx="13780902" cy="1107996"/>
          </a:xfrm>
          <a:prstGeom prst="rect">
            <a:avLst/>
          </a:prstGeom>
          <a:noFill/>
          <a:ln w="9525">
            <a:noFill/>
            <a:miter lim="800000"/>
            <a:headEnd/>
            <a:tailEnd/>
          </a:ln>
        </p:spPr>
        <p:txBody>
          <a:bodyPr wrap="square">
            <a:spAutoFit/>
          </a:bodyPr>
          <a:lstStyle/>
          <a:p>
            <a:pPr algn="just">
              <a:spcBef>
                <a:spcPct val="50000"/>
              </a:spcBef>
            </a:pPr>
            <a:r>
              <a:rPr lang="en-US" sz="6600" b="1" i="1" dirty="0">
                <a:solidFill>
                  <a:srgbClr val="95192D"/>
                </a:solidFill>
              </a:rPr>
              <a:t>Crime Stimuli:</a:t>
            </a:r>
            <a:endParaRPr lang="en-US" sz="3200" dirty="0">
              <a:solidFill>
                <a:srgbClr val="95192D"/>
              </a:solidFill>
            </a:endParaRPr>
          </a:p>
        </p:txBody>
      </p:sp>
      <p:sp>
        <p:nvSpPr>
          <p:cNvPr id="10" name="Text Box 11">
            <a:extLst>
              <a:ext uri="{FF2B5EF4-FFF2-40B4-BE49-F238E27FC236}">
                <a16:creationId xmlns:a16="http://schemas.microsoft.com/office/drawing/2014/main" id="{61501417-97C1-EB31-C1F9-5E9CC80EF3F5}"/>
              </a:ext>
            </a:extLst>
          </p:cNvPr>
          <p:cNvSpPr txBox="1">
            <a:spLocks noChangeArrowheads="1"/>
          </p:cNvSpPr>
          <p:nvPr/>
        </p:nvSpPr>
        <p:spPr bwMode="auto">
          <a:xfrm>
            <a:off x="29674190" y="19233103"/>
            <a:ext cx="13366315" cy="6278642"/>
          </a:xfrm>
          <a:prstGeom prst="rect">
            <a:avLst/>
          </a:prstGeom>
          <a:noFill/>
          <a:ln w="9525">
            <a:noFill/>
            <a:miter lim="800000"/>
            <a:headEnd/>
            <a:tailEnd/>
          </a:ln>
        </p:spPr>
        <p:txBody>
          <a:bodyPr wrap="square">
            <a:spAutoFit/>
          </a:bodyPr>
          <a:lstStyle/>
          <a:p>
            <a:pPr algn="just">
              <a:spcBef>
                <a:spcPct val="50000"/>
              </a:spcBef>
            </a:pPr>
            <a:r>
              <a:rPr lang="en-US" sz="6600" b="1" i="1" dirty="0">
                <a:solidFill>
                  <a:srgbClr val="95192D"/>
                </a:solidFill>
              </a:rPr>
              <a:t>Conclusion:</a:t>
            </a:r>
          </a:p>
          <a:p>
            <a:pPr marL="457200" indent="-457200" algn="just">
              <a:spcBef>
                <a:spcPct val="50000"/>
              </a:spcBef>
              <a:buFont typeface="Arial" panose="020B0604020202020204" pitchFamily="34" charset="0"/>
              <a:buChar char="•"/>
            </a:pPr>
            <a:r>
              <a:rPr lang="en-US" sz="3200" dirty="0"/>
              <a:t>Whites found more guilty than blacks regardless of the crime</a:t>
            </a:r>
          </a:p>
          <a:p>
            <a:pPr marL="457200" indent="-457200" algn="just">
              <a:spcBef>
                <a:spcPct val="50000"/>
              </a:spcBef>
              <a:buFont typeface="Arial" panose="020B0604020202020204" pitchFamily="34" charset="0"/>
              <a:buChar char="•"/>
            </a:pPr>
            <a:r>
              <a:rPr lang="en-US" sz="3200" dirty="0"/>
              <a:t>Burglary was found marginally more guilty than embezzlement </a:t>
            </a:r>
          </a:p>
          <a:p>
            <a:pPr marL="457200" indent="-457200" algn="just">
              <a:spcBef>
                <a:spcPct val="50000"/>
              </a:spcBef>
              <a:buFont typeface="Arial" panose="020B0604020202020204" pitchFamily="34" charset="0"/>
              <a:buChar char="•"/>
            </a:pPr>
            <a:r>
              <a:rPr lang="en-US" sz="3200" dirty="0"/>
              <a:t>Strengths</a:t>
            </a:r>
          </a:p>
          <a:p>
            <a:pPr marL="914400" lvl="1" indent="-457200" algn="just">
              <a:spcBef>
                <a:spcPct val="50000"/>
              </a:spcBef>
              <a:buFont typeface="Arial" panose="020B0604020202020204" pitchFamily="34" charset="0"/>
              <a:buChar char="•"/>
            </a:pPr>
            <a:r>
              <a:rPr lang="en-US" sz="3200" dirty="0"/>
              <a:t>Recollection Survey</a:t>
            </a:r>
          </a:p>
          <a:p>
            <a:pPr marL="457200" indent="-457200" algn="just">
              <a:spcBef>
                <a:spcPct val="50000"/>
              </a:spcBef>
              <a:buFont typeface="Arial" panose="020B0604020202020204" pitchFamily="34" charset="0"/>
              <a:buChar char="•"/>
            </a:pPr>
            <a:r>
              <a:rPr lang="en-US" sz="3200" dirty="0"/>
              <a:t>Limitations</a:t>
            </a:r>
          </a:p>
          <a:p>
            <a:pPr marL="914400" lvl="1" indent="-457200" algn="just">
              <a:spcBef>
                <a:spcPct val="50000"/>
              </a:spcBef>
              <a:buFont typeface="Arial" panose="020B0604020202020204" pitchFamily="34" charset="0"/>
              <a:buChar char="•"/>
            </a:pPr>
            <a:r>
              <a:rPr lang="en-US" sz="3200" dirty="0"/>
              <a:t>Chicago Face Database</a:t>
            </a:r>
          </a:p>
          <a:p>
            <a:pPr marL="914400" lvl="1" indent="-457200" algn="just">
              <a:spcBef>
                <a:spcPct val="50000"/>
              </a:spcBef>
              <a:buFont typeface="Arial" panose="020B0604020202020204" pitchFamily="34" charset="0"/>
              <a:buChar char="•"/>
            </a:pPr>
            <a:r>
              <a:rPr lang="en-US" sz="3200" dirty="0"/>
              <a:t>Crime Scenarios</a:t>
            </a:r>
            <a:endParaRPr lang="en-US" dirty="0"/>
          </a:p>
        </p:txBody>
      </p:sp>
      <p:sp>
        <p:nvSpPr>
          <p:cNvPr id="11" name="Text Box 11">
            <a:extLst>
              <a:ext uri="{FF2B5EF4-FFF2-40B4-BE49-F238E27FC236}">
                <a16:creationId xmlns:a16="http://schemas.microsoft.com/office/drawing/2014/main" id="{1DDF9ABE-9D7C-4B45-3A65-81EF978A917B}"/>
              </a:ext>
            </a:extLst>
          </p:cNvPr>
          <p:cNvSpPr txBox="1">
            <a:spLocks noChangeArrowheads="1"/>
          </p:cNvSpPr>
          <p:nvPr/>
        </p:nvSpPr>
        <p:spPr bwMode="auto">
          <a:xfrm>
            <a:off x="29817060" y="5132349"/>
            <a:ext cx="6225540" cy="7048083"/>
          </a:xfrm>
          <a:prstGeom prst="rect">
            <a:avLst/>
          </a:prstGeom>
          <a:noFill/>
          <a:ln w="9525">
            <a:noFill/>
            <a:miter lim="800000"/>
            <a:headEnd/>
            <a:tailEnd/>
          </a:ln>
        </p:spPr>
        <p:txBody>
          <a:bodyPr wrap="square">
            <a:spAutoFit/>
          </a:bodyPr>
          <a:lstStyle/>
          <a:p>
            <a:pPr algn="just">
              <a:spcBef>
                <a:spcPct val="50000"/>
              </a:spcBef>
            </a:pPr>
            <a:r>
              <a:rPr lang="en-US" sz="6600" b="1" i="1" dirty="0">
                <a:solidFill>
                  <a:srgbClr val="95192D"/>
                </a:solidFill>
              </a:rPr>
              <a:t>Results: Confidence</a:t>
            </a:r>
          </a:p>
          <a:p>
            <a:pPr algn="just">
              <a:spcBef>
                <a:spcPct val="50000"/>
              </a:spcBef>
            </a:pPr>
            <a:r>
              <a:rPr lang="en-US" sz="3200" dirty="0"/>
              <a:t>No Main Effect of Race</a:t>
            </a:r>
          </a:p>
          <a:p>
            <a:pPr algn="just">
              <a:spcBef>
                <a:spcPct val="50000"/>
              </a:spcBef>
            </a:pPr>
            <a:r>
              <a:rPr lang="en-US" sz="3200" dirty="0"/>
              <a:t>	</a:t>
            </a:r>
            <a:r>
              <a:rPr lang="en-US" sz="3200" i="1" dirty="0"/>
              <a:t>F</a:t>
            </a:r>
            <a:r>
              <a:rPr lang="en-US" sz="3200" dirty="0"/>
              <a:t>(1,71)= 1.70, </a:t>
            </a:r>
            <a:r>
              <a:rPr lang="en-US" sz="3200" i="1" dirty="0"/>
              <a:t>p&gt;</a:t>
            </a:r>
            <a:r>
              <a:rPr lang="en-US" sz="3200" dirty="0"/>
              <a:t>.05</a:t>
            </a:r>
          </a:p>
          <a:p>
            <a:pPr algn="just">
              <a:spcBef>
                <a:spcPct val="50000"/>
              </a:spcBef>
            </a:pPr>
            <a:r>
              <a:rPr lang="en-US" sz="3200" dirty="0"/>
              <a:t>No Main Effect of Crime Type</a:t>
            </a:r>
          </a:p>
          <a:p>
            <a:pPr algn="just">
              <a:spcBef>
                <a:spcPct val="50000"/>
              </a:spcBef>
            </a:pPr>
            <a:r>
              <a:rPr lang="en-US" sz="3200" dirty="0"/>
              <a:t>	</a:t>
            </a:r>
            <a:r>
              <a:rPr lang="en-US" sz="3200" i="1" dirty="0"/>
              <a:t>F</a:t>
            </a:r>
            <a:r>
              <a:rPr lang="en-US" sz="3200" dirty="0"/>
              <a:t>(1,71)= 0.29, </a:t>
            </a:r>
            <a:r>
              <a:rPr lang="en-US" sz="3200" i="1" dirty="0"/>
              <a:t>p</a:t>
            </a:r>
            <a:r>
              <a:rPr lang="en-US" sz="3200" dirty="0"/>
              <a:t>&gt;.05</a:t>
            </a:r>
          </a:p>
          <a:p>
            <a:pPr algn="just">
              <a:spcBef>
                <a:spcPct val="50000"/>
              </a:spcBef>
            </a:pPr>
            <a:r>
              <a:rPr lang="en-US" sz="3200" dirty="0"/>
              <a:t>No Main Effect for Crime x Race Interaction</a:t>
            </a:r>
          </a:p>
          <a:p>
            <a:pPr algn="just">
              <a:spcBef>
                <a:spcPct val="50000"/>
              </a:spcBef>
            </a:pPr>
            <a:r>
              <a:rPr lang="en-US" sz="3200" dirty="0"/>
              <a:t>	</a:t>
            </a:r>
            <a:r>
              <a:rPr lang="en-US" sz="3200" i="1" dirty="0"/>
              <a:t>F</a:t>
            </a:r>
            <a:r>
              <a:rPr lang="en-US" sz="3200" dirty="0"/>
              <a:t>(1,71)= 1.84, </a:t>
            </a:r>
            <a:r>
              <a:rPr lang="en-US" sz="3200" i="1" dirty="0"/>
              <a:t>p</a:t>
            </a:r>
            <a:r>
              <a:rPr lang="en-US" sz="3200" dirty="0"/>
              <a:t>&gt;.05</a:t>
            </a:r>
          </a:p>
        </p:txBody>
      </p:sp>
      <p:sp>
        <p:nvSpPr>
          <p:cNvPr id="13" name="Text Box 11">
            <a:extLst>
              <a:ext uri="{FF2B5EF4-FFF2-40B4-BE49-F238E27FC236}">
                <a16:creationId xmlns:a16="http://schemas.microsoft.com/office/drawing/2014/main" id="{D660F2E2-EC8E-56F9-7BA1-94990A96D00A}"/>
              </a:ext>
            </a:extLst>
          </p:cNvPr>
          <p:cNvSpPr txBox="1">
            <a:spLocks noChangeArrowheads="1"/>
          </p:cNvSpPr>
          <p:nvPr/>
        </p:nvSpPr>
        <p:spPr bwMode="auto">
          <a:xfrm>
            <a:off x="814815" y="17187928"/>
            <a:ext cx="13081000" cy="5293757"/>
          </a:xfrm>
          <a:prstGeom prst="rect">
            <a:avLst/>
          </a:prstGeom>
          <a:noFill/>
          <a:ln w="9525">
            <a:noFill/>
            <a:miter lim="800000"/>
            <a:headEnd/>
            <a:tailEnd/>
          </a:ln>
        </p:spPr>
        <p:txBody>
          <a:bodyPr wrap="square">
            <a:spAutoFit/>
          </a:bodyPr>
          <a:lstStyle/>
          <a:p>
            <a:pPr algn="just">
              <a:spcBef>
                <a:spcPct val="50000"/>
              </a:spcBef>
            </a:pPr>
            <a:r>
              <a:rPr lang="en-US" sz="6600" b="1" i="1" dirty="0">
                <a:solidFill>
                  <a:srgbClr val="95192D"/>
                </a:solidFill>
              </a:rPr>
              <a:t>Method:</a:t>
            </a:r>
          </a:p>
          <a:p>
            <a:pPr algn="just">
              <a:spcBef>
                <a:spcPct val="50000"/>
              </a:spcBef>
            </a:pPr>
            <a:r>
              <a:rPr lang="en-US" sz="3200" dirty="0"/>
              <a:t>	75 MSUM undergraduate students aged 18-43 (</a:t>
            </a:r>
            <a:r>
              <a:rPr lang="en-US" sz="3200" i="1" dirty="0"/>
              <a:t>M</a:t>
            </a:r>
            <a:r>
              <a:rPr lang="en-US" sz="3200" dirty="0"/>
              <a:t>=21.05, </a:t>
            </a:r>
            <a:r>
              <a:rPr lang="en-US" sz="3200" i="1" dirty="0"/>
              <a:t>SD</a:t>
            </a:r>
            <a:r>
              <a:rPr lang="en-US" sz="3200" dirty="0"/>
              <a:t>=4.85). </a:t>
            </a:r>
          </a:p>
          <a:p>
            <a:pPr algn="just">
              <a:spcBef>
                <a:spcPct val="50000"/>
              </a:spcBef>
            </a:pPr>
            <a:r>
              <a:rPr lang="en-US" sz="3200" dirty="0"/>
              <a:t>	Predominately female 82.7%, 12% male, and 5.3% other</a:t>
            </a:r>
          </a:p>
          <a:p>
            <a:pPr algn="just">
              <a:spcBef>
                <a:spcPct val="50000"/>
              </a:spcBef>
            </a:pPr>
            <a:r>
              <a:rPr lang="en-US" sz="3200" dirty="0"/>
              <a:t>	The race was also predominately White Caucasian 82.7%, 9.3% Black,</a:t>
            </a:r>
          </a:p>
          <a:p>
            <a:pPr algn="just">
              <a:spcBef>
                <a:spcPct val="50000"/>
              </a:spcBef>
            </a:pPr>
            <a:r>
              <a:rPr lang="en-US" sz="3200" dirty="0"/>
              <a:t>	 and 8% other</a:t>
            </a:r>
          </a:p>
          <a:p>
            <a:pPr algn="just">
              <a:spcBef>
                <a:spcPct val="50000"/>
              </a:spcBef>
            </a:pPr>
            <a:r>
              <a:rPr lang="en-US" sz="3200" dirty="0"/>
              <a:t>	2 (race- black, white) x 2 (crime- burglary, embezzlement) between 	subjects factorial ANOVA. </a:t>
            </a:r>
          </a:p>
        </p:txBody>
      </p:sp>
      <p:pic>
        <p:nvPicPr>
          <p:cNvPr id="16" name="Picture 15">
            <a:extLst>
              <a:ext uri="{FF2B5EF4-FFF2-40B4-BE49-F238E27FC236}">
                <a16:creationId xmlns:a16="http://schemas.microsoft.com/office/drawing/2014/main" id="{9E8FBBB1-6F6E-BF63-970F-8A2559E953C5}"/>
              </a:ext>
            </a:extLst>
          </p:cNvPr>
          <p:cNvPicPr>
            <a:picLocks noChangeAspect="1"/>
          </p:cNvPicPr>
          <p:nvPr/>
        </p:nvPicPr>
        <p:blipFill>
          <a:blip r:embed="rId4"/>
          <a:stretch>
            <a:fillRect/>
          </a:stretch>
        </p:blipFill>
        <p:spPr>
          <a:xfrm>
            <a:off x="15169825" y="25241197"/>
            <a:ext cx="12734324" cy="6972405"/>
          </a:xfrm>
          <a:prstGeom prst="rect">
            <a:avLst/>
          </a:prstGeom>
        </p:spPr>
      </p:pic>
      <p:pic>
        <p:nvPicPr>
          <p:cNvPr id="18" name="Picture 17">
            <a:extLst>
              <a:ext uri="{FF2B5EF4-FFF2-40B4-BE49-F238E27FC236}">
                <a16:creationId xmlns:a16="http://schemas.microsoft.com/office/drawing/2014/main" id="{C88D1702-50EC-EBAA-FB4D-A4CD1DB18F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9661833" y="12470905"/>
            <a:ext cx="12734323" cy="6979114"/>
          </a:xfrm>
          <a:prstGeom prst="rect">
            <a:avLst/>
          </a:prstGeom>
          <a:noFill/>
        </p:spPr>
      </p:pic>
      <p:pic>
        <p:nvPicPr>
          <p:cNvPr id="19" name="Picture 2">
            <a:extLst>
              <a:ext uri="{FF2B5EF4-FFF2-40B4-BE49-F238E27FC236}">
                <a16:creationId xmlns:a16="http://schemas.microsoft.com/office/drawing/2014/main" id="{C6CEBFDF-FF50-2AFE-8B5C-35994CB400E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03908" y="6284922"/>
            <a:ext cx="3581400" cy="474293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a:extLst>
              <a:ext uri="{FF2B5EF4-FFF2-40B4-BE49-F238E27FC236}">
                <a16:creationId xmlns:a16="http://schemas.microsoft.com/office/drawing/2014/main" id="{07D64A45-30B2-1C35-38B5-55662E804D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30710" y="14878261"/>
            <a:ext cx="3581400" cy="4742935"/>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9D7E7821-ECCA-29A1-91BC-DB87D56EC375}"/>
              </a:ext>
            </a:extLst>
          </p:cNvPr>
          <p:cNvSpPr txBox="1"/>
          <p:nvPr/>
        </p:nvSpPr>
        <p:spPr>
          <a:xfrm>
            <a:off x="29784109" y="12521159"/>
            <a:ext cx="2915199" cy="830997"/>
          </a:xfrm>
          <a:prstGeom prst="rect">
            <a:avLst/>
          </a:prstGeom>
          <a:noFill/>
        </p:spPr>
        <p:txBody>
          <a:bodyPr wrap="square" rtlCol="0">
            <a:spAutoFit/>
          </a:bodyPr>
          <a:lstStyle/>
          <a:p>
            <a:r>
              <a:rPr lang="en-US" sz="4800" b="1" i="1" dirty="0"/>
              <a:t>Figure 2</a:t>
            </a:r>
          </a:p>
        </p:txBody>
      </p:sp>
      <p:sp>
        <p:nvSpPr>
          <p:cNvPr id="23" name="Text Box 11">
            <a:extLst>
              <a:ext uri="{FF2B5EF4-FFF2-40B4-BE49-F238E27FC236}">
                <a16:creationId xmlns:a16="http://schemas.microsoft.com/office/drawing/2014/main" id="{DB8F5FFB-F3AC-FE30-C691-5B014E3B57CA}"/>
              </a:ext>
            </a:extLst>
          </p:cNvPr>
          <p:cNvSpPr txBox="1">
            <a:spLocks noChangeArrowheads="1"/>
          </p:cNvSpPr>
          <p:nvPr/>
        </p:nvSpPr>
        <p:spPr bwMode="auto">
          <a:xfrm>
            <a:off x="1092582" y="22734024"/>
            <a:ext cx="12650072" cy="1846659"/>
          </a:xfrm>
          <a:prstGeom prst="rect">
            <a:avLst/>
          </a:prstGeom>
          <a:noFill/>
          <a:ln w="9525">
            <a:noFill/>
            <a:miter lim="800000"/>
            <a:headEnd/>
            <a:tailEnd/>
          </a:ln>
        </p:spPr>
        <p:txBody>
          <a:bodyPr wrap="square">
            <a:spAutoFit/>
          </a:bodyPr>
          <a:lstStyle/>
          <a:p>
            <a:pPr algn="just">
              <a:spcBef>
                <a:spcPct val="50000"/>
              </a:spcBef>
            </a:pPr>
            <a:r>
              <a:rPr lang="en-US" sz="6600" b="1" i="1" dirty="0">
                <a:solidFill>
                  <a:srgbClr val="95192D"/>
                </a:solidFill>
              </a:rPr>
              <a:t>Procedure:</a:t>
            </a:r>
          </a:p>
          <a:p>
            <a:pPr marL="457200" indent="-457200" algn="just">
              <a:spcBef>
                <a:spcPct val="50000"/>
              </a:spcBef>
              <a:buFont typeface="Arial" panose="020B0604020202020204" pitchFamily="34" charset="0"/>
              <a:buChar char="•"/>
            </a:pPr>
            <a:r>
              <a:rPr lang="en-US" sz="3200" dirty="0"/>
              <a:t>Criminal Case, Recollection Survey, Post Trial Survey, Debriefing </a:t>
            </a:r>
          </a:p>
        </p:txBody>
      </p:sp>
      <p:sp>
        <p:nvSpPr>
          <p:cNvPr id="28" name="TextBox 27">
            <a:extLst>
              <a:ext uri="{FF2B5EF4-FFF2-40B4-BE49-F238E27FC236}">
                <a16:creationId xmlns:a16="http://schemas.microsoft.com/office/drawing/2014/main" id="{8E27C42C-2E3D-366A-840C-2ED0B5D5D168}"/>
              </a:ext>
            </a:extLst>
          </p:cNvPr>
          <p:cNvSpPr txBox="1"/>
          <p:nvPr/>
        </p:nvSpPr>
        <p:spPr>
          <a:xfrm>
            <a:off x="15230710" y="24680748"/>
            <a:ext cx="2915199" cy="830997"/>
          </a:xfrm>
          <a:prstGeom prst="rect">
            <a:avLst/>
          </a:prstGeom>
          <a:noFill/>
        </p:spPr>
        <p:txBody>
          <a:bodyPr wrap="square" rtlCol="0">
            <a:spAutoFit/>
          </a:bodyPr>
          <a:lstStyle/>
          <a:p>
            <a:r>
              <a:rPr lang="en-US" sz="4800" b="1" i="1" dirty="0"/>
              <a:t>Figure 1</a:t>
            </a:r>
          </a:p>
        </p:txBody>
      </p:sp>
      <p:grpSp>
        <p:nvGrpSpPr>
          <p:cNvPr id="29" name="Group 28">
            <a:extLst>
              <a:ext uri="{FF2B5EF4-FFF2-40B4-BE49-F238E27FC236}">
                <a16:creationId xmlns:a16="http://schemas.microsoft.com/office/drawing/2014/main" id="{87A850B5-980B-F33F-1F66-EF2B66EE3B08}"/>
              </a:ext>
            </a:extLst>
          </p:cNvPr>
          <p:cNvGrpSpPr/>
          <p:nvPr/>
        </p:nvGrpSpPr>
        <p:grpSpPr>
          <a:xfrm>
            <a:off x="38061900" y="27173519"/>
            <a:ext cx="5471299" cy="4830481"/>
            <a:chOff x="38160088" y="26675433"/>
            <a:chExt cx="5373111" cy="5306957"/>
          </a:xfrm>
        </p:grpSpPr>
        <p:sp>
          <p:nvSpPr>
            <p:cNvPr id="30" name="Text Box 11">
              <a:extLst>
                <a:ext uri="{FF2B5EF4-FFF2-40B4-BE49-F238E27FC236}">
                  <a16:creationId xmlns:a16="http://schemas.microsoft.com/office/drawing/2014/main" id="{74AD4495-39A1-6C23-0A0C-62EBDD35F6D8}"/>
                </a:ext>
              </a:extLst>
            </p:cNvPr>
            <p:cNvSpPr txBox="1">
              <a:spLocks noChangeArrowheads="1"/>
            </p:cNvSpPr>
            <p:nvPr/>
          </p:nvSpPr>
          <p:spPr bwMode="auto">
            <a:xfrm>
              <a:off x="38160088" y="26675433"/>
              <a:ext cx="5373111" cy="2492990"/>
            </a:xfrm>
            <a:prstGeom prst="rect">
              <a:avLst/>
            </a:prstGeom>
            <a:noFill/>
            <a:ln w="9525">
              <a:noFill/>
              <a:miter lim="800000"/>
              <a:headEnd/>
              <a:tailEnd/>
            </a:ln>
          </p:spPr>
          <p:txBody>
            <a:bodyPr wrap="square">
              <a:spAutoFit/>
            </a:bodyPr>
            <a:lstStyle/>
            <a:p>
              <a:pPr algn="just">
                <a:spcBef>
                  <a:spcPct val="50000"/>
                </a:spcBef>
              </a:pPr>
              <a:r>
                <a:rPr lang="en-US" sz="4800" b="1" i="1" dirty="0"/>
                <a:t>Evaluate this poster</a:t>
              </a:r>
            </a:p>
            <a:p>
              <a:pPr algn="just">
                <a:spcBef>
                  <a:spcPct val="50000"/>
                </a:spcBef>
              </a:pPr>
              <a:r>
                <a:rPr lang="en-US" dirty="0"/>
                <a:t>Presentation ID: 9427</a:t>
              </a:r>
            </a:p>
            <a:p>
              <a:pPr algn="just">
                <a:spcBef>
                  <a:spcPct val="50000"/>
                </a:spcBef>
              </a:pPr>
              <a:r>
                <a:rPr lang="en-US" dirty="0"/>
                <a:t>Scan the QR Code or go to: </a:t>
              </a:r>
            </a:p>
            <a:p>
              <a:pPr algn="just">
                <a:spcBef>
                  <a:spcPct val="50000"/>
                </a:spcBef>
              </a:pPr>
              <a:r>
                <a:rPr lang="en-US" dirty="0"/>
                <a:t>https://</a:t>
              </a:r>
              <a:r>
                <a:rPr lang="en-US" dirty="0" err="1"/>
                <a:t>bit.ly</a:t>
              </a:r>
              <a:r>
                <a:rPr lang="en-US" dirty="0"/>
                <a:t>/sac2023-eval</a:t>
              </a:r>
            </a:p>
          </p:txBody>
        </p:sp>
        <p:pic>
          <p:nvPicPr>
            <p:cNvPr id="31" name="Picture 30" descr="Qr code&#10;&#10;Description automatically generated">
              <a:extLst>
                <a:ext uri="{FF2B5EF4-FFF2-40B4-BE49-F238E27FC236}">
                  <a16:creationId xmlns:a16="http://schemas.microsoft.com/office/drawing/2014/main" id="{45904945-AB77-705A-D612-46BF48CB6D8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081200" y="29489400"/>
              <a:ext cx="2492990" cy="2492990"/>
            </a:xfrm>
            <a:prstGeom prst="rect">
              <a:avLst/>
            </a:prstGeom>
          </p:spPr>
        </p:pic>
      </p:grpSp>
      <p:pic>
        <p:nvPicPr>
          <p:cNvPr id="34" name="Picture 33" descr="MSUM_Signature_Vert_Color.png">
            <a:extLst>
              <a:ext uri="{FF2B5EF4-FFF2-40B4-BE49-F238E27FC236}">
                <a16:creationId xmlns:a16="http://schemas.microsoft.com/office/drawing/2014/main" id="{68D4FE10-7F7D-9460-144D-168D0F103269}"/>
              </a:ext>
            </a:extLst>
          </p:cNvPr>
          <p:cNvPicPr>
            <a:picLocks noChangeAspect="1"/>
          </p:cNvPicPr>
          <p:nvPr/>
        </p:nvPicPr>
        <p:blipFill>
          <a:blip r:embed="rId9" cstate="print"/>
          <a:stretch>
            <a:fillRect/>
          </a:stretch>
        </p:blipFill>
        <p:spPr>
          <a:xfrm>
            <a:off x="634848" y="685479"/>
            <a:ext cx="6028956" cy="4203201"/>
          </a:xfrm>
          <a:prstGeom prst="rect">
            <a:avLst/>
          </a:prstGeom>
        </p:spPr>
      </p:pic>
      <p:pic>
        <p:nvPicPr>
          <p:cNvPr id="35" name="Picture 34" descr="MSUM_Signature_Vert_Color.png">
            <a:extLst>
              <a:ext uri="{FF2B5EF4-FFF2-40B4-BE49-F238E27FC236}">
                <a16:creationId xmlns:a16="http://schemas.microsoft.com/office/drawing/2014/main" id="{323387AF-D6AB-80FA-274B-2325AC4FBE6E}"/>
              </a:ext>
            </a:extLst>
          </p:cNvPr>
          <p:cNvPicPr>
            <a:picLocks noChangeAspect="1"/>
          </p:cNvPicPr>
          <p:nvPr/>
        </p:nvPicPr>
        <p:blipFill>
          <a:blip r:embed="rId9" cstate="print"/>
          <a:stretch>
            <a:fillRect/>
          </a:stretch>
        </p:blipFill>
        <p:spPr>
          <a:xfrm>
            <a:off x="37066722" y="473825"/>
            <a:ext cx="6028956" cy="4203201"/>
          </a:xfrm>
          <a:prstGeom prst="rect">
            <a:avLst/>
          </a:prstGeom>
        </p:spPr>
      </p:pic>
      <p:sp>
        <p:nvSpPr>
          <p:cNvPr id="37" name="Text Box 11">
            <a:extLst>
              <a:ext uri="{FF2B5EF4-FFF2-40B4-BE49-F238E27FC236}">
                <a16:creationId xmlns:a16="http://schemas.microsoft.com/office/drawing/2014/main" id="{FBA99A14-FEA5-F86B-8984-E44EC2C63AC9}"/>
              </a:ext>
            </a:extLst>
          </p:cNvPr>
          <p:cNvSpPr txBox="1">
            <a:spLocks noChangeArrowheads="1"/>
          </p:cNvSpPr>
          <p:nvPr/>
        </p:nvSpPr>
        <p:spPr bwMode="auto">
          <a:xfrm>
            <a:off x="18923020" y="14892761"/>
            <a:ext cx="9549485" cy="4876656"/>
          </a:xfrm>
          <a:prstGeom prst="rect">
            <a:avLst/>
          </a:prstGeom>
          <a:noFill/>
          <a:ln w="9525">
            <a:noFill/>
            <a:miter lim="800000"/>
            <a:headEnd/>
            <a:tailEnd/>
          </a:ln>
        </p:spPr>
        <p:txBody>
          <a:bodyPr wrap="square">
            <a:spAutoFit/>
          </a:bodyPr>
          <a:lstStyle/>
          <a:p>
            <a:pPr marL="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rPr>
              <a:t>Michael Johnson, 28 years old, was arrested on the night of August 31, 2022. Michael was arrested for embezzlement. Embezzlement is legally defined as the fraudulent appropriation of property by a person to whom such property has been entrusted, or into whose hands it has lawfully come.</a:t>
            </a:r>
          </a:p>
          <a:p>
            <a:pPr marL="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rPr>
              <a:t>An example of embezzlement is Ponzi schemes, or employees destroying records and pocketing the company’s cash. </a:t>
            </a:r>
          </a:p>
          <a:p>
            <a:pPr marL="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rPr>
              <a:t>Michael was working at </a:t>
            </a:r>
            <a:r>
              <a:rPr lang="en-US" sz="2800" dirty="0" err="1">
                <a:effectLst/>
                <a:latin typeface="Times New Roman" panose="02020603050405020304" pitchFamily="18" charset="0"/>
                <a:ea typeface="Calibri" panose="020F0502020204030204" pitchFamily="34" charset="0"/>
              </a:rPr>
              <a:t>Vozz</a:t>
            </a:r>
            <a:r>
              <a:rPr lang="en-US" sz="2800" dirty="0">
                <a:effectLst/>
                <a:latin typeface="Times New Roman" panose="02020603050405020304" pitchFamily="18" charset="0"/>
                <a:ea typeface="Calibri" panose="020F0502020204030204" pitchFamily="34" charset="0"/>
              </a:rPr>
              <a:t> Industry as a corporate manager. In the last couple of years, there has been money being skimmed off their properties, most of which went missing since Michael was</a:t>
            </a:r>
          </a:p>
        </p:txBody>
      </p:sp>
      <p:sp>
        <p:nvSpPr>
          <p:cNvPr id="39" name="Text Box 11">
            <a:extLst>
              <a:ext uri="{FF2B5EF4-FFF2-40B4-BE49-F238E27FC236}">
                <a16:creationId xmlns:a16="http://schemas.microsoft.com/office/drawing/2014/main" id="{731D1946-5070-0BA2-9A51-6C4A16A8E883}"/>
              </a:ext>
            </a:extLst>
          </p:cNvPr>
          <p:cNvSpPr txBox="1">
            <a:spLocks noChangeArrowheads="1"/>
          </p:cNvSpPr>
          <p:nvPr/>
        </p:nvSpPr>
        <p:spPr bwMode="auto">
          <a:xfrm>
            <a:off x="19086476" y="6216154"/>
            <a:ext cx="9249409" cy="5037276"/>
          </a:xfrm>
          <a:prstGeom prst="rect">
            <a:avLst/>
          </a:prstGeom>
          <a:noFill/>
          <a:ln w="9525">
            <a:noFill/>
            <a:miter lim="800000"/>
            <a:headEnd/>
            <a:tailEnd/>
          </a:ln>
        </p:spPr>
        <p:txBody>
          <a:bodyPr wrap="square">
            <a:spAutoFit/>
          </a:bodyPr>
          <a:lstStyle/>
          <a:p>
            <a:pPr marL="0" marR="0">
              <a:spcBef>
                <a:spcPts val="0"/>
              </a:spcBef>
              <a:spcAft>
                <a:spcPts val="800"/>
              </a:spcAft>
            </a:pPr>
            <a:r>
              <a:rPr lang="en-US" sz="2800" dirty="0">
                <a:effectLst/>
                <a:latin typeface="Times New Roman" panose="02020603050405020304" pitchFamily="18" charset="0"/>
                <a:ea typeface="Calibri" panose="020F0502020204030204" pitchFamily="34" charset="0"/>
              </a:rPr>
              <a:t>Jamal Henry, 28</a:t>
            </a:r>
            <a:r>
              <a:rPr lang="en-US" sz="2800" b="1" dirty="0">
                <a:effectLst/>
                <a:latin typeface="Times New Roman" panose="02020603050405020304" pitchFamily="18" charset="0"/>
                <a:ea typeface="Calibri" panose="020F0502020204030204" pitchFamily="34" charset="0"/>
              </a:rPr>
              <a:t> </a:t>
            </a:r>
            <a:r>
              <a:rPr lang="en-US" sz="2800" dirty="0">
                <a:effectLst/>
                <a:latin typeface="Times New Roman" panose="02020603050405020304" pitchFamily="18" charset="0"/>
                <a:ea typeface="Calibri" panose="020F0502020204030204" pitchFamily="34" charset="0"/>
              </a:rPr>
              <a:t>years old, was arrested on the night of August 31, 2022. Jamal was arrested for burglary. Burglary is legally defined as entering a building or structure with the intent to commit a crime therein unless that building or structure is open to the public at the time. </a:t>
            </a:r>
          </a:p>
          <a:p>
            <a:pPr>
              <a:spcBef>
                <a:spcPts val="0"/>
              </a:spcBef>
              <a:spcAft>
                <a:spcPts val="800"/>
              </a:spcAft>
            </a:pPr>
            <a:r>
              <a:rPr lang="en-US" sz="2800" dirty="0">
                <a:effectLst/>
                <a:latin typeface="Times New Roman" panose="02020603050405020304" pitchFamily="18" charset="0"/>
                <a:ea typeface="Calibri" panose="020F0502020204030204" pitchFamily="34" charset="0"/>
              </a:rPr>
              <a:t>At the time of the arrest, Jamal claims that he was with a friend a couple of blocks down from the house that was burglarized. At the house the only thing that was stolen was cash. Jamal’s alibi is not strong, and he is being taken to court and tried for the burglary. </a:t>
            </a:r>
          </a:p>
          <a:p>
            <a:pPr>
              <a:spcBef>
                <a:spcPts val="0"/>
              </a:spcBef>
              <a:spcAft>
                <a:spcPts val="800"/>
              </a:spcAft>
            </a:pPr>
            <a:r>
              <a:rPr lang="en-US" sz="2800" dirty="0">
                <a:latin typeface="Times New Roman" panose="02020603050405020304" pitchFamily="18" charset="0"/>
                <a:ea typeface="Calibri" panose="020F0502020204030204" pitchFamily="34" charset="0"/>
              </a:rPr>
              <a:t>The police officers said that he was fleeing from the crime </a:t>
            </a:r>
            <a:endParaRPr lang="en-US" sz="2800" dirty="0">
              <a:effectLst/>
              <a:latin typeface="Times New Roman" panose="02020603050405020304" pitchFamily="18" charset="0"/>
              <a:ea typeface="Calibri" panose="020F0502020204030204" pitchFamily="34" charset="0"/>
            </a:endParaRPr>
          </a:p>
        </p:txBody>
      </p:sp>
      <p:sp>
        <p:nvSpPr>
          <p:cNvPr id="40" name="TextBox 39">
            <a:extLst>
              <a:ext uri="{FF2B5EF4-FFF2-40B4-BE49-F238E27FC236}">
                <a16:creationId xmlns:a16="http://schemas.microsoft.com/office/drawing/2014/main" id="{8343A696-FC15-76A7-7F64-F5BC425ED363}"/>
              </a:ext>
            </a:extLst>
          </p:cNvPr>
          <p:cNvSpPr txBox="1"/>
          <p:nvPr/>
        </p:nvSpPr>
        <p:spPr>
          <a:xfrm>
            <a:off x="15262442" y="11112770"/>
            <a:ext cx="13366315" cy="3354765"/>
          </a:xfrm>
          <a:prstGeom prst="rect">
            <a:avLst/>
          </a:prstGeom>
          <a:noFill/>
        </p:spPr>
        <p:txBody>
          <a:bodyPr wrap="square" rtlCol="0">
            <a:spAutoFit/>
          </a:bodyPr>
          <a:lstStyle/>
          <a:p>
            <a:pPr marL="0" marR="0">
              <a:spcBef>
                <a:spcPts val="0"/>
              </a:spcBef>
              <a:spcAft>
                <a:spcPts val="800"/>
              </a:spcAft>
            </a:pPr>
            <a:r>
              <a:rPr lang="en-US" sz="2800" dirty="0">
                <a:effectLst/>
                <a:latin typeface="Times New Roman" panose="02020603050405020304" pitchFamily="18" charset="0"/>
                <a:ea typeface="Calibri" panose="020F0502020204030204" pitchFamily="34" charset="0"/>
              </a:rPr>
              <a:t>when they picked up Jamal. Jamal’s defense for running away was that he was afraid of the cops and knew they would arrest him for nothing. </a:t>
            </a:r>
          </a:p>
          <a:p>
            <a:pPr marL="0" marR="0">
              <a:spcBef>
                <a:spcPts val="0"/>
              </a:spcBef>
              <a:spcAft>
                <a:spcPts val="800"/>
              </a:spcAft>
            </a:pPr>
            <a:r>
              <a:rPr lang="en-US" sz="2800" dirty="0">
                <a:effectLst/>
                <a:latin typeface="Times New Roman" panose="02020603050405020304" pitchFamily="18" charset="0"/>
                <a:ea typeface="Calibri" panose="020F0502020204030204" pitchFamily="34" charset="0"/>
              </a:rPr>
              <a:t>Jamal has a clean record and has no history of any offenses. One of Jamal’s strongest defenses is he is an upstanding citizen who does a lot for his community. </a:t>
            </a:r>
          </a:p>
          <a:p>
            <a:pPr marL="0" marR="0">
              <a:spcBef>
                <a:spcPts val="0"/>
              </a:spcBef>
              <a:spcAft>
                <a:spcPts val="800"/>
              </a:spcAft>
            </a:pPr>
            <a:r>
              <a:rPr lang="en-US" sz="2800" dirty="0">
                <a:effectLst/>
                <a:latin typeface="Times New Roman" panose="02020603050405020304" pitchFamily="18" charset="0"/>
                <a:ea typeface="Calibri" panose="020F0502020204030204" pitchFamily="34" charset="0"/>
              </a:rPr>
              <a:t>However, the officers have heard rumors that Jamal is involved in his community so that he can have an inside advantage in stealing from his community.  </a:t>
            </a:r>
          </a:p>
          <a:p>
            <a:endParaRPr lang="en-US" dirty="0"/>
          </a:p>
        </p:txBody>
      </p:sp>
      <p:sp>
        <p:nvSpPr>
          <p:cNvPr id="41" name="TextBox 40">
            <a:extLst>
              <a:ext uri="{FF2B5EF4-FFF2-40B4-BE49-F238E27FC236}">
                <a16:creationId xmlns:a16="http://schemas.microsoft.com/office/drawing/2014/main" id="{D03EF663-173C-4119-B434-5BFDD551BA24}"/>
              </a:ext>
            </a:extLst>
          </p:cNvPr>
          <p:cNvSpPr txBox="1"/>
          <p:nvPr/>
        </p:nvSpPr>
        <p:spPr>
          <a:xfrm>
            <a:off x="15254486" y="19646694"/>
            <a:ext cx="13207236" cy="5379678"/>
          </a:xfrm>
          <a:prstGeom prst="rect">
            <a:avLst/>
          </a:prstGeom>
          <a:noFill/>
        </p:spPr>
        <p:txBody>
          <a:bodyPr wrap="square" rtlCol="0">
            <a:spAutoFit/>
          </a:bodyPr>
          <a:lstStyle/>
          <a:p>
            <a:pPr marL="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rPr>
              <a:t>hired. Michael has opened his bank accounts to the police department to do thorough research. </a:t>
            </a:r>
          </a:p>
          <a:p>
            <a:pPr marL="0" marR="0">
              <a:lnSpc>
                <a:spcPct val="107000"/>
              </a:lnSpc>
              <a:spcBef>
                <a:spcPts val="0"/>
              </a:spcBef>
              <a:spcAft>
                <a:spcPts val="800"/>
              </a:spcAft>
            </a:pPr>
            <a:r>
              <a:rPr lang="en-US" sz="2800" dirty="0" err="1">
                <a:effectLst/>
                <a:latin typeface="Times New Roman" panose="02020603050405020304" pitchFamily="18" charset="0"/>
                <a:ea typeface="Calibri" panose="020F0502020204030204" pitchFamily="34" charset="0"/>
              </a:rPr>
              <a:t>Vozz</a:t>
            </a:r>
            <a:r>
              <a:rPr lang="en-US" sz="2800" dirty="0">
                <a:effectLst/>
                <a:latin typeface="Times New Roman" panose="02020603050405020304" pitchFamily="18" charset="0"/>
                <a:ea typeface="Calibri" panose="020F0502020204030204" pitchFamily="34" charset="0"/>
              </a:rPr>
              <a:t> Industry has decided to charge Michael and send him to court for the federal government to hold him accountable for the missing money. Michael swears that he did not take the money, but the police claim that they see some inconsistencies in Michael’s bank accounts. </a:t>
            </a:r>
          </a:p>
          <a:p>
            <a:pPr marL="0" marR="0">
              <a:lnSpc>
                <a:spcPct val="107000"/>
              </a:lnSpc>
              <a:spcBef>
                <a:spcPts val="0"/>
              </a:spcBef>
              <a:spcAft>
                <a:spcPts val="800"/>
              </a:spcAft>
            </a:pPr>
            <a:r>
              <a:rPr lang="en-US" sz="2800" dirty="0">
                <a:effectLst/>
                <a:latin typeface="Times New Roman" panose="02020603050405020304" pitchFamily="18" charset="0"/>
                <a:ea typeface="Calibri" panose="020F0502020204030204" pitchFamily="34" charset="0"/>
              </a:rPr>
              <a:t>Michael claims that his inconsistencies are due to a hacker that infiltrated his bank information, which prompted him to move money around his accounts. The police are continuing to investigate this claim and are finding some inconsistencies in why the money is being moved around. </a:t>
            </a:r>
          </a:p>
          <a:p>
            <a:endParaRPr lang="en-US" dirty="0"/>
          </a:p>
        </p:txBody>
      </p:sp>
      <p:sp>
        <p:nvSpPr>
          <p:cNvPr id="17" name="Flowchart: Connector 16">
            <a:extLst>
              <a:ext uri="{FF2B5EF4-FFF2-40B4-BE49-F238E27FC236}">
                <a16:creationId xmlns:a16="http://schemas.microsoft.com/office/drawing/2014/main" id="{EC4A46C6-6104-46A1-EA35-E47240F6D077}"/>
              </a:ext>
            </a:extLst>
          </p:cNvPr>
          <p:cNvSpPr/>
          <p:nvPr/>
        </p:nvSpPr>
        <p:spPr bwMode="auto">
          <a:xfrm>
            <a:off x="1649745" y="24828223"/>
            <a:ext cx="12092909" cy="6911771"/>
          </a:xfrm>
          <a:prstGeom prst="flowChartConnector">
            <a:avLst/>
          </a:prstGeom>
          <a:ln w="76200">
            <a:solidFill>
              <a:srgbClr val="95192D"/>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i="0" u="none" strike="noStrike" cap="none" normalizeH="0" baseline="0" dirty="0">
              <a:ln>
                <a:noFill/>
              </a:ln>
              <a:effectLst/>
              <a:latin typeface="Times New Roman" charset="0"/>
            </a:endParaRPr>
          </a:p>
        </p:txBody>
      </p:sp>
      <p:cxnSp>
        <p:nvCxnSpPr>
          <p:cNvPr id="22" name="Straight Connector 21">
            <a:extLst>
              <a:ext uri="{FF2B5EF4-FFF2-40B4-BE49-F238E27FC236}">
                <a16:creationId xmlns:a16="http://schemas.microsoft.com/office/drawing/2014/main" id="{7421D1F0-BEBB-56D0-9F6C-4BBEBCE19074}"/>
              </a:ext>
            </a:extLst>
          </p:cNvPr>
          <p:cNvCxnSpPr>
            <a:cxnSpLocks/>
            <a:stCxn id="17" idx="0"/>
            <a:endCxn id="17" idx="4"/>
          </p:cNvCxnSpPr>
          <p:nvPr/>
        </p:nvCxnSpPr>
        <p:spPr bwMode="auto">
          <a:xfrm>
            <a:off x="7696200" y="24828223"/>
            <a:ext cx="0" cy="6911771"/>
          </a:xfrm>
          <a:prstGeom prst="line">
            <a:avLst/>
          </a:prstGeom>
          <a:ln w="76200">
            <a:solidFill>
              <a:schemeClr val="tx1"/>
            </a:solidFill>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25" name="Straight Connector 24">
            <a:extLst>
              <a:ext uri="{FF2B5EF4-FFF2-40B4-BE49-F238E27FC236}">
                <a16:creationId xmlns:a16="http://schemas.microsoft.com/office/drawing/2014/main" id="{780139AE-E966-A238-5F93-382F8DE2E7A3}"/>
              </a:ext>
            </a:extLst>
          </p:cNvPr>
          <p:cNvCxnSpPr>
            <a:cxnSpLocks/>
            <a:stCxn id="17" idx="2"/>
            <a:endCxn id="17" idx="6"/>
          </p:cNvCxnSpPr>
          <p:nvPr/>
        </p:nvCxnSpPr>
        <p:spPr bwMode="auto">
          <a:xfrm>
            <a:off x="1649745" y="28284109"/>
            <a:ext cx="12092909" cy="0"/>
          </a:xfrm>
          <a:prstGeom prst="line">
            <a:avLst/>
          </a:prstGeom>
          <a:ln w="76200">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54" name="Text Box 11">
            <a:extLst>
              <a:ext uri="{FF2B5EF4-FFF2-40B4-BE49-F238E27FC236}">
                <a16:creationId xmlns:a16="http://schemas.microsoft.com/office/drawing/2014/main" id="{2AFCEB6A-488F-415A-38CB-835D3694869E}"/>
              </a:ext>
            </a:extLst>
          </p:cNvPr>
          <p:cNvSpPr txBox="1">
            <a:spLocks noChangeArrowheads="1"/>
          </p:cNvSpPr>
          <p:nvPr/>
        </p:nvSpPr>
        <p:spPr bwMode="auto">
          <a:xfrm>
            <a:off x="3448906" y="25908000"/>
            <a:ext cx="3494265" cy="1446550"/>
          </a:xfrm>
          <a:prstGeom prst="rect">
            <a:avLst/>
          </a:prstGeom>
          <a:noFill/>
          <a:ln w="9525">
            <a:noFill/>
            <a:miter lim="800000"/>
            <a:headEnd/>
            <a:tailEnd/>
          </a:ln>
        </p:spPr>
        <p:txBody>
          <a:bodyPr wrap="square">
            <a:spAutoFit/>
          </a:bodyPr>
          <a:lstStyle/>
          <a:p>
            <a:pPr algn="ctr">
              <a:spcBef>
                <a:spcPct val="50000"/>
              </a:spcBef>
            </a:pPr>
            <a:r>
              <a:rPr lang="en-US" sz="4400" dirty="0"/>
              <a:t>Burglary </a:t>
            </a:r>
            <a:br>
              <a:rPr lang="en-US" sz="4400" dirty="0"/>
            </a:br>
            <a:r>
              <a:rPr lang="en-US" sz="4400" dirty="0"/>
              <a:t>Jamal Henry</a:t>
            </a:r>
            <a:endParaRPr lang="en-US" sz="1800" dirty="0"/>
          </a:p>
        </p:txBody>
      </p:sp>
      <p:sp>
        <p:nvSpPr>
          <p:cNvPr id="55" name="Text Box 11">
            <a:extLst>
              <a:ext uri="{FF2B5EF4-FFF2-40B4-BE49-F238E27FC236}">
                <a16:creationId xmlns:a16="http://schemas.microsoft.com/office/drawing/2014/main" id="{BDA36FC2-09AB-CFE0-EDEA-9DE991F2A356}"/>
              </a:ext>
            </a:extLst>
          </p:cNvPr>
          <p:cNvSpPr txBox="1">
            <a:spLocks noChangeArrowheads="1"/>
          </p:cNvSpPr>
          <p:nvPr/>
        </p:nvSpPr>
        <p:spPr bwMode="auto">
          <a:xfrm>
            <a:off x="8022319" y="25908000"/>
            <a:ext cx="4115914" cy="1446550"/>
          </a:xfrm>
          <a:prstGeom prst="rect">
            <a:avLst/>
          </a:prstGeom>
          <a:noFill/>
          <a:ln w="9525">
            <a:noFill/>
            <a:miter lim="800000"/>
            <a:headEnd/>
            <a:tailEnd/>
          </a:ln>
        </p:spPr>
        <p:txBody>
          <a:bodyPr wrap="square">
            <a:spAutoFit/>
          </a:bodyPr>
          <a:lstStyle/>
          <a:p>
            <a:pPr algn="ctr">
              <a:spcBef>
                <a:spcPct val="50000"/>
              </a:spcBef>
            </a:pPr>
            <a:r>
              <a:rPr lang="en-US" sz="4400" dirty="0"/>
              <a:t>Embezzlement</a:t>
            </a:r>
            <a:br>
              <a:rPr lang="en-US" sz="4400" dirty="0"/>
            </a:br>
            <a:r>
              <a:rPr lang="en-US" sz="4400" dirty="0"/>
              <a:t>Michael Johnson</a:t>
            </a:r>
            <a:endParaRPr lang="en-US" sz="1800" dirty="0"/>
          </a:p>
        </p:txBody>
      </p:sp>
      <p:sp>
        <p:nvSpPr>
          <p:cNvPr id="56" name="Text Box 11">
            <a:extLst>
              <a:ext uri="{FF2B5EF4-FFF2-40B4-BE49-F238E27FC236}">
                <a16:creationId xmlns:a16="http://schemas.microsoft.com/office/drawing/2014/main" id="{E908A145-036E-8499-FE24-49CD24388532}"/>
              </a:ext>
            </a:extLst>
          </p:cNvPr>
          <p:cNvSpPr txBox="1">
            <a:spLocks noChangeArrowheads="1"/>
          </p:cNvSpPr>
          <p:nvPr/>
        </p:nvSpPr>
        <p:spPr bwMode="auto">
          <a:xfrm>
            <a:off x="3103602" y="28899662"/>
            <a:ext cx="3839569" cy="1446550"/>
          </a:xfrm>
          <a:prstGeom prst="rect">
            <a:avLst/>
          </a:prstGeom>
          <a:noFill/>
          <a:ln w="9525">
            <a:noFill/>
            <a:miter lim="800000"/>
            <a:headEnd/>
            <a:tailEnd/>
          </a:ln>
        </p:spPr>
        <p:txBody>
          <a:bodyPr wrap="square">
            <a:spAutoFit/>
          </a:bodyPr>
          <a:lstStyle/>
          <a:p>
            <a:pPr algn="ctr">
              <a:spcBef>
                <a:spcPct val="50000"/>
              </a:spcBef>
            </a:pPr>
            <a:r>
              <a:rPr lang="en-US" sz="4400" dirty="0"/>
              <a:t>Embezzlement</a:t>
            </a:r>
            <a:br>
              <a:rPr lang="en-US" sz="4400" dirty="0"/>
            </a:br>
            <a:r>
              <a:rPr lang="en-US" sz="4400" dirty="0"/>
              <a:t>Jamal Henry</a:t>
            </a:r>
            <a:endParaRPr lang="en-US" sz="1800" dirty="0"/>
          </a:p>
        </p:txBody>
      </p:sp>
      <p:sp>
        <p:nvSpPr>
          <p:cNvPr id="57" name="Text Box 11">
            <a:extLst>
              <a:ext uri="{FF2B5EF4-FFF2-40B4-BE49-F238E27FC236}">
                <a16:creationId xmlns:a16="http://schemas.microsoft.com/office/drawing/2014/main" id="{E34C8750-11C5-19B6-78D5-6E7A6E9963FE}"/>
              </a:ext>
            </a:extLst>
          </p:cNvPr>
          <p:cNvSpPr txBox="1">
            <a:spLocks noChangeArrowheads="1"/>
          </p:cNvSpPr>
          <p:nvPr/>
        </p:nvSpPr>
        <p:spPr bwMode="auto">
          <a:xfrm>
            <a:off x="8008714" y="28899662"/>
            <a:ext cx="4068828" cy="1446550"/>
          </a:xfrm>
          <a:prstGeom prst="rect">
            <a:avLst/>
          </a:prstGeom>
          <a:noFill/>
          <a:ln w="9525">
            <a:noFill/>
            <a:miter lim="800000"/>
            <a:headEnd/>
            <a:tailEnd/>
          </a:ln>
        </p:spPr>
        <p:txBody>
          <a:bodyPr wrap="square">
            <a:spAutoFit/>
          </a:bodyPr>
          <a:lstStyle/>
          <a:p>
            <a:pPr algn="ctr">
              <a:spcBef>
                <a:spcPct val="50000"/>
              </a:spcBef>
            </a:pPr>
            <a:r>
              <a:rPr lang="en-US" sz="4400" dirty="0"/>
              <a:t>Burglary </a:t>
            </a:r>
            <a:br>
              <a:rPr lang="en-US" sz="4400" dirty="0"/>
            </a:br>
            <a:r>
              <a:rPr lang="en-US" sz="4400" dirty="0"/>
              <a:t>Michael Johnson</a:t>
            </a:r>
            <a:endParaRPr lang="en-US" sz="18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1696</TotalTime>
  <Words>1029</Words>
  <Application>Microsoft Office PowerPoint</Application>
  <PresentationFormat>Custom</PresentationFormat>
  <Paragraphs>71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Jeffrey Bodwin</dc:creator>
  <cp:lastModifiedBy>Raezer-Stursa, Trista S</cp:lastModifiedBy>
  <cp:revision>113</cp:revision>
  <dcterms:created xsi:type="dcterms:W3CDTF">2008-02-25T01:30:43Z</dcterms:created>
  <dcterms:modified xsi:type="dcterms:W3CDTF">2023-05-04T15:01:14Z</dcterms:modified>
</cp:coreProperties>
</file>