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webextensions/webextension1.xml" ContentType="application/vnd.ms-office.webextension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webextensions/webextension2.xml" ContentType="application/vnd.ms-office.webextension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67" r:id="rId2"/>
    <p:sldId id="310" r:id="rId3"/>
    <p:sldId id="266" r:id="rId4"/>
    <p:sldId id="277" r:id="rId5"/>
    <p:sldId id="279" r:id="rId6"/>
    <p:sldId id="281" r:id="rId7"/>
    <p:sldId id="283" r:id="rId8"/>
    <p:sldId id="305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84" r:id="rId17"/>
    <p:sldId id="286" r:id="rId18"/>
    <p:sldId id="287" r:id="rId19"/>
    <p:sldId id="288" r:id="rId20"/>
    <p:sldId id="289" r:id="rId21"/>
    <p:sldId id="290" r:id="rId22"/>
    <p:sldId id="311" r:id="rId23"/>
    <p:sldId id="312" r:id="rId24"/>
    <p:sldId id="298" r:id="rId25"/>
    <p:sldId id="299" r:id="rId26"/>
    <p:sldId id="300" r:id="rId27"/>
    <p:sldId id="301" r:id="rId28"/>
    <p:sldId id="302" r:id="rId29"/>
    <p:sldId id="304" r:id="rId30"/>
    <p:sldId id="306" r:id="rId31"/>
    <p:sldId id="307" r:id="rId32"/>
    <p:sldId id="308" r:id="rId33"/>
    <p:sldId id="309" r:id="rId34"/>
    <p:sldId id="268" r:id="rId35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72932-5664-4665-8E5B-CF32C14F62A7}" v="10" dt="2023-04-18T01:42:47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83660" autoAdjust="0"/>
  </p:normalViewPr>
  <p:slideViewPr>
    <p:cSldViewPr snapToGrid="0" snapToObjects="1">
      <p:cViewPr varScale="1">
        <p:scale>
          <a:sx n="92" d="100"/>
          <a:sy n="92" d="100"/>
        </p:scale>
        <p:origin x="21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79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37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69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15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53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Troyer et al. (1997) identified as fundamental to optimal task performance</a:t>
            </a:r>
          </a:p>
          <a:p>
            <a:endParaRPr lang="en-US" dirty="0"/>
          </a:p>
          <a:p>
            <a:r>
              <a:rPr lang="en-US" dirty="0"/>
              <a:t>Importance to SLP clinical practice </a:t>
            </a:r>
            <a:r>
              <a:rPr lang="en-US"/>
              <a:t>as skilled service</a:t>
            </a:r>
          </a:p>
          <a:p>
            <a:r>
              <a:rPr lang="en-US"/>
              <a:t>-providing </a:t>
            </a:r>
            <a:r>
              <a:rPr lang="en-US" dirty="0"/>
              <a:t>strategic framework and approach for intervention</a:t>
            </a:r>
          </a:p>
          <a:p>
            <a:r>
              <a:rPr lang="en-US" dirty="0"/>
              <a:t>-good place to start for VF interventions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24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Tie back to previous discussion about frontal vs. temporal lobes</a:t>
            </a:r>
          </a:p>
          <a:p>
            <a:endParaRPr lang="en-US" dirty="0"/>
          </a:p>
          <a:p>
            <a:r>
              <a:rPr lang="en-US" dirty="0"/>
              <a:t>Switching more impacted in 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02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what we know about executive functioning deficits and phonemic fluency difficulties in PD</a:t>
            </a:r>
          </a:p>
          <a:p>
            <a:endParaRPr lang="en-US" dirty="0"/>
          </a:p>
          <a:p>
            <a:r>
              <a:rPr lang="en-US" dirty="0"/>
              <a:t>Will targeting a task that uses selective attention, set-shifting, inhibition translate over to other tasks and beyond?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62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Executive function difficulties: poor planning, difficulty prioritizing, failure to initiate</a:t>
            </a:r>
          </a:p>
          <a:p>
            <a:endParaRPr lang="en-US" dirty="0"/>
          </a:p>
          <a:p>
            <a:r>
              <a:rPr lang="en-US" dirty="0"/>
              <a:t>Moreover, less effective regulation of behaviors, use of problem-solving strategies, and mental flexibility could affect use of coping/compensation strategies and optimization skills (e.g., modifying activities, adjusting goals and expectations, etc.) in navigating the disease process.</a:t>
            </a:r>
          </a:p>
          <a:p>
            <a:endParaRPr lang="en-US" dirty="0"/>
          </a:p>
          <a:p>
            <a:r>
              <a:rPr lang="en-US" dirty="0"/>
              <a:t>Mention participant had completed phonemic fluency tasks in 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0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Participant had prior practice with and knowledge of VF tasks, though was unfamiliar with clustering and switching strategy</a:t>
            </a:r>
          </a:p>
          <a:p>
            <a:endParaRPr lang="en-US" dirty="0"/>
          </a:p>
          <a:p>
            <a:r>
              <a:rPr lang="en-US" dirty="0"/>
              <a:t>Significant changes in </a:t>
            </a:r>
            <a:r>
              <a:rPr lang="en-US" i="1" dirty="0"/>
              <a:t>SD </a:t>
            </a:r>
            <a:r>
              <a:rPr lang="en-US" i="0" dirty="0"/>
              <a:t>in which z-score values &gt; ± 1 </a:t>
            </a:r>
            <a:r>
              <a:rPr lang="en-US" i="1" dirty="0"/>
              <a:t>SD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30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clustering and switching identified as fundamental strategy, provided the framework for intervention in this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39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752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1145">
              <a:defRPr/>
            </a:pPr>
            <a:r>
              <a:rPr lang="en-US" dirty="0"/>
              <a:t>Two-letter clusters left on-screen as visual cues to facilitate timely switches</a:t>
            </a:r>
          </a:p>
          <a:p>
            <a:endParaRPr lang="en-US" dirty="0"/>
          </a:p>
          <a:p>
            <a:pPr defTabSz="471145">
              <a:defRPr/>
            </a:pPr>
            <a:r>
              <a:rPr lang="en-US" dirty="0"/>
              <a:t>Provided with prompt to switch to next or unused two-letter cluster when response latencies occurred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321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1145"/>
            <a:r>
              <a:rPr lang="en-US" dirty="0"/>
              <a:t>Example subcategories left on-screen as visual cues to facilitate timely switches for timed practice trials (60”)</a:t>
            </a:r>
          </a:p>
          <a:p>
            <a:endParaRPr lang="en-US" dirty="0"/>
          </a:p>
          <a:p>
            <a:pPr defTabSz="471145"/>
            <a:r>
              <a:rPr lang="en-US" dirty="0"/>
              <a:t>Provided with prompt to switch to different or unused cluster when response latencies occurred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247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1145"/>
            <a:r>
              <a:rPr lang="en-US" dirty="0">
                <a:latin typeface="Garamond" panose="02020404030301010803" pitchFamily="18" charset="0"/>
              </a:rPr>
              <a:t>VF response pattern changed – more clusters and greater cluster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620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Phonemic was not rehabilitated</a:t>
            </a:r>
          </a:p>
          <a:p>
            <a:endParaRPr lang="en-US" dirty="0"/>
          </a:p>
          <a:p>
            <a:r>
              <a:rPr lang="en-US" dirty="0"/>
              <a:t>No significant improvement to semantic, though continued to outperform phonemic fluency</a:t>
            </a:r>
          </a:p>
          <a:p>
            <a:endParaRPr lang="en-US" dirty="0"/>
          </a:p>
          <a:p>
            <a:r>
              <a:rPr lang="en-US" dirty="0"/>
              <a:t>Greater clusters at expense of switches, in which switches are highly correlated with phonemic performance</a:t>
            </a:r>
          </a:p>
          <a:p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TMT B practice effects 1-to-6 weeks; may require 1 year</a:t>
            </a:r>
          </a:p>
          <a:p>
            <a:endParaRPr lang="en-US" dirty="0"/>
          </a:p>
          <a:p>
            <a:r>
              <a:rPr lang="en-US" dirty="0"/>
              <a:t>DSB less susceptible to practice effects though not entirely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401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24"/>
              </a:spcAft>
            </a:pPr>
            <a:r>
              <a:rPr lang="en-US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be possible that VF training had effect </a:t>
            </a:r>
            <a:r>
              <a:rPr lang="en-US" sz="19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generalization</a:t>
            </a:r>
            <a:endParaRPr lang="en-US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24"/>
              </a:spcAft>
            </a:pPr>
            <a:endParaRPr lang="en-US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24"/>
              </a:spcAft>
            </a:pPr>
            <a:r>
              <a:rPr lang="en-US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Reliable cutoffs for TMT specifically or general ± 1 </a:t>
            </a:r>
            <a:r>
              <a:rPr lang="en-US" sz="19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SD?</a:t>
            </a:r>
          </a:p>
          <a:p>
            <a:pPr>
              <a:lnSpc>
                <a:spcPct val="107000"/>
              </a:lnSpc>
              <a:spcAft>
                <a:spcPts val="824"/>
              </a:spcAft>
            </a:pPr>
            <a:endParaRPr lang="en-US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24"/>
              </a:spcAft>
            </a:pPr>
            <a:r>
              <a:rPr lang="en-US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Impacts interpretation of 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963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1145"/>
            <a:r>
              <a:rPr lang="en-US" dirty="0"/>
              <a:t>Given these findings, is it possible that VF intervention can lead to improvements in executive functioning?</a:t>
            </a:r>
          </a:p>
          <a:p>
            <a:endParaRPr lang="en-US" dirty="0"/>
          </a:p>
          <a:p>
            <a:r>
              <a:rPr lang="en-US" dirty="0"/>
              <a:t>Future case studies should use repeated-measures design to inform modifications to intervention/experimental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081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627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473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13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9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Widely used assessment and diagnostic tools used in clinical practice and studied in the literature</a:t>
            </a:r>
          </a:p>
          <a:p>
            <a:endParaRPr lang="en-US" dirty="0"/>
          </a:p>
          <a:p>
            <a:r>
              <a:rPr lang="en-US" dirty="0"/>
              <a:t>Evaluate lexical fluency and word retrieval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795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63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357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173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837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01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Selective attention: focus on particular task and suppress distracting information</a:t>
            </a:r>
          </a:p>
          <a:p>
            <a:endParaRPr lang="en-US" dirty="0"/>
          </a:p>
          <a:p>
            <a:r>
              <a:rPr lang="en-US" dirty="0"/>
              <a:t>Inhibition: filter out irrelevant or inappropriate responses</a:t>
            </a:r>
          </a:p>
          <a:p>
            <a:endParaRPr lang="en-US" dirty="0"/>
          </a:p>
          <a:p>
            <a:r>
              <a:rPr lang="en-US" dirty="0"/>
              <a:t>Mental flexibility: set-shifting, adapting our approach</a:t>
            </a:r>
          </a:p>
          <a:p>
            <a:endParaRPr lang="en-US" dirty="0"/>
          </a:p>
          <a:p>
            <a:r>
              <a:rPr lang="en-US" dirty="0"/>
              <a:t>Semantic knowledge: meaning; encyclopedic or dictionary knowledge of words and language and how this information is applied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EF = selective attention, set-shifting, inhibition, strategizing</a:t>
            </a:r>
          </a:p>
          <a:p>
            <a:endParaRPr lang="en-US" dirty="0"/>
          </a:p>
          <a:p>
            <a:r>
              <a:rPr lang="en-US" dirty="0"/>
              <a:t>Broca’s aphasia – difficulties with planning speech motor movements with intact understanding</a:t>
            </a:r>
          </a:p>
          <a:p>
            <a:endParaRPr lang="en-US" dirty="0"/>
          </a:p>
          <a:p>
            <a:r>
              <a:rPr lang="en-US" dirty="0"/>
              <a:t>Semantic knowledge = content</a:t>
            </a:r>
          </a:p>
          <a:p>
            <a:endParaRPr lang="en-US" dirty="0"/>
          </a:p>
          <a:p>
            <a:r>
              <a:rPr lang="en-US" dirty="0"/>
              <a:t>Wernicke’s aphasia – deficits in understanding and producing meaningful speech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1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1145">
              <a:defRPr/>
            </a:pPr>
            <a:r>
              <a:rPr lang="en-US" dirty="0"/>
              <a:t>Dopamine depletion of motor pathways and connecting areas (Behrman et al., 2020)</a:t>
            </a:r>
          </a:p>
          <a:p>
            <a:pPr defTabSz="471145">
              <a:defRPr/>
            </a:pPr>
            <a:endParaRPr lang="en-US" dirty="0"/>
          </a:p>
          <a:p>
            <a:pPr defTabSz="471145">
              <a:defRPr/>
            </a:pPr>
            <a:r>
              <a:rPr lang="en-US" dirty="0"/>
              <a:t>Bring back to executive functioning discussed earlier</a:t>
            </a:r>
          </a:p>
          <a:p>
            <a:pPr defTabSz="471145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88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back to selective attention, inhibition, set-shifting, etc. </a:t>
            </a:r>
          </a:p>
          <a:p>
            <a:endParaRPr lang="en-US" dirty="0"/>
          </a:p>
          <a:p>
            <a:r>
              <a:rPr lang="en-US" dirty="0"/>
              <a:t>Dopamine treatment led to performances similar to non-clinical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72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55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C8EE-C86E-AF45-BC7E-F39CAB29729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1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59" y="4406900"/>
            <a:ext cx="70735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2906713"/>
            <a:ext cx="70735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00200"/>
            <a:ext cx="3401717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00200"/>
            <a:ext cx="3561549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73050"/>
            <a:ext cx="256654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73051"/>
            <a:ext cx="4574504" cy="538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435100"/>
            <a:ext cx="2566548" cy="4219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0" y="274638"/>
            <a:ext cx="7265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600201"/>
            <a:ext cx="7265640" cy="410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6005484"/>
            <a:ext cx="116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6005484"/>
            <a:ext cx="184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6011325"/>
            <a:ext cx="870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11/j.1750-3639.2009.00396.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76/clin.16.1.57.8329" TargetMode="External"/><Relationship Id="rId5" Type="http://schemas.openxmlformats.org/officeDocument/2006/relationships/hyperlink" Target="https://doi.org/10.1186/1471-2202-11-118" TargetMode="External"/><Relationship Id="rId4" Type="http://schemas.openxmlformats.org/officeDocument/2006/relationships/hyperlink" Target="https://doi.org/10.7224/1537-2073.2013-007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7/01.alc.0000156131.88125.2a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93/brain/124.11.2131" TargetMode="External"/><Relationship Id="rId5" Type="http://schemas.openxmlformats.org/officeDocument/2006/relationships/hyperlink" Target="https://doi.org/10.1044/2020_AJSLP-19-00024" TargetMode="External"/><Relationship Id="rId4" Type="http://schemas.openxmlformats.org/officeDocument/2006/relationships/hyperlink" Target="https://doi.org/10.1080/14015439.2021.1958001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neuropsychologia.2015.01.031" TargetMode="External"/><Relationship Id="rId7" Type="http://schemas.openxmlformats.org/officeDocument/2006/relationships/hyperlink" Target="https://doi.org/10.1037/a0021531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7/0022-006X.59.1.12" TargetMode="External"/><Relationship Id="rId5" Type="http://schemas.openxmlformats.org/officeDocument/2006/relationships/hyperlink" Target="https://doi.org/10.1016/j.neuropsychologia.2012.09.016" TargetMode="External"/><Relationship Id="rId4" Type="http://schemas.openxmlformats.org/officeDocument/2006/relationships/hyperlink" Target="https://doi.org/10.1037/0894-4105.18.2.28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one.0029254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07/BF02245167" TargetMode="External"/><Relationship Id="rId4" Type="http://schemas.openxmlformats.org/officeDocument/2006/relationships/hyperlink" Target="https://doi.org.trmproxy.mnpals.net/10.1002/gps.3970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7/a0021531" TargetMode="External"/><Relationship Id="rId7" Type="http://schemas.openxmlformats.org/officeDocument/2006/relationships/hyperlink" Target="https://doi.org/10.1007/978-0-387-79948-3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rkinsonvoiceproject.org/our-speech-therapy-program/faqs/" TargetMode="External"/><Relationship Id="rId5" Type="http://schemas.openxmlformats.org/officeDocument/2006/relationships/hyperlink" Target="https://parkinsonvoiceproject.org/our-speech-therapy-program/about-speak-out/" TargetMode="External"/><Relationship Id="rId4" Type="http://schemas.openxmlformats.org/officeDocument/2006/relationships/hyperlink" Target="https://doi.org/10.1098/rspb.1996.0146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89/fpsyg.2014.00772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59/000342199" TargetMode="External"/><Relationship Id="rId4" Type="http://schemas.openxmlformats.org/officeDocument/2006/relationships/hyperlink" Target="https://doi.org/10.1016/j.neuroimage.2004.10.015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S0028-3932(97)00152-8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44/2015_JSLHR-S-14-0158" TargetMode="External"/><Relationship Id="rId5" Type="http://schemas.openxmlformats.org/officeDocument/2006/relationships/hyperlink" Target="https://doi.org/0.1007/s00702-017-1686-y" TargetMode="External"/><Relationship Id="rId4" Type="http://schemas.openxmlformats.org/officeDocument/2006/relationships/hyperlink" Target="https://doi.org/10.1016/j.neuropsychologia.2012.03.009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4883" y="838201"/>
            <a:ext cx="7290915" cy="27622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Effects of Verbal Fluency Interventions: Phonemic versus Semantic Fluency Outcomes in Parkinson’s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1"/>
            <a:ext cx="6400800" cy="203834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Presented by: Brian Connelly</a:t>
            </a:r>
          </a:p>
          <a:p>
            <a:pPr algn="r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Mentor: Dr. Joni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Mehrhoff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>
              <a:spcBef>
                <a:spcPts val="0"/>
              </a:spcBef>
            </a:pPr>
            <a:endParaRPr lang="es-MX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770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Phonemic Fluency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dirty="0"/>
              <a:t>Target Letter: S 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Breaktime">
                <a:extLst>
                  <a:ext uri="{FF2B5EF4-FFF2-40B4-BE49-F238E27FC236}">
                    <a16:creationId xmlns:a16="http://schemas.microsoft.com/office/drawing/2014/main" id="{0522D88B-340F-8164-8466-0346347627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4533968"/>
                  </p:ext>
                </p:extLst>
              </p:nvPr>
            </p:nvGraphicFramePr>
            <p:xfrm>
              <a:off x="2163295" y="2403987"/>
              <a:ext cx="5781368" cy="3210232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Add-in 3" title="Breaktime">
                <a:extLst>
                  <a:ext uri="{FF2B5EF4-FFF2-40B4-BE49-F238E27FC236}">
                    <a16:creationId xmlns:a16="http://schemas.microsoft.com/office/drawing/2014/main" id="{0522D88B-340F-8164-8466-0346347627B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3295" y="2403987"/>
                <a:ext cx="5781368" cy="321023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7575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Fluency: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u="sng" dirty="0"/>
              <a:t>Rules</a:t>
            </a:r>
          </a:p>
          <a:p>
            <a:pPr>
              <a:spcAft>
                <a:spcPts val="600"/>
              </a:spcAft>
            </a:pPr>
            <a:r>
              <a:rPr lang="en-US" dirty="0"/>
              <a:t>Can start with any letter</a:t>
            </a:r>
          </a:p>
          <a:p>
            <a:pPr>
              <a:spcAft>
                <a:spcPts val="600"/>
              </a:spcAft>
            </a:pPr>
            <a:r>
              <a:rPr lang="en-US" dirty="0"/>
              <a:t>Can be more than one word (e.g., </a:t>
            </a:r>
            <a:r>
              <a:rPr lang="en-US" i="1" dirty="0"/>
              <a:t>mountain lion</a:t>
            </a:r>
            <a:r>
              <a:rPr lang="en-US" dirty="0"/>
              <a:t>)</a:t>
            </a:r>
          </a:p>
          <a:p>
            <a:pPr>
              <a:spcAft>
                <a:spcPts val="600"/>
              </a:spcAft>
            </a:pPr>
            <a:r>
              <a:rPr lang="en-US" dirty="0"/>
              <a:t>Responses must be unique (i.e., no repetitions or plurals)</a:t>
            </a:r>
          </a:p>
          <a:p>
            <a:pPr>
              <a:spcAft>
                <a:spcPts val="600"/>
              </a:spcAft>
            </a:pPr>
            <a:r>
              <a:rPr lang="en-US" dirty="0"/>
              <a:t>Can be proper (e.g., </a:t>
            </a:r>
            <a:r>
              <a:rPr lang="en-US" i="1" dirty="0"/>
              <a:t>Highland cattle</a:t>
            </a:r>
            <a:r>
              <a:rPr lang="en-US" dirty="0"/>
              <a:t>)</a:t>
            </a:r>
          </a:p>
          <a:p>
            <a:pPr>
              <a:spcAft>
                <a:spcPts val="600"/>
              </a:spcAft>
            </a:pPr>
            <a:r>
              <a:rPr lang="en-US" dirty="0"/>
              <a:t>Subcategories, female/male distinctions, stages of growth, and fictional animals permissible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75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Fluency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dirty="0"/>
              <a:t>Target Category: </a:t>
            </a:r>
            <a:r>
              <a:rPr lang="en-US" i="1" dirty="0"/>
              <a:t>Animals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Breaktime">
                <a:extLst>
                  <a:ext uri="{FF2B5EF4-FFF2-40B4-BE49-F238E27FC236}">
                    <a16:creationId xmlns:a16="http://schemas.microsoft.com/office/drawing/2014/main" id="{0522D88B-340F-8164-8466-0346347627B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163295" y="2403987"/>
              <a:ext cx="5781368" cy="3210232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Add-in 3" title="Breaktime">
                <a:extLst>
                  <a:ext uri="{FF2B5EF4-FFF2-40B4-BE49-F238E27FC236}">
                    <a16:creationId xmlns:a16="http://schemas.microsoft.com/office/drawing/2014/main" id="{0522D88B-340F-8164-8466-0346347627B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3295" y="2403987"/>
                <a:ext cx="5781368" cy="321023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9278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Talk Strategy!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What strategies did you use?</a:t>
            </a:r>
          </a:p>
          <a:p>
            <a:pPr>
              <a:spcAft>
                <a:spcPts val="600"/>
              </a:spcAft>
            </a:pPr>
            <a:r>
              <a:rPr lang="en-US" dirty="0"/>
              <a:t>How did you organize you search?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71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Clustering and Switching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Clustering: categorizing words into related sets</a:t>
            </a:r>
          </a:p>
          <a:p>
            <a:pPr>
              <a:spcAft>
                <a:spcPts val="600"/>
              </a:spcAft>
            </a:pPr>
            <a:r>
              <a:rPr lang="en-US" dirty="0"/>
              <a:t>Phonemic clustering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Similar structure (e.g., </a:t>
            </a:r>
            <a:r>
              <a:rPr lang="en-US" i="1" u="sng" dirty="0"/>
              <a:t>for</a:t>
            </a:r>
            <a:r>
              <a:rPr lang="en-US" i="1" dirty="0"/>
              <a:t>, </a:t>
            </a:r>
            <a:r>
              <a:rPr lang="en-US" i="1" u="sng" dirty="0"/>
              <a:t>for</a:t>
            </a:r>
            <a:r>
              <a:rPr lang="en-US" i="1" dirty="0"/>
              <a:t>t, </a:t>
            </a:r>
            <a:r>
              <a:rPr lang="en-US" i="1" u="sng" dirty="0"/>
              <a:t>for</a:t>
            </a:r>
            <a:r>
              <a:rPr lang="en-US" i="1" dirty="0"/>
              <a:t>tress,</a:t>
            </a:r>
            <a:r>
              <a:rPr lang="en-US" i="1" u="sng" dirty="0"/>
              <a:t> for</a:t>
            </a:r>
            <a:r>
              <a:rPr lang="en-US" i="1" dirty="0"/>
              <a:t>tune, </a:t>
            </a:r>
            <a:r>
              <a:rPr lang="en-US" dirty="0"/>
              <a:t>etc.)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Rhyming (e.g., </a:t>
            </a:r>
            <a:r>
              <a:rPr lang="en-US" i="1" dirty="0"/>
              <a:t>bland, band, brand</a:t>
            </a:r>
            <a:r>
              <a:rPr lang="en-US" dirty="0"/>
              <a:t>, etc.)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Homophones (e.g., </a:t>
            </a:r>
            <a:r>
              <a:rPr lang="en-US" i="1" dirty="0"/>
              <a:t>for, four, fore</a:t>
            </a:r>
            <a:r>
              <a:rPr lang="en-US" dirty="0"/>
              <a:t>)</a:t>
            </a:r>
          </a:p>
          <a:p>
            <a:pPr>
              <a:spcAft>
                <a:spcPts val="600"/>
              </a:spcAft>
            </a:pPr>
            <a:r>
              <a:rPr lang="en-US" dirty="0"/>
              <a:t>Semantic clustering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Subcategories (e.g., </a:t>
            </a:r>
            <a:r>
              <a:rPr lang="en-US" i="1" dirty="0"/>
              <a:t>cat, dog, fish, hamster</a:t>
            </a:r>
            <a:r>
              <a:rPr lang="en-US" dirty="0"/>
              <a:t>, etc.)</a:t>
            </a:r>
          </a:p>
          <a:p>
            <a:pPr>
              <a:spcAft>
                <a:spcPts val="600"/>
              </a:spcAft>
            </a:pPr>
            <a:r>
              <a:rPr lang="en-US" dirty="0"/>
              <a:t>Switching: shifting between clusters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2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Clustering and Switching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Clustering related to semantic knowledge and “meaning” of temporal lobe</a:t>
            </a:r>
          </a:p>
          <a:p>
            <a:pPr>
              <a:spcAft>
                <a:spcPts val="600"/>
              </a:spcAft>
            </a:pPr>
            <a:r>
              <a:rPr lang="en-US" dirty="0"/>
              <a:t>Switching related to planning and flexibility of frontal lobe</a:t>
            </a:r>
          </a:p>
          <a:p>
            <a:pPr marL="0" indent="0" algn="r">
              <a:spcAft>
                <a:spcPts val="600"/>
              </a:spcAft>
              <a:buNone/>
            </a:pPr>
            <a:r>
              <a:rPr lang="en-US" sz="1800" dirty="0"/>
              <a:t>(Troyer et al., 1998)</a:t>
            </a:r>
          </a:p>
        </p:txBody>
      </p:sp>
    </p:spTree>
    <p:extLst>
      <p:ext uri="{BB962C8B-B14F-4D97-AF65-F5344CB8AC3E}">
        <p14:creationId xmlns:p14="http://schemas.microsoft.com/office/powerpoint/2010/main" val="2970480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Can phonemic fluency be rehabilitated with clustering and switching in individuals with Parkinson’s Disease (PD)?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Will verbal fluency (VF) intervention lead to generalization of executive functioning skills?</a:t>
            </a:r>
          </a:p>
        </p:txBody>
      </p:sp>
    </p:spTree>
    <p:extLst>
      <p:ext uri="{BB962C8B-B14F-4D97-AF65-F5344CB8AC3E}">
        <p14:creationId xmlns:p14="http://schemas.microsoft.com/office/powerpoint/2010/main" val="494619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Executive function difficulties most significantly predicted quality of life with PD and burden to caregivers (</a:t>
            </a:r>
            <a:r>
              <a:rPr lang="en-US" sz="2800" dirty="0" err="1"/>
              <a:t>Kudlicka</a:t>
            </a:r>
            <a:r>
              <a:rPr lang="en-US" sz="2800" dirty="0"/>
              <a:t> et al., 2013)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Can affect use of compensation and optimization skills (Sprangers &amp; Schwartz, 1999)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VF tasks often used in speech-language therapy, though limited research investigating their efficacy 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Only one other study found in the literature (i.e., Sutter et al., 2013)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Assess benefits of VF tasks for executive functioning therapy in PD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944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A2479-0CF3-4A27-1E44-6B255400CC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b="1" dirty="0"/>
              <a:t>Design</a:t>
            </a:r>
          </a:p>
          <a:p>
            <a:pPr lvl="1"/>
            <a:r>
              <a:rPr lang="en-US" sz="1800" dirty="0"/>
              <a:t>Quasi-experimental (i.e., not randomized)</a:t>
            </a:r>
          </a:p>
          <a:p>
            <a:pPr lvl="1"/>
            <a:r>
              <a:rPr lang="en-US" sz="1800" dirty="0"/>
              <a:t>Pretest/Posttest design</a:t>
            </a:r>
          </a:p>
          <a:p>
            <a:pPr lvl="1"/>
            <a:r>
              <a:rPr lang="en-US" sz="1800" dirty="0"/>
              <a:t>Single-subject</a:t>
            </a:r>
          </a:p>
          <a:p>
            <a:r>
              <a:rPr lang="en-US" sz="2000" b="1" dirty="0"/>
              <a:t>Participant</a:t>
            </a:r>
          </a:p>
          <a:p>
            <a:pPr lvl="1"/>
            <a:r>
              <a:rPr lang="en-US" sz="1800" dirty="0"/>
              <a:t>One male with medical dx of PD</a:t>
            </a:r>
          </a:p>
          <a:p>
            <a:pPr lvl="1"/>
            <a:r>
              <a:rPr lang="en-US" sz="1800" dirty="0"/>
              <a:t>Passed cognitive screener for dementia</a:t>
            </a:r>
          </a:p>
          <a:p>
            <a:r>
              <a:rPr lang="en-US" sz="2000" b="1" dirty="0"/>
              <a:t>Pretest Evaluation</a:t>
            </a:r>
          </a:p>
          <a:p>
            <a:pPr lvl="1"/>
            <a:r>
              <a:rPr lang="en-US" sz="1800" dirty="0"/>
              <a:t>VF tasks (i.e., phonemic &amp; semantic)</a:t>
            </a:r>
          </a:p>
          <a:p>
            <a:pPr lvl="1"/>
            <a:r>
              <a:rPr lang="en-US" sz="1800" dirty="0"/>
              <a:t>Executive function tasks</a:t>
            </a:r>
          </a:p>
          <a:p>
            <a:pPr lvl="2"/>
            <a:r>
              <a:rPr lang="en-US" sz="1600" dirty="0"/>
              <a:t>Trails Making Test (TMT) A &amp; B</a:t>
            </a:r>
          </a:p>
          <a:p>
            <a:pPr lvl="2"/>
            <a:r>
              <a:rPr lang="en-US" sz="1600" dirty="0"/>
              <a:t>Digit Span (DS) Forward &amp; Backward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85E7E3-0A3E-AFCB-DCB9-9A866BB426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b="1" dirty="0"/>
              <a:t>Intervention</a:t>
            </a:r>
          </a:p>
          <a:p>
            <a:pPr lvl="1"/>
            <a:r>
              <a:rPr lang="en-US" sz="1800" dirty="0"/>
              <a:t>Clustering and switching strategy</a:t>
            </a:r>
          </a:p>
          <a:p>
            <a:pPr lvl="1"/>
            <a:r>
              <a:rPr lang="en-US" sz="1800" dirty="0"/>
              <a:t>Teaching and practice trials</a:t>
            </a:r>
          </a:p>
          <a:p>
            <a:pPr lvl="1"/>
            <a:r>
              <a:rPr lang="en-US" sz="1800" dirty="0"/>
              <a:t>2 sessions/week for 5 weeks (10 total)</a:t>
            </a:r>
          </a:p>
          <a:p>
            <a:r>
              <a:rPr lang="en-US" sz="2000" b="1" dirty="0"/>
              <a:t>Posttest Evaluation</a:t>
            </a:r>
          </a:p>
          <a:p>
            <a:pPr lvl="1"/>
            <a:r>
              <a:rPr lang="en-US" sz="1800" dirty="0"/>
              <a:t>Repeat same measures from pretest</a:t>
            </a:r>
          </a:p>
          <a:p>
            <a:r>
              <a:rPr lang="en-US" sz="2000" b="1" dirty="0"/>
              <a:t>Data Analysis</a:t>
            </a:r>
          </a:p>
          <a:p>
            <a:pPr lvl="1"/>
            <a:r>
              <a:rPr lang="en-US" sz="1800" dirty="0"/>
              <a:t>Clustering and switching sub-analysis (Troyer et al., 1997)</a:t>
            </a:r>
          </a:p>
          <a:p>
            <a:pPr lvl="1"/>
            <a:r>
              <a:rPr lang="en-US" sz="1800" dirty="0"/>
              <a:t>Reliable Change Index (RCI) or cutoffs (</a:t>
            </a:r>
            <a:r>
              <a:rPr lang="en-US" sz="1800" dirty="0" err="1"/>
              <a:t>Lezak</a:t>
            </a:r>
            <a:r>
              <a:rPr lang="en-US" sz="1800" dirty="0"/>
              <a:t>, 1983; Jacobson &amp; Truax, 1991; </a:t>
            </a:r>
            <a:r>
              <a:rPr lang="en-US" sz="1800" dirty="0" err="1"/>
              <a:t>Spreen</a:t>
            </a:r>
            <a:r>
              <a:rPr lang="en-US" sz="1800" dirty="0"/>
              <a:t> &amp; Strauss, 1991; </a:t>
            </a:r>
            <a:r>
              <a:rPr lang="en-US" sz="1800" dirty="0" err="1"/>
              <a:t>Unicomb</a:t>
            </a:r>
            <a:r>
              <a:rPr lang="en-US" sz="1800" dirty="0"/>
              <a:t> et al., 2015)</a:t>
            </a:r>
          </a:p>
          <a:p>
            <a:pPr lvl="1"/>
            <a:r>
              <a:rPr lang="en-US" sz="1800" dirty="0"/>
              <a:t>Significant changes in standard deviations (</a:t>
            </a:r>
            <a:r>
              <a:rPr lang="en-US" sz="1800" i="1" dirty="0"/>
              <a:t>SD</a:t>
            </a:r>
            <a:r>
              <a:rPr lang="en-US" sz="1800" dirty="0"/>
              <a:t>; i.e., &gt; ± 1 </a:t>
            </a:r>
            <a:r>
              <a:rPr lang="en-US" sz="1800" i="1" dirty="0"/>
              <a:t>SD; </a:t>
            </a:r>
            <a:r>
              <a:rPr lang="en-US" sz="1800" dirty="0"/>
              <a:t>Barker-</a:t>
            </a:r>
            <a:r>
              <a:rPr lang="en-US" sz="1800" dirty="0" err="1"/>
              <a:t>Collo</a:t>
            </a:r>
            <a:r>
              <a:rPr lang="en-US" sz="1800" dirty="0"/>
              <a:t> &amp; Purdy, 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53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Intervention: Clustering (Phonemic)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Similar structure 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Taught as sharing same two initial letters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Second letter most commonly identified as vowels or consonants L and/or R 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e.g., </a:t>
            </a:r>
            <a:r>
              <a:rPr lang="en-US" sz="2400" i="1" dirty="0" err="1"/>
              <a:t>ba</a:t>
            </a:r>
            <a:r>
              <a:rPr lang="en-US" sz="2400" i="1" dirty="0"/>
              <a:t>-, be-, bi-, bl-, </a:t>
            </a:r>
            <a:r>
              <a:rPr lang="en-US" sz="2400" i="1" dirty="0" err="1"/>
              <a:t>bo</a:t>
            </a:r>
            <a:r>
              <a:rPr lang="en-US" sz="2400" i="1" dirty="0"/>
              <a:t>-, </a:t>
            </a:r>
            <a:r>
              <a:rPr lang="en-US" sz="2400" i="1" dirty="0" err="1"/>
              <a:t>br</a:t>
            </a:r>
            <a:r>
              <a:rPr lang="en-US" sz="2400" i="1" dirty="0"/>
              <a:t>-, </a:t>
            </a:r>
            <a:r>
              <a:rPr lang="en-US" sz="2400" i="1" dirty="0" err="1"/>
              <a:t>bu</a:t>
            </a:r>
            <a:r>
              <a:rPr lang="en-US" sz="2400" i="1" dirty="0"/>
              <a:t>-</a:t>
            </a:r>
            <a:r>
              <a:rPr lang="en-US" sz="24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Rhyming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Homophones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Other strategies unique to current study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Same sound regardless of spelling (e.g., </a:t>
            </a:r>
            <a:r>
              <a:rPr lang="en-US" sz="2400" i="1" dirty="0"/>
              <a:t>tie, time, type, typhoon</a:t>
            </a:r>
            <a:r>
              <a:rPr lang="en-US" sz="2400" dirty="0"/>
              <a:t>, etc.)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Semantic relationships (e.g., </a:t>
            </a:r>
            <a:r>
              <a:rPr lang="en-US" sz="2400" i="1" dirty="0"/>
              <a:t>law, lawyer, legal, litigation, </a:t>
            </a:r>
            <a:r>
              <a:rPr lang="en-US" sz="2400" dirty="0"/>
              <a:t>etc.)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25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82C91-7651-54F3-CC49-C66904A6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F4C64-D0E2-4B1B-B60D-1B4AD570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Relevant Literature and Background</a:t>
            </a:r>
          </a:p>
          <a:p>
            <a:pPr lvl="1"/>
            <a:r>
              <a:rPr lang="en-US" dirty="0"/>
              <a:t>Verbal Fluency Tasks</a:t>
            </a:r>
          </a:p>
          <a:p>
            <a:pPr lvl="1"/>
            <a:r>
              <a:rPr lang="en-US" dirty="0"/>
              <a:t>Parkinson’s Disease</a:t>
            </a:r>
          </a:p>
          <a:p>
            <a:r>
              <a:rPr lang="en-US" dirty="0"/>
              <a:t>Practice Activity</a:t>
            </a:r>
          </a:p>
          <a:p>
            <a:pPr lvl="1"/>
            <a:r>
              <a:rPr lang="en-US" dirty="0"/>
              <a:t>Phonemic and Semantic Trials</a:t>
            </a:r>
          </a:p>
          <a:p>
            <a:r>
              <a:rPr lang="en-US" dirty="0"/>
              <a:t>Discussion of the Study</a:t>
            </a:r>
          </a:p>
          <a:p>
            <a:pPr lvl="1"/>
            <a:r>
              <a:rPr lang="en-US" dirty="0"/>
              <a:t>Methods</a:t>
            </a:r>
          </a:p>
          <a:p>
            <a:pPr lvl="1"/>
            <a:r>
              <a:rPr lang="en-US" dirty="0"/>
              <a:t>Results</a:t>
            </a:r>
          </a:p>
          <a:p>
            <a:pPr lvl="1"/>
            <a:r>
              <a:rPr lang="en-US" dirty="0"/>
              <a:t>Discussion </a:t>
            </a:r>
          </a:p>
        </p:txBody>
      </p:sp>
    </p:spTree>
    <p:extLst>
      <p:ext uri="{BB962C8B-B14F-4D97-AF65-F5344CB8AC3E}">
        <p14:creationId xmlns:p14="http://schemas.microsoft.com/office/powerpoint/2010/main" val="970809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Intervention: Switching (Phonemic)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Practice with generating “strings”</a:t>
            </a:r>
          </a:p>
          <a:p>
            <a:pPr lvl="1">
              <a:spcAft>
                <a:spcPts val="600"/>
              </a:spcAft>
            </a:pPr>
            <a:r>
              <a:rPr lang="en-US" sz="2400" i="1" dirty="0"/>
              <a:t>Do, dew, doe, deer, dear, day, date, dinner, daily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Encourage spontaneous, “stream-of-thought” responses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Timed practice trials (60”)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Two-letter clusters left on-screen 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Provided with prompt </a:t>
            </a:r>
            <a:r>
              <a:rPr lang="en-US" sz="2400"/>
              <a:t>to switch</a:t>
            </a:r>
            <a:endParaRPr lang="en-US" sz="24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5272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Intervention: Clustering and Switching (Semantic)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Clustering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Subcategories (e.g., farm animals, zoo animals, marine animals, etc.)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Reduction (e.g., </a:t>
            </a:r>
            <a:r>
              <a:rPr lang="en-US" sz="2400" i="1" dirty="0"/>
              <a:t>face, ears, eyes, iris, pupil, </a:t>
            </a:r>
            <a:r>
              <a:rPr lang="en-US" sz="2400" dirty="0"/>
              <a:t>etc.)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Switching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Example subcategories left on-screen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Provided with prompt to switch</a:t>
            </a:r>
          </a:p>
          <a:p>
            <a:pPr lvl="1">
              <a:spcAft>
                <a:spcPts val="600"/>
              </a:spcAft>
            </a:pPr>
            <a:endParaRPr lang="en-US" sz="2400" dirty="0"/>
          </a:p>
          <a:p>
            <a:pPr lvl="1">
              <a:spcAft>
                <a:spcPts val="600"/>
              </a:spcAft>
            </a:pPr>
            <a:endParaRPr lang="en-US" sz="2400" dirty="0"/>
          </a:p>
          <a:p>
            <a:pPr lvl="1">
              <a:spcAft>
                <a:spcPts val="600"/>
              </a:spcAft>
            </a:pPr>
            <a:endParaRPr lang="en-US" sz="24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5591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F9CD-8DE5-F4F1-F1CB-8D5D66459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D5A38-EBAE-0E6A-405E-861A9AB82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VF Tasks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Phonemic fluency decreased, not significant (&lt; ±1.96 RCI; </a:t>
            </a:r>
            <a:r>
              <a:rPr lang="en-US" sz="1800" dirty="0" err="1">
                <a:latin typeface="Garamond" panose="02020404030301010803" pitchFamily="18" charset="0"/>
              </a:rPr>
              <a:t>Unicomb</a:t>
            </a:r>
            <a:r>
              <a:rPr lang="en-US" sz="1800" dirty="0">
                <a:latin typeface="Garamond" panose="02020404030301010803" pitchFamily="18" charset="0"/>
              </a:rPr>
              <a:t> et al., 2015)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Semantic fluency increased, not significant (&lt; ±1 </a:t>
            </a:r>
            <a:r>
              <a:rPr lang="en-US" sz="1800" i="1" dirty="0">
                <a:latin typeface="Garamond" panose="02020404030301010803" pitchFamily="18" charset="0"/>
              </a:rPr>
              <a:t>SD</a:t>
            </a:r>
            <a:r>
              <a:rPr lang="en-US" sz="1800" dirty="0">
                <a:latin typeface="Garamond" panose="02020404030301010803" pitchFamily="18" charset="0"/>
              </a:rPr>
              <a:t>; Barker-</a:t>
            </a:r>
            <a:r>
              <a:rPr lang="en-US" sz="1800" dirty="0" err="1">
                <a:latin typeface="Garamond" panose="02020404030301010803" pitchFamily="18" charset="0"/>
              </a:rPr>
              <a:t>Collo</a:t>
            </a:r>
            <a:r>
              <a:rPr lang="en-US" sz="1800" dirty="0">
                <a:latin typeface="Garamond" panose="02020404030301010803" pitchFamily="18" charset="0"/>
              </a:rPr>
              <a:t> &amp; Purdy, 2013)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VF response pattern changed</a:t>
            </a:r>
          </a:p>
          <a:p>
            <a:r>
              <a:rPr lang="en-US" sz="2400" b="1" dirty="0">
                <a:latin typeface="Garamond" panose="02020404030301010803" pitchFamily="18" charset="0"/>
              </a:rPr>
              <a:t>Executive Functioning Tasks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TMT A improved, not significant (&lt; ± 12 secs; </a:t>
            </a:r>
            <a:r>
              <a:rPr lang="en-US" sz="1800" dirty="0" err="1">
                <a:latin typeface="Garamond" panose="02020404030301010803" pitchFamily="18" charset="0"/>
              </a:rPr>
              <a:t>Lezak</a:t>
            </a:r>
            <a:r>
              <a:rPr lang="en-US" sz="1800" dirty="0">
                <a:latin typeface="Garamond" panose="02020404030301010803" pitchFamily="18" charset="0"/>
              </a:rPr>
              <a:t>, 1983; </a:t>
            </a:r>
            <a:r>
              <a:rPr lang="en-US" sz="1800" dirty="0" err="1">
                <a:latin typeface="Garamond" panose="02020404030301010803" pitchFamily="18" charset="0"/>
              </a:rPr>
              <a:t>Spreen</a:t>
            </a:r>
            <a:r>
              <a:rPr lang="en-US" sz="1800" dirty="0">
                <a:latin typeface="Garamond" panose="02020404030301010803" pitchFamily="18" charset="0"/>
              </a:rPr>
              <a:t> &amp; Strauss, 1991)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TMT B significant improvement (&gt; ± 24 secs; </a:t>
            </a:r>
            <a:r>
              <a:rPr lang="en-US" sz="1800" dirty="0" err="1">
                <a:latin typeface="Garamond" panose="02020404030301010803" pitchFamily="18" charset="0"/>
              </a:rPr>
              <a:t>Lezak</a:t>
            </a:r>
            <a:r>
              <a:rPr lang="en-US" sz="1800" dirty="0">
                <a:latin typeface="Garamond" panose="02020404030301010803" pitchFamily="18" charset="0"/>
              </a:rPr>
              <a:t>, 1983; </a:t>
            </a:r>
            <a:r>
              <a:rPr lang="en-US" sz="1800" dirty="0" err="1">
                <a:latin typeface="Garamond" panose="02020404030301010803" pitchFamily="18" charset="0"/>
              </a:rPr>
              <a:t>Spreen</a:t>
            </a:r>
            <a:r>
              <a:rPr lang="en-US" sz="1800" dirty="0">
                <a:latin typeface="Garamond" panose="02020404030301010803" pitchFamily="18" charset="0"/>
              </a:rPr>
              <a:t> &amp; Strauss, 1991)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DS Forward improved, not significant (&lt; ± 1 </a:t>
            </a:r>
            <a:r>
              <a:rPr lang="en-US" sz="1800" i="1" dirty="0">
                <a:latin typeface="Garamond" panose="02020404030301010803" pitchFamily="18" charset="0"/>
              </a:rPr>
              <a:t>SD</a:t>
            </a:r>
            <a:r>
              <a:rPr lang="en-US" sz="1800" dirty="0">
                <a:latin typeface="Garamond" panose="02020404030301010803" pitchFamily="18" charset="0"/>
              </a:rPr>
              <a:t>; Barker-</a:t>
            </a:r>
            <a:r>
              <a:rPr lang="en-US" sz="1800" dirty="0" err="1">
                <a:latin typeface="Garamond" panose="02020404030301010803" pitchFamily="18" charset="0"/>
              </a:rPr>
              <a:t>Collo</a:t>
            </a:r>
            <a:r>
              <a:rPr lang="en-US" sz="1800" dirty="0">
                <a:latin typeface="Garamond" panose="02020404030301010803" pitchFamily="18" charset="0"/>
              </a:rPr>
              <a:t> &amp; Purdy, 2013)</a:t>
            </a:r>
          </a:p>
          <a:p>
            <a:pPr lvl="1"/>
            <a:r>
              <a:rPr lang="en-US" sz="1800" dirty="0">
                <a:latin typeface="Garamond" panose="02020404030301010803" pitchFamily="18" charset="0"/>
              </a:rPr>
              <a:t>DS Backward significant improvement (&gt; ± 1 </a:t>
            </a:r>
            <a:r>
              <a:rPr lang="en-US" sz="1800" i="1" dirty="0">
                <a:latin typeface="Garamond" panose="02020404030301010803" pitchFamily="18" charset="0"/>
              </a:rPr>
              <a:t>SD</a:t>
            </a:r>
            <a:r>
              <a:rPr lang="en-US" sz="1800" dirty="0">
                <a:latin typeface="Garamond" panose="02020404030301010803" pitchFamily="18" charset="0"/>
              </a:rPr>
              <a:t>; Barker-</a:t>
            </a:r>
            <a:r>
              <a:rPr lang="en-US" sz="1800" dirty="0" err="1">
                <a:latin typeface="Garamond" panose="02020404030301010803" pitchFamily="18" charset="0"/>
              </a:rPr>
              <a:t>Collo</a:t>
            </a:r>
            <a:r>
              <a:rPr lang="en-US" sz="1800" dirty="0">
                <a:latin typeface="Garamond" panose="02020404030301010803" pitchFamily="18" charset="0"/>
              </a:rPr>
              <a:t> &amp; Purdy, 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42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3C68-BC03-15FC-67F1-8847F9B2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C56F1-E677-E867-20F4-338362FD4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 significant changes in VF performances after training</a:t>
            </a:r>
          </a:p>
          <a:p>
            <a:pPr lvl="1"/>
            <a:r>
              <a:rPr lang="en-US" dirty="0"/>
              <a:t>Bias toward clustering, reduction of switches</a:t>
            </a:r>
          </a:p>
          <a:p>
            <a:r>
              <a:rPr lang="en-US" dirty="0"/>
              <a:t>Executive functioning tasks</a:t>
            </a:r>
          </a:p>
          <a:p>
            <a:pPr lvl="1"/>
            <a:r>
              <a:rPr lang="en-US" dirty="0"/>
              <a:t>TMT B (inhibition, set-shifting) improved</a:t>
            </a:r>
          </a:p>
          <a:p>
            <a:pPr lvl="2"/>
            <a:r>
              <a:rPr lang="en-US" dirty="0"/>
              <a:t>Prone to practice effects </a:t>
            </a:r>
            <a:r>
              <a:rPr lang="en-US"/>
              <a:t>(Atkinson et al., 2006; Bates et al., 2005)</a:t>
            </a:r>
            <a:endParaRPr lang="en-US" dirty="0"/>
          </a:p>
          <a:p>
            <a:pPr lvl="1"/>
            <a:r>
              <a:rPr lang="en-US" dirty="0"/>
              <a:t>DS Backward (working memory, mental manipulation) improved</a:t>
            </a:r>
          </a:p>
          <a:p>
            <a:pPr lvl="2"/>
            <a:r>
              <a:rPr lang="en-US" dirty="0"/>
              <a:t>Corroborated by Sutter et al. (2013) findings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73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Soooo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…What’s Going 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600200"/>
            <a:ext cx="7265640" cy="4259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We can’t be entirely sure based on limitations of this study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Medication and practice effects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Single-subject design has inherent limitations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Unable to determine causational effect of intervention due to no control group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Limited statistical analysis and power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Internal consistency impacted</a:t>
            </a:r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3506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to Action: Future Research!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47136"/>
            <a:ext cx="7265640" cy="4285073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Can VF intervention can lead to improvements in executive functioning?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Drill-and-practice with dictated or “forced” clusters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Addresses the limited explicit switching practice in current study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Phonemic switching (i.e., alternate letter) paradigm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Led to improvements in initial letter, phonemic switching, and Digit Span performances (Sutter et al., 2013)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Repeated-measures for future case study design (Creswell &amp; </a:t>
            </a:r>
            <a:r>
              <a:rPr lang="en-US" sz="2800" dirty="0" err="1"/>
              <a:t>Guetterman</a:t>
            </a:r>
            <a:r>
              <a:rPr lang="en-US" sz="2800" dirty="0"/>
              <a:t>, 2019)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Obtain medical status when working with PD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6438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No significant changes were noted in either phonemic or semantic fluency performances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Semantic continued to outperform phonemic fluency in PD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Changes in executive functioning performances (as observed in this study) warrant further investigation into therapeutic applications of VF tasks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6885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Aarsland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D., &amp; Kurz, M. W. (2010). The epidemiology of dementia associated with Parkinson’s disease.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Brain Pathology, 20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633 – 639.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https://doi.org/10.1111/j.1750-3639.2009.00396.x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Atkinson, T. M., Buck, K., Powers, T., Sweet, H., Young, G., &amp; Ryan, J. P. (2006).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Determination of practice effects in variants of sequencing-shifting tests using linear growth modeling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Poster presented at the 18th Annual Meeting of the Association for Psychological Science, New York. </a:t>
            </a:r>
          </a:p>
          <a:p>
            <a:pPr marL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Barker-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L., &amp; Purdy, S. C. (2013). Determining the presence of reliable change over time in multiple sclerosis.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MS Care, 15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170 – 178.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https://doi.org/10.7224/1537-2073.2013-007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Bartels, C.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Wegrzyn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Wiedl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Ackermann, V., &amp; Ehrenreich, H. (2010). Practice effects in healthy adults: A longitudinal study on frequent repetitive cognitive testing.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BMC Neuroscience, 11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118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https://doi.org/10.1186/1471-2202-11-118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Basso, M. R.,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Carona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D., Lowery, N., &amp; Axelrod, B. N. (2002). Practice effects on the WAIS-III across 3- and 6-month intervals.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Clinical Neuropsychologist, 16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57 – 63.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https://doi.org/10.1076/clin.16.1.57.8329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7161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15181"/>
            <a:ext cx="7265640" cy="4106926"/>
          </a:xfrm>
        </p:spPr>
        <p:txBody>
          <a:bodyPr>
            <a:normAutofit fontScale="92500" lnSpcReduction="20000"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Bates, M. E., Voelbel, G. T., Buckman, J. F.,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Labouvie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 W., &amp; Barry, D. (2005). Short-term neuropsychological recovery in clients with substance use disorders.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Alcoholism: Clinical and Experimental Research, 29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367 – 377.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https://doi.org/10.1097/01.alc.0000156131.88125.2a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Behrman, A., Cody, J.,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Chitnis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Elandary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(2022). Dysarthria treatment for Parkinson’s disease: One-year follow-up of SPEAK OUT!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the LOUD Crowd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Logopedics Phoniatrics Vocology, 47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271 – 278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https://doi.org/10.1080/14015439.2021.1958001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Behrman, A., Cody, J.,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Elandary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Chitnis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(2020). The effect of SPEAK OUT!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the LOUD Crowd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dysarthria due to Parkinson’s disease.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American Journal of Speech-Language Pathology, 29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1448 – 1465.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https://doi.org/10.1044/2020_AJSLP-19-00024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Berardelli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Rothwell, J. C., Thompson, P. D., &amp; Hallett, M. (2001). Pathophysiology of bradykinesia in Parkinson’s disease.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Brain, 124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(11), 2131 – 2146.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https://doi.org/10.1093/brain/124.11.2131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Creswell, J. W.,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Guetterman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 C. (2019).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Educational research: Planning, conducting, and evaluating quantitative and qualitative research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(6th ed.). Pearson.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0859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15181"/>
            <a:ext cx="7265640" cy="4106926"/>
          </a:xfrm>
        </p:spPr>
        <p:txBody>
          <a:bodyPr>
            <a:normAutofit fontScale="92500" lnSpcReduction="10000"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Glikmann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-Johnston, Y., Oren, N.,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Hendler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T., &amp; Shapira-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Lichter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I. (2015). Distinct functional connectivity of the hippocampus during semantic and phonemic fluency.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Neuropsychologia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69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39 – 49.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https://doi.org/10.1016/j.neuropsychologia.2015.01.031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Henry, J. D., &amp; Crawford, J. R. (2004). A meta-analytic review of verbal fluency performance following focal cortical lesions.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Neuropsychology, 18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284 – 295.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https://doi.org/10.1037/0894-4105.18.2.284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Herrera, E.,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Cuetos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Ribacoba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 (2012). Verbal fluency in Parkinson’s disease patients on/off dopamine medication.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Neuropsychologia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50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(14), 3636 – 3640.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 tooltip="Persistent link using digital object identifier"/>
              </a:rPr>
              <a:t>https://doi.org/10.1016/j.neuropsychologia.2012.09.016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Jacobson, N. S., &amp; Truax, P. (1991). Clinical significance: A statistical approach to defining meaningful change in psychotherapy research.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Consulting and Clinical Psychology, 59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12 – 19.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https://doi.org/10.1037/0022-006X.59.1.12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Kemper, S. (2011). Understanding verbal fluency in healthy aging, Alzheimer’s disease, and Parkinson’s disease.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Neuropsychology, 25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210 – 225.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https://doi.org/10.1037/a0021531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207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Verbal Fluency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Phonemic: initial letter (e.g., F-A-S)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Typically 3 trials</a:t>
            </a:r>
          </a:p>
          <a:p>
            <a:pPr>
              <a:spcAft>
                <a:spcPts val="600"/>
              </a:spcAft>
            </a:pPr>
            <a:r>
              <a:rPr lang="en-US" dirty="0"/>
              <a:t>Semantic: category (e.g., </a:t>
            </a:r>
            <a:r>
              <a:rPr lang="en-US" i="1" dirty="0"/>
              <a:t>animals</a:t>
            </a:r>
            <a:r>
              <a:rPr lang="en-US" dirty="0"/>
              <a:t>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Typically 1 trial</a:t>
            </a:r>
          </a:p>
          <a:p>
            <a:pPr>
              <a:spcAft>
                <a:spcPts val="600"/>
              </a:spcAft>
            </a:pPr>
            <a:r>
              <a:rPr lang="en-US" dirty="0"/>
              <a:t>Administration time is 60” each trial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297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15181"/>
            <a:ext cx="7265640" cy="4106926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Koerts, J., Van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Beilen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Tucha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Leenders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 L., &amp; Brouwer, W. H. (2011). Executive functioning in daily life in Parkinson’s disease: Initiative, planning, and multi-task performance.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PLOS One, 6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(12): e29254.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https://doi.org/10.1371/journal.pone.0029254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Kudlicka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Clare, L.,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Hindle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 H. (2013). Quality of life, health status and caregiver burden in Parkinson’s disease: Relationship to executive functioning.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Journal of Geriatric Psychiatry, 29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68 – 76.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https://doi.org.trmproxy.mnpals.net/10.1002/gps.3970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Lange, K., Robbins, T., Marsden, C., James, M., Owen, A., &amp; Paul, G. (1992). L-dopa withdrawal in Parkinson’s disease selectively impairs cognitive performance in tests sensitive to frontal lobe dysfunction.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Psychopharmacology, 107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394 – 404.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https://doi.org/10.1007/BF02245167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D. (1983).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Neuropsychological assessment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(2nd ed.). Oxford University Press.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Machado, F. A., Rieder, C. R.,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Hilbig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Reppold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 T. (2016). Neuropsychological profile of Parkinson’s disease patients selected for deep brain stimulation surgery.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Dementia &amp;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Neuropsychologia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10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296 – 302.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6480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15181"/>
            <a:ext cx="7265640" cy="4106926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McDowd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Hoffman, L.,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Rozek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Lyons, K. E.,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Pahwa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R., Burns, J., &amp; Kemper, S. (2011). Understanding verbal fluency in healthy aging, Alzheimer’s disease, and Parkinson’s disease.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Neuropsychology, 25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210 – 225.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https://doi.org/10.1037/a0021531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Mummery, C. J., Patterson, K., Hodges, J. R., &amp; Wise, R. J. S. (1996). Generating “tiger” as an animal name or a word beginning with T: Differences in brain activation.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Proceedings of the Royal Society of London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263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(1373)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989 – 995.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https://doi.org/10.1098/rspb.1996.0146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Parkinson Voice Project. (n.d.).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SPEAK OUT!</a:t>
            </a:r>
            <a:r>
              <a:rPr lang="en-US" sz="1800" i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®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https://parkinsonvoiceproject.org/our-speech-therapy-program/about-speak-out/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arkinson Voice Project. (n.d.).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Frequently asked questions – How does “INTENT” improve speech?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https://parkinsonvoiceproject.org/our-speech-therapy-program/faqs/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Patterson, J. (2011). Verbal fluency. In J. S. Kreutzer, J. DeLuca, &amp; B. Caplan (Eds.),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Encyclopedia of clinical neuropsychology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(1st ed., pp. 2603 – 2605). Springer.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https://doi.org/10.1007/978-0-387-79948-3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1605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15181"/>
            <a:ext cx="7265640" cy="410692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Pekkala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(2012). Verbal fluency tasks and the neuropsychology of language. In M. Faust (Ed.), </a:t>
            </a:r>
            <a:r>
              <a:rPr lang="en-US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handbook of the neuropsychology of language </a:t>
            </a:r>
            <a:r>
              <a:rPr lang="en-US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(1st ed., pp. 619 – 634). John Wiley &amp; Sons, Inc.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Shao, Z.,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Janse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Visser, K., &amp; Meyer, A. S. (2014). What do verbal fluency tasks measure? Predictors of verbal fluency performance in older adults.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Psychology, 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722.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https://doi.org/10.3389/fpsyg.2014.00772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Shapiro, K. A.,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Mottaghy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F. M., Schiller, N. O.,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Poeppel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 D.,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Flüß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O., Müller, H. W.,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Caramazza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&amp; Krause, B. J. (2005). Dissociating neural correlates for nouns and verbs.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NeuroImage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24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1058 – 1067.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https://doi.org/10.1016/j.neuroimage.2004.10.015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Spreen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O., &amp; Strauss, E. (1991).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compendium of neuropsychological tests: Administration, norms, and commentary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(1st ed.). Oxford University Press.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Sutter, C.,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Zöllig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&amp; Martin, M. (2013). Plasticity of verbal fluency in older adults: A 90-minute telephone-based intervention.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Gerontology, 59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53 – 63.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https://doi.org/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10.1159/000342199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10925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415180"/>
            <a:ext cx="7265640" cy="4444845"/>
          </a:xfrm>
        </p:spPr>
        <p:txBody>
          <a:bodyPr>
            <a:normAutofit fontScale="25000" lnSpcReduction="20000"/>
          </a:bodyPr>
          <a:lstStyle/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Troyer, A. K.,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Moscovitch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&amp;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Winocur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G. (1997). Clustering and switching as two components of verbal fluency: Evidence from younger and older healthy adults. </a:t>
            </a:r>
            <a:r>
              <a:rPr lang="en-US" sz="6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Neuropsychology, 11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138 – 146. </a:t>
            </a:r>
            <a:r>
              <a:rPr lang="en-US" sz="6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https://doi.org/10.1037//0894-4105.11.1.138</a:t>
            </a:r>
            <a:endParaRPr lang="en-US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Troyer, A. K.,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Moscovitch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Winocur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G., Alexander, M. P., &amp; Stuss, D. (1998). Clustering and switching on verbal fluency: The effects of focal frontal- and temporal-lobe lesions. </a:t>
            </a:r>
            <a:r>
              <a:rPr lang="en-US" sz="6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Neuropsychologia</a:t>
            </a:r>
            <a:r>
              <a:rPr lang="en-US" sz="6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36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(6), 499 – 504. 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Persistent link using digital object identifier"/>
              </a:rPr>
              <a:t>https://doi.org/10.1016/S0028-3932(97)00152-8</a:t>
            </a:r>
            <a:endParaRPr lang="en-US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Tupak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V.,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Badewien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Dresler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T., Hahn, T., Ernst, L. H., Herrmann, M. J.,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Fallgatter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J., &amp;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Ehlis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C. (2012). Differential prefrontal and frontotemporal oxygenation patterns during phonemic and semantic verbal fluency. </a:t>
            </a:r>
            <a:r>
              <a:rPr lang="en-US" sz="6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Neuropsychologia</a:t>
            </a:r>
            <a:r>
              <a:rPr lang="en-US" sz="6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50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(7), 1565 – 1569.</a:t>
            </a: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 tooltip="Persistent link using digital object identifier"/>
              </a:rPr>
              <a:t>https://doi.org/10.1016/j.neuropsychologia.2012.03.009</a:t>
            </a:r>
            <a:endParaRPr lang="en-US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Tysnes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O. B., &amp;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Storstein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(2017). Epidemiology of Parkinson’s disease. </a:t>
            </a:r>
            <a:r>
              <a:rPr lang="en-US" sz="6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Neural Transmission, 124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(8), 901 – 905. </a:t>
            </a:r>
            <a:r>
              <a:rPr lang="en-US" sz="6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https://doi.org/0.1007/s00702-017-1686-y</a:t>
            </a:r>
            <a:endParaRPr lang="en-US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Unicomb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R.,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Colyvas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K., Harrison, E., &amp; </a:t>
            </a:r>
            <a:r>
              <a:rPr lang="en-US" sz="6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Hewat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(2015). Assessment of reliable change using 95% credible intervals for the differences in proportions: A statistical analysis for case-study methodology. </a:t>
            </a:r>
            <a:r>
              <a:rPr lang="en-US" sz="6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Speech, Language, and Hearing Research, 58</a:t>
            </a:r>
            <a: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728 – 739. </a:t>
            </a:r>
            <a:r>
              <a:rPr lang="en-US" sz="60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https://doi.org/10.1044/2015_JSLHR-S-14-0158</a:t>
            </a:r>
            <a:endParaRPr lang="en-US" sz="6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6843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148260"/>
            <a:ext cx="7449571" cy="5094889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Presentation ID: 9284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Scan this QR code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Or go here: https://</a:t>
            </a:r>
            <a:r>
              <a:rPr lang="en-US" dirty="0" err="1"/>
              <a:t>bit.ly</a:t>
            </a:r>
            <a:r>
              <a:rPr lang="en-US" dirty="0"/>
              <a:t>/sac2023-eval</a:t>
            </a:r>
          </a:p>
        </p:txBody>
      </p:sp>
      <p:pic>
        <p:nvPicPr>
          <p:cNvPr id="6" name="Picture 5" descr="Fill out feedback form at https://bit.ly/sac2023-eval">
            <a:extLst>
              <a:ext uri="{FF2B5EF4-FFF2-40B4-BE49-F238E27FC236}">
                <a16:creationId xmlns:a16="http://schemas.microsoft.com/office/drawing/2014/main" id="{6835B4AB-E201-C1D2-99D5-27D977981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089" y="2112587"/>
            <a:ext cx="3251821" cy="32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1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between Phonemic and Semantic Fluency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Phonemic Fluency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Selective attention, inhibition, strategizing, and mental flexibility (i.e., executive functions)</a:t>
            </a:r>
          </a:p>
          <a:p>
            <a:pPr>
              <a:spcAft>
                <a:spcPts val="600"/>
              </a:spcAft>
            </a:pPr>
            <a:r>
              <a:rPr lang="en-US" dirty="0"/>
              <a:t>Semantic Fluency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Semantic knowledge and verbal ability</a:t>
            </a:r>
          </a:p>
          <a:p>
            <a:pPr marL="0" indent="0" algn="r">
              <a:spcAft>
                <a:spcPts val="600"/>
              </a:spcAft>
              <a:buNone/>
            </a:pPr>
            <a:endParaRPr lang="en-US" sz="1800" dirty="0"/>
          </a:p>
          <a:p>
            <a:pPr marL="0" indent="0" algn="r">
              <a:spcAft>
                <a:spcPts val="600"/>
              </a:spcAft>
              <a:buNone/>
            </a:pPr>
            <a:r>
              <a:rPr lang="en-US" sz="1800" dirty="0"/>
              <a:t>(Patterson, 2011)</a:t>
            </a:r>
          </a:p>
        </p:txBody>
      </p:sp>
    </p:spTree>
    <p:extLst>
      <p:ext uri="{BB962C8B-B14F-4D97-AF65-F5344CB8AC3E}">
        <p14:creationId xmlns:p14="http://schemas.microsoft.com/office/powerpoint/2010/main" val="349043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Brain Activation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Frontal lobe = planning and execution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Executive functions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Greater activation in phonemic fluency (</a:t>
            </a:r>
            <a:r>
              <a:rPr lang="en-US" sz="2400" dirty="0" err="1"/>
              <a:t>Tupak</a:t>
            </a:r>
            <a:r>
              <a:rPr lang="en-US" sz="2400" dirty="0"/>
              <a:t> et al., 2012)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Temporal lobe = “meaning”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Semantic knowledge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Greater activation in semantic fluency (</a:t>
            </a:r>
            <a:r>
              <a:rPr lang="en-US" sz="2400" dirty="0" err="1"/>
              <a:t>Glikmann</a:t>
            </a:r>
            <a:r>
              <a:rPr lang="en-US" sz="2400" dirty="0"/>
              <a:t>-Johnston et al., 2015)</a:t>
            </a:r>
          </a:p>
          <a:p>
            <a:pPr lvl="1"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291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Parkinson’s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59" y="1600201"/>
            <a:ext cx="7265640" cy="410692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Neurodegenerative disorder characterized by motor dysfunction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Slowed movements, involuntary shaking, rigid gait, weak voice (Behrman et al., 2022; </a:t>
            </a:r>
            <a:r>
              <a:rPr lang="en-US" sz="2400" dirty="0" err="1"/>
              <a:t>Berardelli</a:t>
            </a:r>
            <a:r>
              <a:rPr lang="en-US" sz="2400" dirty="0"/>
              <a:t> et al., 2001; </a:t>
            </a:r>
            <a:r>
              <a:rPr lang="en-US" sz="2400" dirty="0" err="1"/>
              <a:t>Tysenes</a:t>
            </a:r>
            <a:r>
              <a:rPr lang="en-US" sz="2400" dirty="0"/>
              <a:t> &amp; </a:t>
            </a:r>
            <a:r>
              <a:rPr lang="en-US" sz="2400" dirty="0" err="1"/>
              <a:t>Storstein</a:t>
            </a:r>
            <a:r>
              <a:rPr lang="en-US" sz="2400" dirty="0"/>
              <a:t>, 2017)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Cognitive changes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Memory, language, and </a:t>
            </a:r>
            <a:r>
              <a:rPr lang="en-US" sz="2400" b="1" i="1" u="sng" dirty="0"/>
              <a:t>executive functioning </a:t>
            </a:r>
            <a:r>
              <a:rPr lang="en-US" sz="2400" dirty="0"/>
              <a:t>(</a:t>
            </a:r>
            <a:r>
              <a:rPr lang="en-US" sz="2400" dirty="0" err="1"/>
              <a:t>Aarsland</a:t>
            </a:r>
            <a:r>
              <a:rPr lang="en-US" sz="2400" dirty="0"/>
              <a:t> et al., 2010; Koerts et al., 2011; Machado et al., 2016)</a:t>
            </a: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837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Parkinson’s Disease and Verbal Fluency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Frontal, executive functioning skills affected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Phonemic fluency often more difficult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Dopamine treatment improved performances (Herrera et al., 2012)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Temporal, semantic knowledge generally intact (</a:t>
            </a:r>
            <a:r>
              <a:rPr lang="en-US" sz="2800" dirty="0" err="1"/>
              <a:t>McDowd</a:t>
            </a:r>
            <a:r>
              <a:rPr lang="en-US" sz="2800" dirty="0"/>
              <a:t> et al., 2011)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Semantic fluency not usually impaired (Lange et al., 1992)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7761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BFE957-5CE0-FCF0-0E37-599DAFC7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Application: AKA – Wakeup Check and Activity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5473AA-B71B-E15B-6960-6E80C9F2B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Phonemic Fluency Task</a:t>
            </a:r>
          </a:p>
          <a:p>
            <a:pPr lvl="1"/>
            <a:r>
              <a:rPr lang="en-US" dirty="0"/>
              <a:t>Letter “S”</a:t>
            </a:r>
          </a:p>
          <a:p>
            <a:r>
              <a:rPr lang="en-US" dirty="0"/>
              <a:t>Semantic Fluency Task</a:t>
            </a:r>
          </a:p>
          <a:p>
            <a:pPr lvl="1"/>
            <a:r>
              <a:rPr lang="en-US" dirty="0"/>
              <a:t>Category “</a:t>
            </a:r>
            <a:r>
              <a:rPr lang="en-US" i="1" dirty="0"/>
              <a:t>Animals”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37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Phonemic Fluency: Letter 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u="sng" dirty="0"/>
              <a:t>Rules</a:t>
            </a:r>
          </a:p>
          <a:p>
            <a:pPr>
              <a:spcAft>
                <a:spcPts val="600"/>
              </a:spcAft>
            </a:pPr>
            <a:r>
              <a:rPr lang="en-US" dirty="0"/>
              <a:t>Words must be unique (i.e., no repetitions or plurals)</a:t>
            </a:r>
          </a:p>
          <a:p>
            <a:pPr>
              <a:spcAft>
                <a:spcPts val="600"/>
              </a:spcAft>
            </a:pPr>
            <a:r>
              <a:rPr lang="en-US" dirty="0"/>
              <a:t>No changes in tense (e.g., </a:t>
            </a:r>
            <a:r>
              <a:rPr lang="en-US" i="1" dirty="0"/>
              <a:t>eat, eats, eating, ate</a:t>
            </a:r>
            <a:r>
              <a:rPr lang="en-US" dirty="0"/>
              <a:t>)</a:t>
            </a:r>
          </a:p>
          <a:p>
            <a:pPr>
              <a:spcAft>
                <a:spcPts val="600"/>
              </a:spcAft>
            </a:pPr>
            <a:r>
              <a:rPr lang="en-US" dirty="0"/>
              <a:t>No comparatives or superlatives (e.g., </a:t>
            </a:r>
            <a:r>
              <a:rPr lang="en-US" i="1" dirty="0"/>
              <a:t>big, bigger, biggest</a:t>
            </a:r>
            <a:r>
              <a:rPr lang="en-US" dirty="0"/>
              <a:t>)</a:t>
            </a:r>
          </a:p>
          <a:p>
            <a:pPr>
              <a:spcAft>
                <a:spcPts val="600"/>
              </a:spcAft>
            </a:pPr>
            <a:r>
              <a:rPr lang="en-US" dirty="0"/>
              <a:t>Changes in parts of speech permissible (e.g., </a:t>
            </a:r>
            <a:r>
              <a:rPr lang="en-US" i="1" dirty="0"/>
              <a:t>atom, atomic</a:t>
            </a:r>
            <a:r>
              <a:rPr lang="en-US" dirty="0"/>
              <a:t>; </a:t>
            </a:r>
            <a:r>
              <a:rPr lang="en-US" i="1" dirty="0"/>
              <a:t>free, freedom; </a:t>
            </a:r>
            <a:r>
              <a:rPr lang="en-US" dirty="0"/>
              <a:t>etc.)</a:t>
            </a:r>
          </a:p>
          <a:p>
            <a:pPr>
              <a:spcAft>
                <a:spcPts val="600"/>
              </a:spcAft>
            </a:pPr>
            <a:r>
              <a:rPr lang="en-US" dirty="0"/>
              <a:t>No proper nouns (e.g., </a:t>
            </a:r>
            <a:r>
              <a:rPr lang="en-US" i="1" dirty="0"/>
              <a:t>Barbara, Moorhead, Starbucks</a:t>
            </a:r>
            <a:r>
              <a:rPr lang="en-US" i="1" baseline="30000" dirty="0"/>
              <a:t>®</a:t>
            </a:r>
            <a:r>
              <a:rPr lang="en-US" i="1" dirty="0"/>
              <a:t>, April, Tuesday, </a:t>
            </a:r>
            <a:r>
              <a:rPr lang="en-US" dirty="0"/>
              <a:t>etc.)</a:t>
            </a:r>
          </a:p>
        </p:txBody>
      </p:sp>
    </p:spTree>
    <p:extLst>
      <p:ext uri="{BB962C8B-B14F-4D97-AF65-F5344CB8AC3E}">
        <p14:creationId xmlns:p14="http://schemas.microsoft.com/office/powerpoint/2010/main" val="4250481880"/>
      </p:ext>
    </p:extLst>
  </p:cSld>
  <p:clrMapOvr>
    <a:masterClrMapping/>
  </p:clrMapOvr>
</p:sld>
</file>

<file path=ppt/theme/theme1.xml><?xml version="1.0" encoding="utf-8"?>
<a:theme xmlns:a="http://schemas.openxmlformats.org/drawingml/2006/main" name="MSUM_PowerPoint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webextension1.xml><?xml version="1.0" encoding="utf-8"?>
<we:webextension xmlns:we="http://schemas.microsoft.com/office/webextensions/webextension/2010/11" id="{51BAB57D-217A-496C-AB75-FF110C4DF4F1}">
  <we:reference id="wa200001661" version="2.1.0.2" store="en-US" storeType="OMEX"/>
  <we:alternateReferences>
    <we:reference id="wa200001661" version="2.1.0.2" store="wa200001661" storeType="OMEX"/>
  </we:alternateReferences>
  <we:properties>
    <we:property name="time" value="30"/>
    <we:property name="type" value="&quot;None&quot;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51BAB57D-217A-496C-AB75-FF110C4DF4F1}">
  <we:reference id="wa200001661" version="2.1.0.2" store="en-US" storeType="OMEX"/>
  <we:alternateReferences>
    <we:reference id="wa200001661" version="2.1.0.2" store="wa200001661" storeType="OMEX"/>
  </we:alternateReferences>
  <we:properties>
    <we:property name="time" value="30"/>
    <we:property name="type" value="&quot;None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MSUM_PowerPoint_01</Template>
  <TotalTime>4329</TotalTime>
  <Words>3877</Words>
  <Application>Microsoft Office PowerPoint</Application>
  <PresentationFormat>On-screen Show (4:3)</PresentationFormat>
  <Paragraphs>401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Garamond</vt:lpstr>
      <vt:lpstr>Times New Roman</vt:lpstr>
      <vt:lpstr>MSUM_PowerPoint_01</vt:lpstr>
      <vt:lpstr>The Effects of Verbal Fluency Interventions: Phonemic versus Semantic Fluency Outcomes in Parkinson’s Disease </vt:lpstr>
      <vt:lpstr>Overview</vt:lpstr>
      <vt:lpstr>About Verbal Fluency Tasks</vt:lpstr>
      <vt:lpstr>Differences between Phonemic and Semantic Fluency</vt:lpstr>
      <vt:lpstr>Differences in Brain Activation</vt:lpstr>
      <vt:lpstr>Parkinson’s Disease</vt:lpstr>
      <vt:lpstr>Parkinson’s Disease and Verbal Fluency</vt:lpstr>
      <vt:lpstr>Application: AKA – Wakeup Check and Activity</vt:lpstr>
      <vt:lpstr>Phonemic Fluency: Letter S</vt:lpstr>
      <vt:lpstr>Phonemic Fluency</vt:lpstr>
      <vt:lpstr>Semantic Fluency: Animals</vt:lpstr>
      <vt:lpstr>Semantic Fluency</vt:lpstr>
      <vt:lpstr>Let’s Talk Strategy!</vt:lpstr>
      <vt:lpstr>Clustering and Switching </vt:lpstr>
      <vt:lpstr>Clustering and Switching (cont.)</vt:lpstr>
      <vt:lpstr>Research Questions</vt:lpstr>
      <vt:lpstr>Significance of Study</vt:lpstr>
      <vt:lpstr>Methods</vt:lpstr>
      <vt:lpstr>Intervention: Clustering (Phonemic)</vt:lpstr>
      <vt:lpstr>Intervention: Switching (Phonemic) </vt:lpstr>
      <vt:lpstr>Intervention: Clustering and Switching (Semantic)</vt:lpstr>
      <vt:lpstr>Results</vt:lpstr>
      <vt:lpstr>Discussion</vt:lpstr>
      <vt:lpstr>Soooo…What’s Going On?</vt:lpstr>
      <vt:lpstr>Call to Action: Future Research!</vt:lpstr>
      <vt:lpstr>Conclusion</vt:lpstr>
      <vt:lpstr>References</vt:lpstr>
      <vt:lpstr>References (cont.)</vt:lpstr>
      <vt:lpstr>References (cont.)</vt:lpstr>
      <vt:lpstr>References (cont.)</vt:lpstr>
      <vt:lpstr>References (cont.)</vt:lpstr>
      <vt:lpstr>References (cont.)</vt:lpstr>
      <vt:lpstr>References (cont.)</vt:lpstr>
      <vt:lpstr>Evaluate this presentation</vt:lpstr>
    </vt:vector>
  </TitlesOfParts>
  <Company>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stegmaie</dc:creator>
  <cp:lastModifiedBy>Raezer-Stursa, Trista S</cp:lastModifiedBy>
  <cp:revision>117</cp:revision>
  <cp:lastPrinted>2023-04-17T21:09:03Z</cp:lastPrinted>
  <dcterms:created xsi:type="dcterms:W3CDTF">2012-12-10T20:04:04Z</dcterms:created>
  <dcterms:modified xsi:type="dcterms:W3CDTF">2023-05-01T14:27:55Z</dcterms:modified>
</cp:coreProperties>
</file>