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gOPruf2Vn8GvaeyYlHnz7MPHjQ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11502390" y="278131"/>
            <a:ext cx="20886422" cy="3785616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1" name="Google Shape;71;p12"/>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2193250" y="10968991"/>
            <a:ext cx="27896822" cy="94640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2990852" y="1779270"/>
            <a:ext cx="27896822" cy="2784348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7" name="Google Shape;77;p13"/>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291840" y="5387342"/>
            <a:ext cx="37307519" cy="1146048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28800"/>
              <a:buFont typeface="Calibri"/>
              <a:buNone/>
              <a:defRPr sz="2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5486400" y="17289781"/>
            <a:ext cx="32918401" cy="7947658"/>
          </a:xfrm>
          <a:prstGeom prst="rect">
            <a:avLst/>
          </a:prstGeom>
          <a:noFill/>
          <a:ln>
            <a:noFill/>
          </a:ln>
        </p:spPr>
        <p:txBody>
          <a:bodyPr anchorCtr="0" anchor="t" bIns="45700" lIns="91425" spcFirstLastPara="1" rIns="91425" wrap="square" tIns="45700">
            <a:no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p:txBody>
      </p:sp>
      <p:sp>
        <p:nvSpPr>
          <p:cNvPr id="18" name="Google Shape;18;p4"/>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24" name="Google Shape;24;p5"/>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994662" y="8206749"/>
            <a:ext cx="37856160" cy="1369313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800"/>
              <a:buFont typeface="Calibri"/>
              <a:buNone/>
              <a:defRPr sz="2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994662" y="22029430"/>
            <a:ext cx="37856160" cy="72008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800"/>
              </a:spcBef>
              <a:spcAft>
                <a:spcPts val="0"/>
              </a:spcAft>
              <a:buClr>
                <a:schemeClr val="dk1"/>
              </a:buClr>
              <a:buSzPts val="11520"/>
              <a:buNone/>
              <a:defRPr sz="11520">
                <a:solidFill>
                  <a:schemeClr val="dk1"/>
                </a:solidFill>
              </a:defRPr>
            </a:lvl1pPr>
            <a:lvl2pPr indent="-228600" lvl="1" marL="914400" algn="l">
              <a:lnSpc>
                <a:spcPct val="90000"/>
              </a:lnSpc>
              <a:spcBef>
                <a:spcPts val="2400"/>
              </a:spcBef>
              <a:spcAft>
                <a:spcPts val="0"/>
              </a:spcAft>
              <a:buClr>
                <a:srgbClr val="888888"/>
              </a:buClr>
              <a:buSzPts val="9600"/>
              <a:buNone/>
              <a:defRPr sz="9600">
                <a:solidFill>
                  <a:srgbClr val="888888"/>
                </a:solidFill>
              </a:defRPr>
            </a:lvl2pPr>
            <a:lvl3pPr indent="-228600" lvl="2" marL="1371600" algn="l">
              <a:lnSpc>
                <a:spcPct val="90000"/>
              </a:lnSpc>
              <a:spcBef>
                <a:spcPts val="2400"/>
              </a:spcBef>
              <a:spcAft>
                <a:spcPts val="0"/>
              </a:spcAft>
              <a:buClr>
                <a:srgbClr val="888888"/>
              </a:buClr>
              <a:buSzPts val="8640"/>
              <a:buNone/>
              <a:defRPr sz="8640">
                <a:solidFill>
                  <a:srgbClr val="888888"/>
                </a:solidFill>
              </a:defRPr>
            </a:lvl3pPr>
            <a:lvl4pPr indent="-228600" lvl="3" marL="1828800" algn="l">
              <a:lnSpc>
                <a:spcPct val="90000"/>
              </a:lnSpc>
              <a:spcBef>
                <a:spcPts val="2400"/>
              </a:spcBef>
              <a:spcAft>
                <a:spcPts val="0"/>
              </a:spcAft>
              <a:buClr>
                <a:srgbClr val="888888"/>
              </a:buClr>
              <a:buSzPts val="7680"/>
              <a:buNone/>
              <a:defRPr sz="7680">
                <a:solidFill>
                  <a:srgbClr val="888888"/>
                </a:solidFill>
              </a:defRPr>
            </a:lvl4pPr>
            <a:lvl5pPr indent="-228600" lvl="4" marL="2286000" algn="l">
              <a:lnSpc>
                <a:spcPct val="90000"/>
              </a:lnSpc>
              <a:spcBef>
                <a:spcPts val="2400"/>
              </a:spcBef>
              <a:spcAft>
                <a:spcPts val="0"/>
              </a:spcAft>
              <a:buClr>
                <a:srgbClr val="888888"/>
              </a:buClr>
              <a:buSzPts val="7680"/>
              <a:buNone/>
              <a:defRPr sz="7680">
                <a:solidFill>
                  <a:srgbClr val="888888"/>
                </a:solidFill>
              </a:defRPr>
            </a:lvl5pPr>
            <a:lvl6pPr indent="-228600" lvl="5" marL="2743200" algn="l">
              <a:lnSpc>
                <a:spcPct val="90000"/>
              </a:lnSpc>
              <a:spcBef>
                <a:spcPts val="2400"/>
              </a:spcBef>
              <a:spcAft>
                <a:spcPts val="0"/>
              </a:spcAft>
              <a:buClr>
                <a:srgbClr val="888888"/>
              </a:buClr>
              <a:buSzPts val="7680"/>
              <a:buNone/>
              <a:defRPr sz="7680">
                <a:solidFill>
                  <a:srgbClr val="888888"/>
                </a:solidFill>
              </a:defRPr>
            </a:lvl6pPr>
            <a:lvl7pPr indent="-228600" lvl="6" marL="3200400" algn="l">
              <a:lnSpc>
                <a:spcPct val="90000"/>
              </a:lnSpc>
              <a:spcBef>
                <a:spcPts val="2400"/>
              </a:spcBef>
              <a:spcAft>
                <a:spcPts val="0"/>
              </a:spcAft>
              <a:buClr>
                <a:srgbClr val="888888"/>
              </a:buClr>
              <a:buSzPts val="7680"/>
              <a:buNone/>
              <a:defRPr sz="7680">
                <a:solidFill>
                  <a:srgbClr val="888888"/>
                </a:solidFill>
              </a:defRPr>
            </a:lvl7pPr>
            <a:lvl8pPr indent="-228600" lvl="7" marL="3657600" algn="l">
              <a:lnSpc>
                <a:spcPct val="90000"/>
              </a:lnSpc>
              <a:spcBef>
                <a:spcPts val="2400"/>
              </a:spcBef>
              <a:spcAft>
                <a:spcPts val="0"/>
              </a:spcAft>
              <a:buClr>
                <a:srgbClr val="888888"/>
              </a:buClr>
              <a:buSzPts val="7680"/>
              <a:buNone/>
              <a:defRPr sz="7680">
                <a:solidFill>
                  <a:srgbClr val="888888"/>
                </a:solidFill>
              </a:defRPr>
            </a:lvl8pPr>
            <a:lvl9pPr indent="-228600" lvl="8" marL="4114800" algn="l">
              <a:lnSpc>
                <a:spcPct val="90000"/>
              </a:lnSpc>
              <a:spcBef>
                <a:spcPts val="2400"/>
              </a:spcBef>
              <a:spcAft>
                <a:spcPts val="0"/>
              </a:spcAft>
              <a:buClr>
                <a:srgbClr val="888888"/>
              </a:buClr>
              <a:buSzPts val="7680"/>
              <a:buNone/>
              <a:defRPr sz="7680">
                <a:solidFill>
                  <a:srgbClr val="888888"/>
                </a:solidFill>
              </a:defRPr>
            </a:lvl9pPr>
          </a:lstStyle>
          <a:p/>
        </p:txBody>
      </p:sp>
      <p:sp>
        <p:nvSpPr>
          <p:cNvPr id="30" name="Google Shape;30;p6"/>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017520" y="8763000"/>
            <a:ext cx="18653759" cy="2088642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6" name="Google Shape;36;p7"/>
          <p:cNvSpPr txBox="1"/>
          <p:nvPr>
            <p:ph idx="2" type="body"/>
          </p:nvPr>
        </p:nvSpPr>
        <p:spPr>
          <a:xfrm>
            <a:off x="22219920" y="8763000"/>
            <a:ext cx="18653759" cy="2088642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7" name="Google Shape;37;p7"/>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3023237" y="1752607"/>
            <a:ext cx="37856160" cy="6362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3023242" y="8069582"/>
            <a:ext cx="18568032" cy="395477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3" name="Google Shape;43;p8"/>
          <p:cNvSpPr txBox="1"/>
          <p:nvPr>
            <p:ph idx="2" type="body"/>
          </p:nvPr>
        </p:nvSpPr>
        <p:spPr>
          <a:xfrm>
            <a:off x="3023242" y="12024360"/>
            <a:ext cx="18568032" cy="17686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4" name="Google Shape;44;p8"/>
          <p:cNvSpPr txBox="1"/>
          <p:nvPr>
            <p:ph idx="3" type="body"/>
          </p:nvPr>
        </p:nvSpPr>
        <p:spPr>
          <a:xfrm>
            <a:off x="22219922" y="8069582"/>
            <a:ext cx="18659477" cy="395477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5" name="Google Shape;45;p8"/>
          <p:cNvSpPr txBox="1"/>
          <p:nvPr>
            <p:ph idx="4" type="body"/>
          </p:nvPr>
        </p:nvSpPr>
        <p:spPr>
          <a:xfrm>
            <a:off x="22219922" y="12024360"/>
            <a:ext cx="18659477" cy="17686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6" name="Google Shape;46;p8"/>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5360"/>
              <a:buFont typeface="Calibri"/>
              <a:buNone/>
              <a:defRPr sz="153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8659477" y="4739647"/>
            <a:ext cx="22219920" cy="23393400"/>
          </a:xfrm>
          <a:prstGeom prst="rect">
            <a:avLst/>
          </a:prstGeom>
          <a:noFill/>
          <a:ln>
            <a:noFill/>
          </a:ln>
        </p:spPr>
        <p:txBody>
          <a:bodyPr anchorCtr="0" anchor="t" bIns="45700" lIns="91425" spcFirstLastPara="1" rIns="91425" wrap="square" tIns="45700">
            <a:noAutofit/>
          </a:bodyPr>
          <a:lstStyle>
            <a:lvl1pPr indent="-1203960" lvl="0" marL="457200" algn="l">
              <a:lnSpc>
                <a:spcPct val="90000"/>
              </a:lnSpc>
              <a:spcBef>
                <a:spcPts val="4800"/>
              </a:spcBef>
              <a:spcAft>
                <a:spcPts val="0"/>
              </a:spcAft>
              <a:buClr>
                <a:schemeClr val="dk1"/>
              </a:buClr>
              <a:buSzPts val="15360"/>
              <a:buChar char="•"/>
              <a:defRPr sz="15360"/>
            </a:lvl1pPr>
            <a:lvl2pPr indent="-1082040" lvl="1" marL="914400" algn="l">
              <a:lnSpc>
                <a:spcPct val="90000"/>
              </a:lnSpc>
              <a:spcBef>
                <a:spcPts val="2400"/>
              </a:spcBef>
              <a:spcAft>
                <a:spcPts val="0"/>
              </a:spcAft>
              <a:buClr>
                <a:schemeClr val="dk1"/>
              </a:buClr>
              <a:buSzPts val="13440"/>
              <a:buChar char="•"/>
              <a:defRPr sz="13439"/>
            </a:lvl2pPr>
            <a:lvl3pPr indent="-960120" lvl="2" marL="1371600" algn="l">
              <a:lnSpc>
                <a:spcPct val="90000"/>
              </a:lnSpc>
              <a:spcBef>
                <a:spcPts val="2400"/>
              </a:spcBef>
              <a:spcAft>
                <a:spcPts val="0"/>
              </a:spcAft>
              <a:buClr>
                <a:schemeClr val="dk1"/>
              </a:buClr>
              <a:buSzPts val="11520"/>
              <a:buChar char="•"/>
              <a:defRPr sz="11520"/>
            </a:lvl3pPr>
            <a:lvl4pPr indent="-838200" lvl="3" marL="1828800" algn="l">
              <a:lnSpc>
                <a:spcPct val="90000"/>
              </a:lnSpc>
              <a:spcBef>
                <a:spcPts val="2400"/>
              </a:spcBef>
              <a:spcAft>
                <a:spcPts val="0"/>
              </a:spcAft>
              <a:buClr>
                <a:schemeClr val="dk1"/>
              </a:buClr>
              <a:buSzPts val="9600"/>
              <a:buChar char="•"/>
              <a:defRPr sz="9600"/>
            </a:lvl4pPr>
            <a:lvl5pPr indent="-838200" lvl="4" marL="2286000" algn="l">
              <a:lnSpc>
                <a:spcPct val="90000"/>
              </a:lnSpc>
              <a:spcBef>
                <a:spcPts val="2400"/>
              </a:spcBef>
              <a:spcAft>
                <a:spcPts val="0"/>
              </a:spcAft>
              <a:buClr>
                <a:schemeClr val="dk1"/>
              </a:buClr>
              <a:buSzPts val="9600"/>
              <a:buChar char="•"/>
              <a:defRPr sz="9600"/>
            </a:lvl5pPr>
            <a:lvl6pPr indent="-838200" lvl="5" marL="2743200" algn="l">
              <a:lnSpc>
                <a:spcPct val="90000"/>
              </a:lnSpc>
              <a:spcBef>
                <a:spcPts val="2400"/>
              </a:spcBef>
              <a:spcAft>
                <a:spcPts val="0"/>
              </a:spcAft>
              <a:buClr>
                <a:schemeClr val="dk1"/>
              </a:buClr>
              <a:buSzPts val="9600"/>
              <a:buChar char="•"/>
              <a:defRPr sz="9600"/>
            </a:lvl6pPr>
            <a:lvl7pPr indent="-838200" lvl="6" marL="3200400" algn="l">
              <a:lnSpc>
                <a:spcPct val="90000"/>
              </a:lnSpc>
              <a:spcBef>
                <a:spcPts val="2400"/>
              </a:spcBef>
              <a:spcAft>
                <a:spcPts val="0"/>
              </a:spcAft>
              <a:buClr>
                <a:schemeClr val="dk1"/>
              </a:buClr>
              <a:buSzPts val="9600"/>
              <a:buChar char="•"/>
              <a:defRPr sz="9600"/>
            </a:lvl7pPr>
            <a:lvl8pPr indent="-838200" lvl="7" marL="3657600" algn="l">
              <a:lnSpc>
                <a:spcPct val="90000"/>
              </a:lnSpc>
              <a:spcBef>
                <a:spcPts val="2400"/>
              </a:spcBef>
              <a:spcAft>
                <a:spcPts val="0"/>
              </a:spcAft>
              <a:buClr>
                <a:schemeClr val="dk1"/>
              </a:buClr>
              <a:buSzPts val="9600"/>
              <a:buChar char="•"/>
              <a:defRPr sz="9600"/>
            </a:lvl8pPr>
            <a:lvl9pPr indent="-838200" lvl="8" marL="4114800" algn="l">
              <a:lnSpc>
                <a:spcPct val="90000"/>
              </a:lnSpc>
              <a:spcBef>
                <a:spcPts val="2400"/>
              </a:spcBef>
              <a:spcAft>
                <a:spcPts val="0"/>
              </a:spcAft>
              <a:buClr>
                <a:schemeClr val="dk1"/>
              </a:buClr>
              <a:buSzPts val="9600"/>
              <a:buChar char="•"/>
              <a:defRPr sz="9600"/>
            </a:lvl9pPr>
          </a:lstStyle>
          <a:p/>
        </p:txBody>
      </p:sp>
      <p:sp>
        <p:nvSpPr>
          <p:cNvPr id="57" name="Google Shape;57;p10"/>
          <p:cNvSpPr txBox="1"/>
          <p:nvPr>
            <p:ph idx="2" type="body"/>
          </p:nvPr>
        </p:nvSpPr>
        <p:spPr>
          <a:xfrm>
            <a:off x="3023237" y="9875520"/>
            <a:ext cx="14156054" cy="1829562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58" name="Google Shape;58;p10"/>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5360"/>
              <a:buFont typeface="Calibri"/>
              <a:buNone/>
              <a:defRPr sz="153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8659477" y="4739647"/>
            <a:ext cx="22219920" cy="23393400"/>
          </a:xfrm>
          <a:prstGeom prst="rect">
            <a:avLst/>
          </a:prstGeom>
          <a:noFill/>
          <a:ln>
            <a:noFill/>
          </a:ln>
        </p:spPr>
      </p:sp>
      <p:sp>
        <p:nvSpPr>
          <p:cNvPr id="64" name="Google Shape;64;p11"/>
          <p:cNvSpPr txBox="1"/>
          <p:nvPr>
            <p:ph idx="1" type="body"/>
          </p:nvPr>
        </p:nvSpPr>
        <p:spPr>
          <a:xfrm>
            <a:off x="3023237" y="9875520"/>
            <a:ext cx="14156054" cy="1829562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5" name="Google Shape;65;p11"/>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017520" y="30510488"/>
            <a:ext cx="9875520" cy="175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4538959" y="30510488"/>
            <a:ext cx="14813280" cy="1752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0998159" y="30510488"/>
            <a:ext cx="9875520" cy="1752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 Id="rId10" Type="http://schemas.openxmlformats.org/officeDocument/2006/relationships/image" Target="../media/image2.jp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0861150" y="7103775"/>
            <a:ext cx="22251900" cy="25123500"/>
          </a:xfrm>
          <a:prstGeom prst="rect">
            <a:avLst/>
          </a:prstGeom>
          <a:solidFill>
            <a:schemeClr val="lt2"/>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
          <p:cNvPicPr preferRelativeResize="0"/>
          <p:nvPr/>
        </p:nvPicPr>
        <p:blipFill rotWithShape="1">
          <a:blip r:embed="rId3">
            <a:alphaModFix/>
          </a:blip>
          <a:srcRect b="7560" l="51803" r="16810" t="10080"/>
          <a:stretch/>
        </p:blipFill>
        <p:spPr>
          <a:xfrm>
            <a:off x="21460000" y="14425109"/>
            <a:ext cx="11601751" cy="9811766"/>
          </a:xfrm>
          <a:prstGeom prst="rect">
            <a:avLst/>
          </a:prstGeom>
          <a:noFill/>
          <a:ln>
            <a:noFill/>
          </a:ln>
        </p:spPr>
      </p:pic>
      <p:pic>
        <p:nvPicPr>
          <p:cNvPr descr="MSUM_Signature_Vert_Color.png" id="86" name="Google Shape;86;p1"/>
          <p:cNvPicPr preferRelativeResize="0"/>
          <p:nvPr/>
        </p:nvPicPr>
        <p:blipFill rotWithShape="1">
          <a:blip r:embed="rId4">
            <a:alphaModFix/>
          </a:blip>
          <a:srcRect b="0" l="0" r="0" t="0"/>
          <a:stretch/>
        </p:blipFill>
        <p:spPr>
          <a:xfrm>
            <a:off x="6" y="296710"/>
            <a:ext cx="6762569" cy="4714656"/>
          </a:xfrm>
          <a:prstGeom prst="rect">
            <a:avLst/>
          </a:prstGeom>
          <a:solidFill>
            <a:schemeClr val="lt1"/>
          </a:solidFill>
          <a:ln>
            <a:noFill/>
          </a:ln>
        </p:spPr>
      </p:pic>
      <p:sp>
        <p:nvSpPr>
          <p:cNvPr id="87" name="Google Shape;87;p1"/>
          <p:cNvSpPr txBox="1"/>
          <p:nvPr/>
        </p:nvSpPr>
        <p:spPr>
          <a:xfrm>
            <a:off x="6973500" y="607375"/>
            <a:ext cx="29944200" cy="4404000"/>
          </a:xfrm>
          <a:prstGeom prst="rect">
            <a:avLst/>
          </a:prstGeom>
          <a:solidFill>
            <a:srgbClr val="888888"/>
          </a:solid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Clr>
                <a:schemeClr val="dk1"/>
              </a:buClr>
              <a:buSzPts val="6500"/>
              <a:buFont typeface="Arial"/>
              <a:buNone/>
            </a:pPr>
            <a:r>
              <a:rPr lang="en-GB" sz="7200">
                <a:solidFill>
                  <a:schemeClr val="dk1"/>
                </a:solidFill>
                <a:latin typeface="Times New Roman"/>
                <a:ea typeface="Times New Roman"/>
                <a:cs typeface="Times New Roman"/>
                <a:sym typeface="Times New Roman"/>
              </a:rPr>
              <a:t>Investigating Differences in IgA Antibody Response against </a:t>
            </a:r>
            <a:r>
              <a:rPr i="1" lang="en-GB" sz="7200">
                <a:solidFill>
                  <a:schemeClr val="dk1"/>
                </a:solidFill>
                <a:latin typeface="Times New Roman"/>
                <a:ea typeface="Times New Roman"/>
                <a:cs typeface="Times New Roman"/>
                <a:sym typeface="Times New Roman"/>
              </a:rPr>
              <a:t>Aspergillus fumigatus</a:t>
            </a:r>
            <a:r>
              <a:rPr lang="en-GB" sz="7200">
                <a:solidFill>
                  <a:schemeClr val="dk1"/>
                </a:solidFill>
                <a:latin typeface="Times New Roman"/>
                <a:ea typeface="Times New Roman"/>
                <a:cs typeface="Times New Roman"/>
                <a:sym typeface="Times New Roman"/>
              </a:rPr>
              <a:t> in wild type and TLR7 protein deficient mice </a:t>
            </a:r>
            <a:endParaRPr sz="72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6500"/>
              <a:buFont typeface="Arial"/>
              <a:buNone/>
            </a:pPr>
            <a:r>
              <a:rPr b="0" i="0" lang="en-GB" sz="7200" u="none" cap="none" strike="noStrike">
                <a:solidFill>
                  <a:schemeClr val="dk1"/>
                </a:solidFill>
                <a:latin typeface="Times New Roman"/>
                <a:ea typeface="Times New Roman"/>
                <a:cs typeface="Times New Roman"/>
                <a:sym typeface="Times New Roman"/>
              </a:rPr>
              <a:t>Courtney Folk</a:t>
            </a:r>
            <a:endParaRPr b="0" i="0" sz="7200" u="none" cap="none" strike="noStrike">
              <a:solidFill>
                <a:schemeClr val="dk1"/>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4800"/>
              <a:buFont typeface="Arial"/>
              <a:buNone/>
            </a:pPr>
            <a:r>
              <a:rPr i="1" lang="en-GB" sz="4800">
                <a:solidFill>
                  <a:schemeClr val="dk1"/>
                </a:solidFill>
                <a:latin typeface="Times New Roman"/>
                <a:ea typeface="Times New Roman"/>
                <a:cs typeface="Times New Roman"/>
                <a:sym typeface="Times New Roman"/>
              </a:rPr>
              <a:t>Biosciences </a:t>
            </a:r>
            <a:r>
              <a:rPr b="0" i="1" lang="en-GB" sz="4800" u="none" cap="none" strike="noStrike">
                <a:solidFill>
                  <a:schemeClr val="dk1"/>
                </a:solidFill>
                <a:latin typeface="Times New Roman"/>
                <a:ea typeface="Times New Roman"/>
                <a:cs typeface="Times New Roman"/>
                <a:sym typeface="Times New Roman"/>
              </a:rPr>
              <a:t>Department, Minnesota State University Moorhead, 1104 7th Avenue South, Moorhead, MN  56563</a:t>
            </a:r>
            <a:endParaRPr b="0" i="0" sz="9600" u="none" cap="none" strike="noStrike">
              <a:solidFill>
                <a:schemeClr val="lt1"/>
              </a:solidFill>
              <a:latin typeface="Times New Roman"/>
              <a:ea typeface="Times New Roman"/>
              <a:cs typeface="Times New Roman"/>
              <a:sym typeface="Times New Roman"/>
            </a:endParaRPr>
          </a:p>
        </p:txBody>
      </p:sp>
      <p:sp>
        <p:nvSpPr>
          <p:cNvPr id="88" name="Google Shape;88;p1"/>
          <p:cNvSpPr txBox="1"/>
          <p:nvPr/>
        </p:nvSpPr>
        <p:spPr>
          <a:xfrm>
            <a:off x="625225" y="5907775"/>
            <a:ext cx="8472600" cy="1176300"/>
          </a:xfrm>
          <a:prstGeom prst="rect">
            <a:avLst/>
          </a:prstGeom>
          <a:solidFill>
            <a:srgbClr val="888888"/>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GB" sz="7200" u="none" cap="none" strike="noStrike">
                <a:solidFill>
                  <a:schemeClr val="lt1"/>
                </a:solidFill>
                <a:latin typeface="Times New Roman"/>
                <a:ea typeface="Times New Roman"/>
                <a:cs typeface="Times New Roman"/>
                <a:sym typeface="Times New Roman"/>
              </a:rPr>
              <a:t>Background</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10853825" y="5907800"/>
            <a:ext cx="22251900" cy="1176300"/>
          </a:xfrm>
          <a:prstGeom prst="rect">
            <a:avLst/>
          </a:prstGeom>
          <a:solidFill>
            <a:srgbClr val="888888"/>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GB" sz="7200" u="none" cap="none" strike="noStrike">
                <a:solidFill>
                  <a:schemeClr val="lt1"/>
                </a:solidFill>
                <a:latin typeface="Times New Roman"/>
                <a:ea typeface="Times New Roman"/>
                <a:cs typeface="Times New Roman"/>
                <a:sym typeface="Times New Roman"/>
              </a:rPr>
              <a:t>Results</a:t>
            </a:r>
            <a:endParaRPr b="0" i="0" sz="1400" u="none" cap="none" strike="noStrike">
              <a:solidFill>
                <a:schemeClr val="dk1"/>
              </a:solidFill>
              <a:latin typeface="Arial"/>
              <a:ea typeface="Arial"/>
              <a:cs typeface="Arial"/>
              <a:sym typeface="Arial"/>
            </a:endParaRPr>
          </a:p>
        </p:txBody>
      </p:sp>
      <p:sp>
        <p:nvSpPr>
          <p:cNvPr id="90" name="Google Shape;90;p1"/>
          <p:cNvSpPr txBox="1"/>
          <p:nvPr/>
        </p:nvSpPr>
        <p:spPr>
          <a:xfrm>
            <a:off x="625225" y="19077375"/>
            <a:ext cx="8472600" cy="1176300"/>
          </a:xfrm>
          <a:prstGeom prst="rect">
            <a:avLst/>
          </a:prstGeom>
          <a:solidFill>
            <a:srgbClr val="888888"/>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GB" sz="7200" u="none" cap="none" strike="noStrike">
                <a:solidFill>
                  <a:schemeClr val="lt1"/>
                </a:solidFill>
                <a:latin typeface="Times New Roman"/>
                <a:ea typeface="Times New Roman"/>
                <a:cs typeface="Times New Roman"/>
                <a:sym typeface="Times New Roman"/>
              </a:rPr>
              <a:t>Methods</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34705825" y="5907775"/>
            <a:ext cx="8364900" cy="1176300"/>
          </a:xfrm>
          <a:prstGeom prst="rect">
            <a:avLst/>
          </a:prstGeom>
          <a:solidFill>
            <a:srgbClr val="888888"/>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GB" sz="7200" u="none" cap="none" strike="noStrike">
                <a:solidFill>
                  <a:schemeClr val="lt1"/>
                </a:solidFill>
                <a:latin typeface="Times New Roman"/>
                <a:ea typeface="Times New Roman"/>
                <a:cs typeface="Times New Roman"/>
                <a:sym typeface="Times New Roman"/>
              </a:rPr>
              <a:t>Discussion</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34600250" y="15671650"/>
            <a:ext cx="8472600" cy="1266000"/>
          </a:xfrm>
          <a:prstGeom prst="rect">
            <a:avLst/>
          </a:prstGeom>
          <a:solidFill>
            <a:srgbClr val="888888"/>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GB" sz="7200" u="none" cap="none" strike="noStrike">
                <a:solidFill>
                  <a:schemeClr val="lt1"/>
                </a:solidFill>
                <a:latin typeface="Times New Roman"/>
                <a:ea typeface="Times New Roman"/>
                <a:cs typeface="Times New Roman"/>
                <a:sym typeface="Times New Roman"/>
              </a:rPr>
              <a:t>References</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34600250" y="21906275"/>
            <a:ext cx="8472600" cy="1195800"/>
          </a:xfrm>
          <a:prstGeom prst="rect">
            <a:avLst/>
          </a:prstGeom>
          <a:solidFill>
            <a:srgbClr val="888888"/>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GB" sz="7200" u="none" cap="none" strike="noStrike">
                <a:solidFill>
                  <a:schemeClr val="lt1"/>
                </a:solidFill>
                <a:latin typeface="Times New Roman"/>
                <a:ea typeface="Times New Roman"/>
                <a:cs typeface="Times New Roman"/>
                <a:sym typeface="Times New Roman"/>
              </a:rPr>
              <a:t>Acknowledgements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34676288" y="27583613"/>
            <a:ext cx="8472600" cy="1142100"/>
          </a:xfrm>
          <a:prstGeom prst="rect">
            <a:avLst/>
          </a:prstGeom>
          <a:solidFill>
            <a:srgbClr val="888888"/>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GB" sz="7200" u="none" cap="none" strike="noStrike">
                <a:solidFill>
                  <a:schemeClr val="lt1"/>
                </a:solidFill>
                <a:latin typeface="Times New Roman"/>
                <a:ea typeface="Times New Roman"/>
                <a:cs typeface="Times New Roman"/>
                <a:sym typeface="Times New Roman"/>
              </a:rPr>
              <a:t>Contact Information</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0" y="0"/>
            <a:ext cx="438912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txBox="1"/>
          <p:nvPr/>
        </p:nvSpPr>
        <p:spPr>
          <a:xfrm>
            <a:off x="35167550" y="28945725"/>
            <a:ext cx="74901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500" u="none" cap="none" strike="noStrike">
                <a:solidFill>
                  <a:schemeClr val="dk1"/>
                </a:solidFill>
              </a:rPr>
              <a:t>Courtney Folk: courtney.folk@go.mnstate.edu</a:t>
            </a:r>
            <a:endParaRPr b="1" i="0" sz="2500" u="none" cap="none" strike="noStrike">
              <a:solidFill>
                <a:schemeClr val="dk1"/>
              </a:solidFill>
            </a:endParaRPr>
          </a:p>
        </p:txBody>
      </p:sp>
      <p:pic>
        <p:nvPicPr>
          <p:cNvPr id="97" name="Google Shape;97;p1"/>
          <p:cNvPicPr preferRelativeResize="0"/>
          <p:nvPr/>
        </p:nvPicPr>
        <p:blipFill rotWithShape="1">
          <a:blip r:embed="rId5">
            <a:alphaModFix/>
          </a:blip>
          <a:srcRect b="0" l="0" r="0" t="0"/>
          <a:stretch/>
        </p:blipFill>
        <p:spPr>
          <a:xfrm>
            <a:off x="37653500" y="830652"/>
            <a:ext cx="5495449" cy="4246484"/>
          </a:xfrm>
          <a:prstGeom prst="rect">
            <a:avLst/>
          </a:prstGeom>
          <a:noFill/>
          <a:ln>
            <a:noFill/>
          </a:ln>
        </p:spPr>
      </p:pic>
      <p:grpSp>
        <p:nvGrpSpPr>
          <p:cNvPr id="98" name="Google Shape;98;p1"/>
          <p:cNvGrpSpPr/>
          <p:nvPr/>
        </p:nvGrpSpPr>
        <p:grpSpPr>
          <a:xfrm>
            <a:off x="34676300" y="29642725"/>
            <a:ext cx="7956550" cy="2584450"/>
            <a:chOff x="34480400" y="29489400"/>
            <a:chExt cx="7956550" cy="2584450"/>
          </a:xfrm>
        </p:grpSpPr>
        <p:sp>
          <p:nvSpPr>
            <p:cNvPr id="99" name="Google Shape;99;p1"/>
            <p:cNvSpPr txBox="1"/>
            <p:nvPr/>
          </p:nvSpPr>
          <p:spPr>
            <a:xfrm>
              <a:off x="34480400" y="29489400"/>
              <a:ext cx="5372100" cy="233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1" lang="en-GB" sz="4400" u="none" cap="none" strike="noStrike">
                  <a:solidFill>
                    <a:schemeClr val="dk1"/>
                  </a:solidFill>
                  <a:latin typeface="Times New Roman"/>
                  <a:ea typeface="Times New Roman"/>
                  <a:cs typeface="Times New Roman"/>
                  <a:sym typeface="Times New Roman"/>
                </a:rPr>
                <a:t>Evaluate this poster</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400"/>
                <a:buFont typeface="Arial"/>
                <a:buNone/>
              </a:pPr>
              <a:r>
                <a:rPr b="0" i="0" lang="en-GB" sz="2400" u="none" cap="none" strike="noStrike">
                  <a:solidFill>
                    <a:schemeClr val="dk1"/>
                  </a:solidFill>
                  <a:latin typeface="Times New Roman"/>
                  <a:ea typeface="Times New Roman"/>
                  <a:cs typeface="Times New Roman"/>
                  <a:sym typeface="Times New Roman"/>
                </a:rPr>
                <a:t>Presentation ID:</a:t>
              </a:r>
              <a:r>
                <a:rPr lang="en-GB" sz="2400">
                  <a:solidFill>
                    <a:schemeClr val="dk1"/>
                  </a:solidFill>
                  <a:latin typeface="Times New Roman"/>
                  <a:ea typeface="Times New Roman"/>
                  <a:cs typeface="Times New Roman"/>
                  <a:sym typeface="Times New Roman"/>
                </a:rPr>
                <a:t>9293</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400"/>
                <a:buFont typeface="Arial"/>
                <a:buNone/>
              </a:pPr>
              <a:r>
                <a:rPr b="0" i="0" lang="en-GB" sz="2400" u="none" cap="none" strike="noStrike">
                  <a:solidFill>
                    <a:schemeClr val="dk1"/>
                  </a:solidFill>
                  <a:latin typeface="Times New Roman"/>
                  <a:ea typeface="Times New Roman"/>
                  <a:cs typeface="Times New Roman"/>
                  <a:sym typeface="Times New Roman"/>
                </a:rPr>
                <a:t>Scan the QR Code or go to: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400"/>
                <a:buFont typeface="Arial"/>
                <a:buNone/>
              </a:pPr>
              <a:r>
                <a:rPr b="0" i="0" lang="en-GB" sz="2400" u="none" cap="none" strike="noStrike">
                  <a:solidFill>
                    <a:schemeClr val="dk1"/>
                  </a:solidFill>
                  <a:latin typeface="Times New Roman"/>
                  <a:ea typeface="Times New Roman"/>
                  <a:cs typeface="Times New Roman"/>
                  <a:sym typeface="Times New Roman"/>
                </a:rPr>
                <a:t>https://bit.ly/sac2022-eval</a:t>
              </a:r>
              <a:endParaRPr b="0" i="0" sz="1400" u="none" cap="none" strike="noStrike">
                <a:solidFill>
                  <a:schemeClr val="dk1"/>
                </a:solidFill>
                <a:latin typeface="Arial"/>
                <a:ea typeface="Arial"/>
                <a:cs typeface="Arial"/>
                <a:sym typeface="Arial"/>
              </a:endParaRPr>
            </a:p>
          </p:txBody>
        </p:sp>
        <p:pic>
          <p:nvPicPr>
            <p:cNvPr descr="Qr code&#10;&#10;Description automatically generated" id="100" name="Google Shape;100;p1"/>
            <p:cNvPicPr preferRelativeResize="0"/>
            <p:nvPr/>
          </p:nvPicPr>
          <p:blipFill rotWithShape="1">
            <a:blip r:embed="rId6">
              <a:alphaModFix/>
            </a:blip>
            <a:srcRect b="0" l="0" r="0" t="0"/>
            <a:stretch/>
          </p:blipFill>
          <p:spPr>
            <a:xfrm>
              <a:off x="39852500" y="29489400"/>
              <a:ext cx="2584450" cy="2584450"/>
            </a:xfrm>
            <a:prstGeom prst="rect">
              <a:avLst/>
            </a:prstGeom>
            <a:noFill/>
            <a:ln>
              <a:noFill/>
            </a:ln>
          </p:spPr>
        </p:pic>
      </p:grpSp>
      <p:sp>
        <p:nvSpPr>
          <p:cNvPr id="101" name="Google Shape;101;p1"/>
          <p:cNvSpPr txBox="1"/>
          <p:nvPr/>
        </p:nvSpPr>
        <p:spPr>
          <a:xfrm>
            <a:off x="34549825" y="23203900"/>
            <a:ext cx="8628600" cy="4494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300"/>
              <a:buFont typeface="Arial"/>
              <a:buNone/>
            </a:pPr>
            <a:r>
              <a:rPr lang="en-GB" sz="2800">
                <a:solidFill>
                  <a:schemeClr val="dk1"/>
                </a:solidFill>
              </a:rPr>
              <a:t>This study was supported by Beta Beta Beta Research </a:t>
            </a:r>
            <a:r>
              <a:rPr lang="en-GB" sz="2800">
                <a:solidFill>
                  <a:schemeClr val="dk1"/>
                </a:solidFill>
              </a:rPr>
              <a:t>Foundation</a:t>
            </a:r>
            <a:r>
              <a:rPr lang="en-GB" sz="2800">
                <a:solidFill>
                  <a:schemeClr val="dk1"/>
                </a:solidFill>
              </a:rPr>
              <a:t> and Student Research Grant through the Strong Scholars Research Fund at MSUM. I</a:t>
            </a:r>
            <a:r>
              <a:rPr i="0" lang="en-GB" sz="2800" u="none" cap="none" strike="noStrike">
                <a:solidFill>
                  <a:schemeClr val="dk1"/>
                </a:solidFill>
              </a:rPr>
              <a:t> would like to thank Dr. Sumali Pandey for her guidance and assistance with</a:t>
            </a:r>
            <a:r>
              <a:rPr lang="en-GB" sz="2800">
                <a:solidFill>
                  <a:schemeClr val="dk1"/>
                </a:solidFill>
              </a:rPr>
              <a:t> this analysis</a:t>
            </a:r>
            <a:r>
              <a:rPr i="0" lang="en-GB" sz="2800" u="none" cap="none" strike="noStrike">
                <a:solidFill>
                  <a:schemeClr val="dk1"/>
                </a:solidFill>
              </a:rPr>
              <a:t>. </a:t>
            </a:r>
            <a:r>
              <a:rPr lang="en-GB" sz="2800">
                <a:solidFill>
                  <a:schemeClr val="dk1"/>
                </a:solidFill>
              </a:rPr>
              <a:t>I</a:t>
            </a:r>
            <a:r>
              <a:rPr i="0" lang="en-GB" sz="2800" u="none" cap="none" strike="noStrike">
                <a:solidFill>
                  <a:schemeClr val="dk1"/>
                </a:solidFill>
              </a:rPr>
              <a:t> would also like to acknowledge the Microbial Pathogenesis Lab for </a:t>
            </a:r>
            <a:r>
              <a:rPr lang="en-GB" sz="2800">
                <a:solidFill>
                  <a:schemeClr val="dk1"/>
                </a:solidFill>
              </a:rPr>
              <a:t>research-related</a:t>
            </a:r>
            <a:r>
              <a:rPr i="0" lang="en-GB" sz="2800" u="none" cap="none" strike="noStrike">
                <a:solidFill>
                  <a:schemeClr val="dk1"/>
                </a:solidFill>
              </a:rPr>
              <a:t> assignments. Finally, thank you to MSUM and all of those who have worked</a:t>
            </a:r>
            <a:r>
              <a:rPr lang="en-GB" sz="2800">
                <a:solidFill>
                  <a:schemeClr val="dk1"/>
                </a:solidFill>
              </a:rPr>
              <a:t> </a:t>
            </a:r>
            <a:r>
              <a:rPr i="0" lang="en-GB" sz="2800" u="none" cap="none" strike="noStrike">
                <a:solidFill>
                  <a:schemeClr val="dk1"/>
                </a:solidFill>
              </a:rPr>
              <a:t>to put on the Student Academic Conference this year. </a:t>
            </a:r>
            <a:endParaRPr i="0" sz="2800" u="none" cap="none" strike="noStrike">
              <a:solidFill>
                <a:schemeClr val="dk1"/>
              </a:solidFill>
            </a:endParaRPr>
          </a:p>
        </p:txBody>
      </p:sp>
      <p:sp>
        <p:nvSpPr>
          <p:cNvPr id="102" name="Google Shape;102;p1"/>
          <p:cNvSpPr txBox="1"/>
          <p:nvPr/>
        </p:nvSpPr>
        <p:spPr>
          <a:xfrm>
            <a:off x="34720475" y="7191213"/>
            <a:ext cx="8364900" cy="83733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chemeClr val="dk1"/>
              </a:buClr>
              <a:buSzPts val="2800"/>
              <a:buChar char="●"/>
            </a:pPr>
            <a:r>
              <a:rPr lang="en-GB" sz="2800">
                <a:solidFill>
                  <a:schemeClr val="dk1"/>
                </a:solidFill>
              </a:rPr>
              <a:t>The respiratory system is lined with mucus. Once </a:t>
            </a:r>
            <a:r>
              <a:rPr i="1" lang="en-GB" sz="2800">
                <a:solidFill>
                  <a:schemeClr val="dk1"/>
                </a:solidFill>
              </a:rPr>
              <a:t>A. fumigatus </a:t>
            </a:r>
            <a:r>
              <a:rPr lang="en-GB" sz="2800">
                <a:solidFill>
                  <a:schemeClr val="dk1"/>
                </a:solidFill>
              </a:rPr>
              <a:t>is in the lungs, IgA, a mucosal homeostasis regulator of the immune system can be triggered </a:t>
            </a:r>
            <a:r>
              <a:rPr lang="en-GB" sz="2800">
                <a:solidFill>
                  <a:schemeClr val="dk1"/>
                </a:solidFill>
              </a:rPr>
              <a:t> (</a:t>
            </a:r>
            <a:r>
              <a:rPr lang="en-GB" sz="2800">
                <a:solidFill>
                  <a:schemeClr val="dk1"/>
                </a:solidFill>
                <a:highlight>
                  <a:srgbClr val="FFFFFF"/>
                </a:highlight>
              </a:rPr>
              <a:t>Patel &amp; Jialal </a:t>
            </a:r>
            <a:r>
              <a:rPr lang="en-GB" sz="2800">
                <a:solidFill>
                  <a:schemeClr val="dk1"/>
                </a:solidFill>
              </a:rPr>
              <a:t>, 2022)</a:t>
            </a:r>
            <a:r>
              <a:rPr lang="en-GB" sz="2800">
                <a:solidFill>
                  <a:schemeClr val="dk1"/>
                </a:solidFill>
              </a:rPr>
              <a:t>. </a:t>
            </a:r>
            <a:endParaRPr sz="2800">
              <a:solidFill>
                <a:schemeClr val="dk1"/>
              </a:solidFill>
            </a:endParaRPr>
          </a:p>
          <a:p>
            <a:pPr indent="-406400" lvl="0" marL="457200" marR="0" rtl="0" algn="l">
              <a:lnSpc>
                <a:spcPct val="150000"/>
              </a:lnSpc>
              <a:spcBef>
                <a:spcPts val="0"/>
              </a:spcBef>
              <a:spcAft>
                <a:spcPts val="0"/>
              </a:spcAft>
              <a:buClr>
                <a:schemeClr val="dk1"/>
              </a:buClr>
              <a:buSzPts val="2800"/>
              <a:buChar char="●"/>
            </a:pPr>
            <a:r>
              <a:rPr lang="en-GB" sz="2800">
                <a:solidFill>
                  <a:schemeClr val="dk1"/>
                </a:solidFill>
              </a:rPr>
              <a:t>Females have higher levels of antibodies, which is attributed to increased number of circulating B cells (Yong et. al., 2021). </a:t>
            </a:r>
            <a:endParaRPr sz="2800">
              <a:solidFill>
                <a:schemeClr val="dk1"/>
              </a:solidFill>
            </a:endParaRPr>
          </a:p>
          <a:p>
            <a:pPr indent="-406400" lvl="0" marL="457200" marR="0" rtl="0" algn="l">
              <a:lnSpc>
                <a:spcPct val="150000"/>
              </a:lnSpc>
              <a:spcBef>
                <a:spcPts val="0"/>
              </a:spcBef>
              <a:spcAft>
                <a:spcPts val="0"/>
              </a:spcAft>
              <a:buClr>
                <a:schemeClr val="dk1"/>
              </a:buClr>
              <a:buSzPts val="2800"/>
              <a:buChar char="●"/>
            </a:pPr>
            <a:r>
              <a:rPr lang="en-GB" sz="2800">
                <a:solidFill>
                  <a:schemeClr val="dk1"/>
                </a:solidFill>
              </a:rPr>
              <a:t>TLR7 is an x-chromosome linked protein that when removed </a:t>
            </a:r>
            <a:r>
              <a:rPr lang="en-GB" sz="2800">
                <a:solidFill>
                  <a:schemeClr val="dk1"/>
                </a:solidFill>
              </a:rPr>
              <a:t>can decrease immune response and allow for better clearance of </a:t>
            </a:r>
            <a:r>
              <a:rPr i="1" lang="en-GB" sz="2800">
                <a:solidFill>
                  <a:schemeClr val="dk1"/>
                </a:solidFill>
              </a:rPr>
              <a:t>A. fumigatus</a:t>
            </a:r>
            <a:r>
              <a:rPr lang="en-GB" sz="2800">
                <a:solidFill>
                  <a:schemeClr val="dk1"/>
                </a:solidFill>
              </a:rPr>
              <a:t> (Xu et. al., 2021). </a:t>
            </a:r>
            <a:endParaRPr sz="2800">
              <a:solidFill>
                <a:schemeClr val="dk1"/>
              </a:solidFill>
            </a:endParaRPr>
          </a:p>
          <a:p>
            <a:pPr indent="-406400" lvl="0" marL="457200" marR="0" rtl="0" algn="l">
              <a:lnSpc>
                <a:spcPct val="150000"/>
              </a:lnSpc>
              <a:spcBef>
                <a:spcPts val="0"/>
              </a:spcBef>
              <a:spcAft>
                <a:spcPts val="0"/>
              </a:spcAft>
              <a:buClr>
                <a:schemeClr val="dk1"/>
              </a:buClr>
              <a:buSzPts val="2800"/>
              <a:buChar char="●"/>
            </a:pPr>
            <a:r>
              <a:rPr lang="en-GB" sz="2800">
                <a:solidFill>
                  <a:schemeClr val="dk1"/>
                </a:solidFill>
              </a:rPr>
              <a:t>I predict that in TLR7 knockout mice IgA levels will be lower in comparison to the control.</a:t>
            </a:r>
            <a:endParaRPr sz="2800">
              <a:solidFill>
                <a:schemeClr val="dk1"/>
              </a:solidFill>
            </a:endParaRPr>
          </a:p>
        </p:txBody>
      </p:sp>
      <p:sp>
        <p:nvSpPr>
          <p:cNvPr id="103" name="Google Shape;103;p1"/>
          <p:cNvSpPr txBox="1"/>
          <p:nvPr/>
        </p:nvSpPr>
        <p:spPr>
          <a:xfrm>
            <a:off x="30887725" y="21417850"/>
            <a:ext cx="120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Times New Roman"/>
              <a:ea typeface="Times New Roman"/>
              <a:cs typeface="Times New Roman"/>
              <a:sym typeface="Times New Roman"/>
            </a:endParaRPr>
          </a:p>
        </p:txBody>
      </p:sp>
      <p:sp>
        <p:nvSpPr>
          <p:cNvPr id="104" name="Google Shape;104;p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 </a:t>
            </a:r>
            <a:endParaRPr/>
          </a:p>
        </p:txBody>
      </p:sp>
      <p:pic>
        <p:nvPicPr>
          <p:cNvPr id="105" name="Google Shape;105;p1" title="Chart"/>
          <p:cNvPicPr preferRelativeResize="0"/>
          <p:nvPr/>
        </p:nvPicPr>
        <p:blipFill>
          <a:blip r:embed="rId7">
            <a:alphaModFix/>
          </a:blip>
          <a:stretch>
            <a:fillRect/>
          </a:stretch>
        </p:blipFill>
        <p:spPr>
          <a:xfrm>
            <a:off x="17635100" y="26025495"/>
            <a:ext cx="8364900" cy="5172354"/>
          </a:xfrm>
          <a:prstGeom prst="rect">
            <a:avLst/>
          </a:prstGeom>
          <a:noFill/>
          <a:ln>
            <a:noFill/>
          </a:ln>
        </p:spPr>
      </p:pic>
      <p:sp>
        <p:nvSpPr>
          <p:cNvPr id="106" name="Google Shape;106;p1"/>
          <p:cNvSpPr txBox="1"/>
          <p:nvPr/>
        </p:nvSpPr>
        <p:spPr>
          <a:xfrm>
            <a:off x="781125" y="7083150"/>
            <a:ext cx="8472600" cy="60678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chemeClr val="dk1"/>
              </a:buClr>
              <a:buSzPts val="2800"/>
              <a:buChar char="●"/>
            </a:pPr>
            <a:r>
              <a:rPr b="1" i="1" lang="en-GB" sz="2800">
                <a:solidFill>
                  <a:schemeClr val="dk1"/>
                </a:solidFill>
              </a:rPr>
              <a:t>A. fumigatus</a:t>
            </a:r>
            <a:r>
              <a:rPr b="1" lang="en-GB" sz="2800">
                <a:solidFill>
                  <a:schemeClr val="dk1"/>
                </a:solidFill>
              </a:rPr>
              <a:t>:</a:t>
            </a:r>
            <a:r>
              <a:rPr lang="en-GB" sz="2800">
                <a:solidFill>
                  <a:schemeClr val="dk1"/>
                </a:solidFill>
              </a:rPr>
              <a:t> fungal pathogen and allergen that is inhaled form soil, dust, and plant matter in the environment.  </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b="1" lang="en-GB" sz="2800">
                <a:solidFill>
                  <a:schemeClr val="dk1"/>
                </a:solidFill>
              </a:rPr>
              <a:t> </a:t>
            </a:r>
            <a:r>
              <a:rPr b="1" lang="en-GB" sz="2800">
                <a:solidFill>
                  <a:schemeClr val="dk1"/>
                </a:solidFill>
              </a:rPr>
              <a:t>Ig</a:t>
            </a:r>
            <a:r>
              <a:rPr b="1" lang="en-GB" sz="2800">
                <a:solidFill>
                  <a:schemeClr val="dk1"/>
                </a:solidFill>
              </a:rPr>
              <a:t>A:</a:t>
            </a:r>
            <a:r>
              <a:rPr lang="en-GB" sz="2800">
                <a:solidFill>
                  <a:schemeClr val="dk1"/>
                </a:solidFill>
              </a:rPr>
              <a:t> commonly released after a pathogen interacts with mucosal surfaces in the respiratory system (</a:t>
            </a:r>
            <a:r>
              <a:rPr lang="en-GB" sz="2800">
                <a:solidFill>
                  <a:schemeClr val="dk1"/>
                </a:solidFill>
                <a:highlight>
                  <a:srgbClr val="FFFFFF"/>
                </a:highlight>
              </a:rPr>
              <a:t>Patel &amp; Jialal </a:t>
            </a:r>
            <a:r>
              <a:rPr lang="en-GB" sz="2800">
                <a:solidFill>
                  <a:schemeClr val="dk1"/>
                </a:solidFill>
              </a:rPr>
              <a:t>, 2022). </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b="1" lang="en-GB" sz="2800">
                <a:solidFill>
                  <a:schemeClr val="dk1"/>
                </a:solidFill>
              </a:rPr>
              <a:t>Sex differences:</a:t>
            </a:r>
            <a:r>
              <a:rPr lang="en-GB" sz="2800">
                <a:solidFill>
                  <a:schemeClr val="dk1"/>
                </a:solidFill>
              </a:rPr>
              <a:t> Females have higher antibody levels due to increased B cells </a:t>
            </a:r>
            <a:r>
              <a:rPr lang="en-GB" sz="2800">
                <a:solidFill>
                  <a:schemeClr val="dk1"/>
                </a:solidFill>
              </a:rPr>
              <a:t>(Yong et. al., 2021)</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b="1" lang="en-GB" sz="2800">
                <a:solidFill>
                  <a:schemeClr val="dk1"/>
                </a:solidFill>
              </a:rPr>
              <a:t>TLR7:</a:t>
            </a:r>
            <a:r>
              <a:rPr lang="en-GB" sz="2800">
                <a:solidFill>
                  <a:schemeClr val="dk1"/>
                </a:solidFill>
              </a:rPr>
              <a:t> </a:t>
            </a:r>
            <a:r>
              <a:rPr lang="en-GB" sz="2800">
                <a:solidFill>
                  <a:schemeClr val="dk1"/>
                </a:solidFill>
              </a:rPr>
              <a:t>an x-chromosome linked protein that when removed can decrease immune response (Xu et. al., 2021).</a:t>
            </a:r>
            <a:endParaRPr sz="2800">
              <a:solidFill>
                <a:schemeClr val="dk1"/>
              </a:solidFill>
            </a:endParaRPr>
          </a:p>
        </p:txBody>
      </p:sp>
      <p:sp>
        <p:nvSpPr>
          <p:cNvPr id="107" name="Google Shape;107;p1"/>
          <p:cNvSpPr txBox="1"/>
          <p:nvPr/>
        </p:nvSpPr>
        <p:spPr>
          <a:xfrm>
            <a:off x="357675" y="24036900"/>
            <a:ext cx="9222300" cy="8050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n-GB" sz="2800">
                <a:solidFill>
                  <a:schemeClr val="dk1"/>
                </a:solidFill>
              </a:rPr>
              <a:t>Figure 1. Experimental design. </a:t>
            </a:r>
            <a:r>
              <a:rPr lang="en-GB" sz="2800">
                <a:solidFill>
                  <a:schemeClr val="dk1"/>
                </a:solidFill>
              </a:rPr>
              <a:t>Schematic representing the </a:t>
            </a:r>
            <a:r>
              <a:rPr i="1" lang="en-GB" sz="2800">
                <a:solidFill>
                  <a:schemeClr val="dk1"/>
                </a:solidFill>
              </a:rPr>
              <a:t>A. fumigatus</a:t>
            </a:r>
            <a:r>
              <a:rPr lang="en-GB" sz="2800">
                <a:solidFill>
                  <a:schemeClr val="dk1"/>
                </a:solidFill>
              </a:rPr>
              <a:t> inhalation in mice. C57BL/6J mice of either sex that are six weeks old were anesthetized. Then, mice were taken to the inhalation chamber, laid supine, and nostrils positioned in the ports of the inhalation chamber. Air supply was hooked onto one end of the inhalation chamber to be inhaled by mice with a steady dose of eight-day-old, live, and dry </a:t>
            </a:r>
            <a:r>
              <a:rPr i="1" lang="en-GB" sz="2800">
                <a:solidFill>
                  <a:schemeClr val="dk1"/>
                </a:solidFill>
              </a:rPr>
              <a:t>A. fumigatus</a:t>
            </a:r>
            <a:r>
              <a:rPr lang="en-GB" sz="2800">
                <a:solidFill>
                  <a:schemeClr val="dk1"/>
                </a:solidFill>
              </a:rPr>
              <a:t> culture that was on Saboraud Dextrose Agar. This was repeated weekly for three weeks at ten minutes per challenge. The controls, naïve mice, will be maintained without exposure to exposed mice. For analysis, mice will be euthanized on day 3 and 28 after the last challenge. Bronchoalveolar lavage fluid (BALF) and serum will be analyzed for IgA antibodies, using ELISA. Schematics drawn by Courtney Folk using www.biorender.com </a:t>
            </a:r>
            <a:endParaRPr sz="2800">
              <a:solidFill>
                <a:schemeClr val="dk1"/>
              </a:solidFill>
            </a:endParaRPr>
          </a:p>
        </p:txBody>
      </p:sp>
      <p:pic>
        <p:nvPicPr>
          <p:cNvPr id="108" name="Google Shape;108;p1"/>
          <p:cNvPicPr preferRelativeResize="0"/>
          <p:nvPr/>
        </p:nvPicPr>
        <p:blipFill>
          <a:blip r:embed="rId8">
            <a:alphaModFix/>
          </a:blip>
          <a:stretch>
            <a:fillRect/>
          </a:stretch>
        </p:blipFill>
        <p:spPr>
          <a:xfrm>
            <a:off x="357700" y="20404750"/>
            <a:ext cx="9222257" cy="3632150"/>
          </a:xfrm>
          <a:prstGeom prst="rect">
            <a:avLst/>
          </a:prstGeom>
          <a:noFill/>
          <a:ln>
            <a:noFill/>
          </a:ln>
        </p:spPr>
      </p:pic>
      <p:sp>
        <p:nvSpPr>
          <p:cNvPr id="109" name="Google Shape;109;p1"/>
          <p:cNvSpPr txBox="1"/>
          <p:nvPr/>
        </p:nvSpPr>
        <p:spPr>
          <a:xfrm>
            <a:off x="11468800" y="24436850"/>
            <a:ext cx="211212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GB" sz="2800">
                <a:solidFill>
                  <a:schemeClr val="dk1"/>
                </a:solidFill>
              </a:rPr>
              <a:t>Figure 2.</a:t>
            </a:r>
            <a:r>
              <a:rPr lang="en-GB" sz="2800">
                <a:solidFill>
                  <a:schemeClr val="dk1"/>
                </a:solidFill>
              </a:rPr>
              <a:t> </a:t>
            </a:r>
            <a:r>
              <a:rPr b="1" lang="en-GB" sz="2800">
                <a:solidFill>
                  <a:schemeClr val="dk1"/>
                </a:solidFill>
              </a:rPr>
              <a:t>Immunoglobulin</a:t>
            </a:r>
            <a:r>
              <a:rPr b="1" lang="en-GB" sz="2800">
                <a:solidFill>
                  <a:schemeClr val="dk1"/>
                </a:solidFill>
              </a:rPr>
              <a:t> A titers</a:t>
            </a:r>
            <a:r>
              <a:rPr lang="en-GB" sz="2800">
                <a:solidFill>
                  <a:schemeClr val="dk1"/>
                </a:solidFill>
              </a:rPr>
              <a:t>. IgA levels (mean ± SEM) in bronchoalveolar lavage fluid (A) or serum (B) were obtained from female and male mice at Day 0 (naïve), 3, and 28 after third </a:t>
            </a:r>
            <a:r>
              <a:rPr i="1" lang="en-GB" sz="2800">
                <a:solidFill>
                  <a:schemeClr val="dk1"/>
                </a:solidFill>
              </a:rPr>
              <a:t>A. fumigatus</a:t>
            </a:r>
            <a:r>
              <a:rPr lang="en-GB" sz="2800">
                <a:solidFill>
                  <a:schemeClr val="dk1"/>
                </a:solidFill>
              </a:rPr>
              <a:t> challenge. The </a:t>
            </a:r>
            <a:r>
              <a:rPr i="1" lang="en-GB" sz="2800">
                <a:solidFill>
                  <a:schemeClr val="dk1"/>
                </a:solidFill>
              </a:rPr>
              <a:t>p</a:t>
            </a:r>
            <a:r>
              <a:rPr lang="en-GB" sz="2800">
                <a:solidFill>
                  <a:schemeClr val="dk1"/>
                </a:solidFill>
              </a:rPr>
              <a:t>-values and corresponding solid line indicate the pairwise comparisons between male and female mice using Mann-Whitney </a:t>
            </a:r>
            <a:r>
              <a:rPr lang="en-GB" sz="2800">
                <a:solidFill>
                  <a:schemeClr val="dk1"/>
                </a:solidFill>
              </a:rPr>
              <a:t>test.</a:t>
            </a:r>
            <a:endParaRPr sz="2800">
              <a:solidFill>
                <a:schemeClr val="dk1"/>
              </a:solidFill>
            </a:endParaRPr>
          </a:p>
        </p:txBody>
      </p:sp>
      <p:sp>
        <p:nvSpPr>
          <p:cNvPr id="110" name="Google Shape;110;p1"/>
          <p:cNvSpPr txBox="1"/>
          <p:nvPr/>
        </p:nvSpPr>
        <p:spPr>
          <a:xfrm>
            <a:off x="10912450" y="7114775"/>
            <a:ext cx="22149300" cy="626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7900">
                <a:latin typeface="Calibri"/>
                <a:ea typeface="Calibri"/>
                <a:cs typeface="Calibri"/>
                <a:sym typeface="Calibri"/>
              </a:rPr>
              <a:t>IgA antibody levels in </a:t>
            </a:r>
            <a:r>
              <a:rPr lang="en-GB" sz="7900">
                <a:solidFill>
                  <a:schemeClr val="dk1"/>
                </a:solidFill>
                <a:latin typeface="Calibri"/>
                <a:ea typeface="Calibri"/>
                <a:cs typeface="Calibri"/>
                <a:sym typeface="Calibri"/>
              </a:rPr>
              <a:t>B</a:t>
            </a:r>
            <a:r>
              <a:rPr lang="en-GB" sz="7900">
                <a:solidFill>
                  <a:schemeClr val="dk1"/>
                </a:solidFill>
                <a:latin typeface="Calibri"/>
                <a:ea typeface="Calibri"/>
                <a:cs typeface="Calibri"/>
                <a:sym typeface="Calibri"/>
              </a:rPr>
              <a:t>ronchoalveolar Lavage Fluid</a:t>
            </a:r>
            <a:r>
              <a:rPr lang="en-GB" sz="7900">
                <a:latin typeface="Calibri"/>
                <a:ea typeface="Calibri"/>
                <a:cs typeface="Calibri"/>
                <a:sym typeface="Calibri"/>
              </a:rPr>
              <a:t> (BALF) were significantly increased after inhalational exposure to</a:t>
            </a:r>
            <a:r>
              <a:rPr i="1" lang="en-GB" sz="7900">
                <a:latin typeface="Calibri"/>
                <a:ea typeface="Calibri"/>
                <a:cs typeface="Calibri"/>
                <a:sym typeface="Calibri"/>
              </a:rPr>
              <a:t> A. fumigatus</a:t>
            </a:r>
            <a:r>
              <a:rPr lang="en-GB" sz="7900">
                <a:latin typeface="Calibri"/>
                <a:ea typeface="Calibri"/>
                <a:cs typeface="Calibri"/>
                <a:sym typeface="Calibri"/>
              </a:rPr>
              <a:t> on Days 3 and 28, in both male and female wild-type mice, albeit higher levels were observed in female mice on Day 28.</a:t>
            </a:r>
            <a:endParaRPr sz="7900">
              <a:latin typeface="Calibri"/>
              <a:ea typeface="Calibri"/>
              <a:cs typeface="Calibri"/>
              <a:sym typeface="Calibri"/>
            </a:endParaRPr>
          </a:p>
        </p:txBody>
      </p:sp>
      <p:sp>
        <p:nvSpPr>
          <p:cNvPr id="111" name="Google Shape;111;p1"/>
          <p:cNvSpPr txBox="1"/>
          <p:nvPr/>
        </p:nvSpPr>
        <p:spPr>
          <a:xfrm>
            <a:off x="11240200" y="13150938"/>
            <a:ext cx="124569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400">
                <a:latin typeface="Calibri"/>
                <a:ea typeface="Calibri"/>
                <a:cs typeface="Calibri"/>
                <a:sym typeface="Calibri"/>
              </a:rPr>
              <a:t>A                                                      B</a:t>
            </a:r>
            <a:endParaRPr b="1" sz="6400">
              <a:latin typeface="Calibri"/>
              <a:ea typeface="Calibri"/>
              <a:cs typeface="Calibri"/>
              <a:sym typeface="Calibri"/>
            </a:endParaRPr>
          </a:p>
        </p:txBody>
      </p:sp>
      <p:pic>
        <p:nvPicPr>
          <p:cNvPr id="112" name="Google Shape;112;p1"/>
          <p:cNvPicPr preferRelativeResize="0"/>
          <p:nvPr/>
        </p:nvPicPr>
        <p:blipFill rotWithShape="1">
          <a:blip r:embed="rId3">
            <a:alphaModFix/>
          </a:blip>
          <a:srcRect b="66434" l="86300" r="2613" t="11149"/>
          <a:stretch/>
        </p:blipFill>
        <p:spPr>
          <a:xfrm>
            <a:off x="24966438" y="14541050"/>
            <a:ext cx="3000003" cy="1954775"/>
          </a:xfrm>
          <a:prstGeom prst="rect">
            <a:avLst/>
          </a:prstGeom>
          <a:noFill/>
          <a:ln>
            <a:noFill/>
          </a:ln>
        </p:spPr>
      </p:pic>
      <p:sp>
        <p:nvSpPr>
          <p:cNvPr id="113" name="Google Shape;113;p1"/>
          <p:cNvSpPr txBox="1"/>
          <p:nvPr/>
        </p:nvSpPr>
        <p:spPr>
          <a:xfrm>
            <a:off x="18663800" y="31197850"/>
            <a:ext cx="795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00"/>
              <a:t>Figure 3.</a:t>
            </a:r>
            <a:r>
              <a:rPr lang="en-GB" sz="2800"/>
              <a:t> Standard curve for IgA ELISA.   </a:t>
            </a:r>
            <a:endParaRPr sz="2800"/>
          </a:p>
        </p:txBody>
      </p:sp>
      <p:sp>
        <p:nvSpPr>
          <p:cNvPr id="114" name="Google Shape;114;p1"/>
          <p:cNvSpPr txBox="1"/>
          <p:nvPr/>
        </p:nvSpPr>
        <p:spPr>
          <a:xfrm>
            <a:off x="34720375" y="17116575"/>
            <a:ext cx="8472600" cy="5097900"/>
          </a:xfrm>
          <a:prstGeom prst="rect">
            <a:avLst/>
          </a:prstGeom>
          <a:noFill/>
          <a:ln>
            <a:noFill/>
          </a:ln>
        </p:spPr>
        <p:txBody>
          <a:bodyPr anchorCtr="0" anchor="t" bIns="91425" lIns="91425" spcFirstLastPara="1" rIns="91425" wrap="square" tIns="91425">
            <a:spAutoFit/>
          </a:bodyPr>
          <a:lstStyle/>
          <a:p>
            <a:pPr indent="-450000" lvl="0" marL="360000" rtl="0" algn="l">
              <a:spcBef>
                <a:spcPts val="0"/>
              </a:spcBef>
              <a:spcAft>
                <a:spcPts val="0"/>
              </a:spcAft>
              <a:buNone/>
            </a:pPr>
            <a:r>
              <a:rPr lang="en-GB" sz="2200">
                <a:solidFill>
                  <a:schemeClr val="dk1"/>
                </a:solidFill>
                <a:highlight>
                  <a:srgbClr val="FFFFFF"/>
                </a:highlight>
              </a:rPr>
              <a:t>Patel A, Jialal I. Biochemistry, Immunoglobulin A. [Updated 2022 May 8]. In: StatPearls [Internet]. Treasure Island (FL): StatPearls Publishing; 2023 Jan-. Available from: https://www.ncbi.nlm.nih.gov/books/NBK551516/</a:t>
            </a:r>
            <a:endParaRPr sz="2200">
              <a:solidFill>
                <a:schemeClr val="dk1"/>
              </a:solidFill>
              <a:highlight>
                <a:srgbClr val="FFFFFF"/>
              </a:highlight>
            </a:endParaRPr>
          </a:p>
          <a:p>
            <a:pPr indent="-450000" lvl="0" marL="360000" rtl="0" algn="l">
              <a:spcBef>
                <a:spcPts val="0"/>
              </a:spcBef>
              <a:spcAft>
                <a:spcPts val="0"/>
              </a:spcAft>
              <a:buNone/>
            </a:pPr>
            <a:r>
              <a:rPr lang="en-GB" sz="2200">
                <a:solidFill>
                  <a:schemeClr val="dk1"/>
                </a:solidFill>
                <a:highlight>
                  <a:srgbClr val="FFFFFF"/>
                </a:highlight>
              </a:rPr>
              <a:t>Xu, B., Luo, Q., Gong, Y., Li, J., &amp; Cao, J. (2021). TLR7 Expression Aggravates Invasive Pulmonary Aspergillosis by Suppressing Anti-</a:t>
            </a:r>
            <a:r>
              <a:rPr i="1" lang="en-GB" sz="2200">
                <a:solidFill>
                  <a:schemeClr val="dk1"/>
                </a:solidFill>
                <a:highlight>
                  <a:srgbClr val="FFFFFF"/>
                </a:highlight>
              </a:rPr>
              <a:t>Aspergillus</a:t>
            </a:r>
            <a:r>
              <a:rPr lang="en-GB" sz="2200">
                <a:solidFill>
                  <a:schemeClr val="dk1"/>
                </a:solidFill>
                <a:highlight>
                  <a:srgbClr val="FFFFFF"/>
                </a:highlight>
              </a:rPr>
              <a:t> Immunity of Macrophages. </a:t>
            </a:r>
            <a:r>
              <a:rPr i="1" lang="en-GB" sz="2200">
                <a:solidFill>
                  <a:schemeClr val="dk1"/>
                </a:solidFill>
                <a:highlight>
                  <a:srgbClr val="FFFFFF"/>
                </a:highlight>
              </a:rPr>
              <a:t>Infection and immunity</a:t>
            </a:r>
            <a:r>
              <a:rPr lang="en-GB" sz="2200">
                <a:solidFill>
                  <a:schemeClr val="dk1"/>
                </a:solidFill>
                <a:highlight>
                  <a:srgbClr val="FFFFFF"/>
                </a:highlight>
              </a:rPr>
              <a:t>, </a:t>
            </a:r>
            <a:r>
              <a:rPr i="1" lang="en-GB" sz="2200">
                <a:solidFill>
                  <a:schemeClr val="dk1"/>
                </a:solidFill>
                <a:highlight>
                  <a:srgbClr val="FFFFFF"/>
                </a:highlight>
              </a:rPr>
              <a:t>89</a:t>
            </a:r>
            <a:r>
              <a:rPr lang="en-GB" sz="2200">
                <a:solidFill>
                  <a:schemeClr val="dk1"/>
                </a:solidFill>
                <a:highlight>
                  <a:srgbClr val="FFFFFF"/>
                </a:highlight>
              </a:rPr>
              <a:t>(4), e00019-21. https://doi.org/10.1128/IAI.00019-21</a:t>
            </a:r>
            <a:endParaRPr sz="2200">
              <a:solidFill>
                <a:schemeClr val="dk1"/>
              </a:solidFill>
              <a:highlight>
                <a:srgbClr val="FFFFFF"/>
              </a:highlight>
            </a:endParaRPr>
          </a:p>
          <a:p>
            <a:pPr indent="-450000" lvl="0" marL="360000" rtl="0" algn="l">
              <a:lnSpc>
                <a:spcPct val="115000"/>
              </a:lnSpc>
              <a:spcBef>
                <a:spcPts val="0"/>
              </a:spcBef>
              <a:spcAft>
                <a:spcPts val="0"/>
              </a:spcAft>
              <a:buClr>
                <a:schemeClr val="dk1"/>
              </a:buClr>
              <a:buSzPts val="1100"/>
              <a:buFont typeface="Arial"/>
              <a:buNone/>
            </a:pPr>
            <a:r>
              <a:rPr lang="en-GB" sz="2200">
                <a:solidFill>
                  <a:schemeClr val="dk1"/>
                </a:solidFill>
                <a:highlight>
                  <a:srgbClr val="FFFFFF"/>
                </a:highlight>
              </a:rPr>
              <a:t>Yong, Jaggi, T. K., Chan, L. L. Y., &amp; Chotirmall, S. H. (2021). Sex Differences in Respiratory Infection. In Sex-Based Differences in Lung Physiology (pp. 365–404). Springer International Publishing. https://doi.org/10.1007/978-3-030-63549-7_13 </a:t>
            </a:r>
            <a:endParaRPr sz="22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p:txBody>
      </p:sp>
      <p:pic>
        <p:nvPicPr>
          <p:cNvPr id="115" name="Google Shape;115;p1"/>
          <p:cNvPicPr preferRelativeResize="0"/>
          <p:nvPr/>
        </p:nvPicPr>
        <p:blipFill>
          <a:blip r:embed="rId9">
            <a:alphaModFix/>
          </a:blip>
          <a:stretch>
            <a:fillRect/>
          </a:stretch>
        </p:blipFill>
        <p:spPr>
          <a:xfrm>
            <a:off x="373975" y="12991838"/>
            <a:ext cx="9286875" cy="4276725"/>
          </a:xfrm>
          <a:prstGeom prst="rect">
            <a:avLst/>
          </a:prstGeom>
          <a:noFill/>
          <a:ln>
            <a:noFill/>
          </a:ln>
        </p:spPr>
      </p:pic>
      <p:sp>
        <p:nvSpPr>
          <p:cNvPr id="116" name="Google Shape;116;p1"/>
          <p:cNvSpPr txBox="1"/>
          <p:nvPr/>
        </p:nvSpPr>
        <p:spPr>
          <a:xfrm>
            <a:off x="625225" y="17268575"/>
            <a:ext cx="8628600" cy="1887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n-GB" sz="2800">
                <a:solidFill>
                  <a:schemeClr val="dk1"/>
                </a:solidFill>
              </a:rPr>
              <a:t>Figure 1.</a:t>
            </a:r>
            <a:r>
              <a:rPr lang="en-GB" sz="2800">
                <a:solidFill>
                  <a:schemeClr val="dk1"/>
                </a:solidFill>
              </a:rPr>
              <a:t> Antibody production from exposure to inhaled </a:t>
            </a:r>
            <a:r>
              <a:rPr i="1" lang="en-GB" sz="2800">
                <a:solidFill>
                  <a:schemeClr val="dk1"/>
                </a:solidFill>
              </a:rPr>
              <a:t>A. fumigatus</a:t>
            </a:r>
            <a:r>
              <a:rPr lang="en-GB" sz="2800">
                <a:solidFill>
                  <a:schemeClr val="dk1"/>
                </a:solidFill>
              </a:rPr>
              <a:t>. Schematic drawn by Courtney Folk using www.biorender.com </a:t>
            </a:r>
            <a:endParaRPr sz="28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17" name="Google Shape;117;p1"/>
          <p:cNvPicPr preferRelativeResize="0"/>
          <p:nvPr/>
        </p:nvPicPr>
        <p:blipFill rotWithShape="1">
          <a:blip r:embed="rId10">
            <a:alphaModFix/>
          </a:blip>
          <a:srcRect b="3653" l="2810" r="32577" t="7244"/>
          <a:stretch/>
        </p:blipFill>
        <p:spPr>
          <a:xfrm>
            <a:off x="10912439" y="14472875"/>
            <a:ext cx="10376437" cy="9811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Sumali Pandey</dc:creator>
</cp:coreProperties>
</file>