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6" r:id="rId5"/>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A71830"/>
    <a:srgbClr val="95192D"/>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1061" y="-62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ebayo, Abiola A" userId="fbfae260-daf1-4325-95cc-a0c894f1d3c6" providerId="ADAL" clId="{5FE22D5F-EA4C-FC4A-934C-832891CA71F6}"/>
    <pc:docChg chg="undo custSel modSld">
      <pc:chgData name="Adebayo, Abiola A" userId="fbfae260-daf1-4325-95cc-a0c894f1d3c6" providerId="ADAL" clId="{5FE22D5F-EA4C-FC4A-934C-832891CA71F6}" dt="2023-04-08T01:10:38.562" v="5" actId="20577"/>
      <pc:docMkLst>
        <pc:docMk/>
      </pc:docMkLst>
      <pc:sldChg chg="modSp">
        <pc:chgData name="Adebayo, Abiola A" userId="fbfae260-daf1-4325-95cc-a0c894f1d3c6" providerId="ADAL" clId="{5FE22D5F-EA4C-FC4A-934C-832891CA71F6}" dt="2023-04-08T01:10:38.562" v="5" actId="20577"/>
        <pc:sldMkLst>
          <pc:docMk/>
          <pc:sldMk cId="0" sldId="256"/>
        </pc:sldMkLst>
        <pc:spChg chg="mod">
          <ac:chgData name="Adebayo, Abiola A" userId="fbfae260-daf1-4325-95cc-a0c894f1d3c6" providerId="ADAL" clId="{5FE22D5F-EA4C-FC4A-934C-832891CA71F6}" dt="2023-04-08T01:10:33.282" v="4" actId="1076"/>
          <ac:spMkLst>
            <pc:docMk/>
            <pc:sldMk cId="0" sldId="256"/>
            <ac:spMk id="3" creationId="{DABC28B7-59EC-90E3-C49E-0F7B15C2F001}"/>
          </ac:spMkLst>
        </pc:spChg>
        <pc:spChg chg="mod">
          <ac:chgData name="Adebayo, Abiola A" userId="fbfae260-daf1-4325-95cc-a0c894f1d3c6" providerId="ADAL" clId="{5FE22D5F-EA4C-FC4A-934C-832891CA71F6}" dt="2023-04-08T01:10:38.562" v="5" actId="20577"/>
          <ac:spMkLst>
            <pc:docMk/>
            <pc:sldMk cId="0" sldId="256"/>
            <ac:spMk id="205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73175" cy="2441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8264188" y="0"/>
            <a:ext cx="13973175" cy="2441575"/>
          </a:xfrm>
          <a:prstGeom prst="rect">
            <a:avLst/>
          </a:prstGeom>
        </p:spPr>
        <p:txBody>
          <a:bodyPr vert="horz" lIns="91440" tIns="45720" rIns="91440" bIns="45720" rtlCol="0"/>
          <a:lstStyle>
            <a:lvl1pPr algn="r">
              <a:defRPr sz="1200"/>
            </a:lvl1pPr>
          </a:lstStyle>
          <a:p>
            <a:fld id="{9ECBDF66-01E4-480E-8E9D-0651A843C1A5}" type="datetimeFigureOut">
              <a:rPr lang="en-US" smtClean="0"/>
              <a:t>4/7/23</a:t>
            </a:fld>
            <a:endParaRPr lang="en-US"/>
          </a:p>
        </p:txBody>
      </p:sp>
      <p:sp>
        <p:nvSpPr>
          <p:cNvPr id="4" name="Slide Image Placeholder 3"/>
          <p:cNvSpPr>
            <a:spLocks noGrp="1" noRot="1" noChangeAspect="1"/>
          </p:cNvSpPr>
          <p:nvPr>
            <p:ph type="sldImg" idx="2"/>
          </p:nvPr>
        </p:nvSpPr>
        <p:spPr>
          <a:xfrm>
            <a:off x="5164138" y="6088063"/>
            <a:ext cx="21917025" cy="16438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224213" y="23439438"/>
            <a:ext cx="25796875" cy="19177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6262925"/>
            <a:ext cx="13973175" cy="2441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8264188" y="46262925"/>
            <a:ext cx="13973175" cy="2441575"/>
          </a:xfrm>
          <a:prstGeom prst="rect">
            <a:avLst/>
          </a:prstGeom>
        </p:spPr>
        <p:txBody>
          <a:bodyPr vert="horz" lIns="91440" tIns="45720" rIns="91440" bIns="45720" rtlCol="0" anchor="b"/>
          <a:lstStyle>
            <a:lvl1pPr algn="r">
              <a:defRPr sz="1200"/>
            </a:lvl1pPr>
          </a:lstStyle>
          <a:p>
            <a:fld id="{C69F87BB-AFF5-4F57-8A70-339F971881EE}" type="slidenum">
              <a:rPr lang="en-US" smtClean="0"/>
              <a:t>‹#›</a:t>
            </a:fld>
            <a:endParaRPr lang="en-US"/>
          </a:p>
        </p:txBody>
      </p:sp>
    </p:spTree>
    <p:extLst>
      <p:ext uri="{BB962C8B-B14F-4D97-AF65-F5344CB8AC3E}">
        <p14:creationId xmlns:p14="http://schemas.microsoft.com/office/powerpoint/2010/main" val="3665044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100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37/pmu0000285" TargetMode="External"/><Relationship Id="rId13" Type="http://schemas.openxmlformats.org/officeDocument/2006/relationships/hyperlink" Target="https://doi.org/10.1037/0022-3514.54.6.1063" TargetMode="External"/><Relationship Id="rId3" Type="http://schemas.openxmlformats.org/officeDocument/2006/relationships/image" Target="../media/image2.png"/><Relationship Id="rId7" Type="http://schemas.openxmlformats.org/officeDocument/2006/relationships/hyperlink" Target="https://doi.org/10.1177/0305735613501938" TargetMode="External"/><Relationship Id="rId12" Type="http://schemas.openxmlformats.org/officeDocument/2006/relationships/hyperlink" Target="https://doi.org/10.1177/1029864911401174" TargetMode="External"/><Relationship Id="rId17" Type="http://schemas.openxmlformats.org/officeDocument/2006/relationships/image" Target="../media/image7.png"/><Relationship Id="rId2" Type="http://schemas.openxmlformats.org/officeDocument/2006/relationships/image" Target="../media/image1.png"/><Relationship Id="rId16"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hyperlink" Target="https://doi.org/10.1177/1029864913478305" TargetMode="External"/><Relationship Id="rId11" Type="http://schemas.openxmlformats.org/officeDocument/2006/relationships/hyperlink" Target="https://doi.org/10.1177/102986490100500102" TargetMode="External"/><Relationship Id="rId5" Type="http://schemas.openxmlformats.org/officeDocument/2006/relationships/hyperlink" Target="https://doi.org/10.1037/a0021156" TargetMode="External"/><Relationship Id="rId15" Type="http://schemas.openxmlformats.org/officeDocument/2006/relationships/image" Target="../media/image5.png"/><Relationship Id="rId10" Type="http://schemas.openxmlformats.org/officeDocument/2006/relationships/hyperlink" Target="https://doi.org/10.1525/mp.2012.30.1.97" TargetMode="External"/><Relationship Id="rId4" Type="http://schemas.openxmlformats.org/officeDocument/2006/relationships/image" Target="../media/image3.png"/><Relationship Id="rId9" Type="http://schemas.openxmlformats.org/officeDocument/2006/relationships/hyperlink" Target="https://doi.org/10.1037/0022-3514.74.1.224" TargetMode="External"/><Relationship Id="rId1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705600" y="609600"/>
            <a:ext cx="30708600" cy="3016210"/>
          </a:xfrm>
          <a:prstGeom prst="rect">
            <a:avLst/>
          </a:prstGeom>
          <a:noFill/>
          <a:ln w="9525">
            <a:noFill/>
            <a:miter lim="800000"/>
            <a:headEnd/>
            <a:tailEnd/>
          </a:ln>
        </p:spPr>
        <p:txBody>
          <a:bodyPr wrap="square" lIns="91440" tIns="45720" rIns="91440" bIns="45720" anchor="t">
            <a:spAutoFit/>
          </a:bodyPr>
          <a:lstStyle/>
          <a:p>
            <a:pPr algn="ctr">
              <a:spcBef>
                <a:spcPts val="600"/>
              </a:spcBef>
            </a:pPr>
            <a:r>
              <a:rPr lang="en-US" sz="8400" b="1">
                <a:latin typeface="Times New Roman"/>
                <a:cs typeface="Times New Roman"/>
              </a:rPr>
              <a:t>Music and Mood Regulation: The effect of upbeat music on moods </a:t>
            </a:r>
            <a:endParaRPr lang="en-US" sz="8400" b="1"/>
          </a:p>
          <a:p>
            <a:pPr algn="ctr">
              <a:spcBef>
                <a:spcPts val="600"/>
              </a:spcBef>
            </a:pPr>
            <a:r>
              <a:rPr lang="en-US" sz="4800" b="1">
                <a:latin typeface="Times New Roman"/>
                <a:cs typeface="Times New Roman"/>
              </a:rPr>
              <a:t>Abiola Adebayo ( Dr. Christine Malone, faculty advisor)</a:t>
            </a:r>
            <a:endParaRPr lang="en-US" sz="4800">
              <a:cs typeface="Times New Roman"/>
            </a:endParaRPr>
          </a:p>
          <a:p>
            <a:pPr algn="ctr">
              <a:spcBef>
                <a:spcPts val="600"/>
              </a:spcBef>
            </a:pPr>
            <a:r>
              <a:rPr lang="en-US" sz="4800" i="1">
                <a:latin typeface="Times New Roman"/>
                <a:cs typeface="Times New Roman"/>
              </a:rPr>
              <a:t>Psychology Department, Minnesota State University Moorhead, 1104 7th Avenue South, Moorhead, MN  56563</a:t>
            </a:r>
            <a:endParaRPr lang="en-US">
              <a:latin typeface="Times New Roman"/>
              <a:cs typeface="Times New Roman"/>
            </a:endParaRPr>
          </a:p>
        </p:txBody>
      </p:sp>
      <p:sp>
        <p:nvSpPr>
          <p:cNvPr id="2055" name="Text Box 11"/>
          <p:cNvSpPr txBox="1">
            <a:spLocks noChangeArrowheads="1"/>
          </p:cNvSpPr>
          <p:nvPr/>
        </p:nvSpPr>
        <p:spPr bwMode="auto">
          <a:xfrm>
            <a:off x="1199213" y="5562601"/>
            <a:ext cx="12878737" cy="9140964"/>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4800" b="1" i="1" dirty="0">
                <a:latin typeface="Times New Roman"/>
                <a:cs typeface="Times New Roman"/>
              </a:rPr>
              <a:t>Background:</a:t>
            </a:r>
            <a:endParaRPr lang="en-US" sz="2700" b="1" i="1" dirty="0">
              <a:latin typeface="+mj-lt"/>
              <a:cs typeface="Times New Roman"/>
            </a:endParaRPr>
          </a:p>
          <a:p>
            <a:r>
              <a:rPr lang="en-US" sz="2700" dirty="0">
                <a:latin typeface="+mn-lt"/>
                <a:cs typeface="Times New Roman"/>
              </a:rPr>
              <a:t>Research</a:t>
            </a:r>
            <a:r>
              <a:rPr lang="en-US" sz="2700" b="0" i="0" dirty="0">
                <a:effectLst/>
                <a:latin typeface="+mn-lt"/>
                <a:cs typeface="Times New Roman"/>
              </a:rPr>
              <a:t> suggests that emotional regulation plays a vital role in mental and physical </a:t>
            </a:r>
            <a:endParaRPr lang="en-US" sz="2700" dirty="0">
              <a:effectLst/>
              <a:latin typeface="+mn-lt"/>
              <a:cs typeface="Times New Roman"/>
            </a:endParaRPr>
          </a:p>
          <a:p>
            <a:r>
              <a:rPr lang="en-US" sz="2700" b="0" i="0" dirty="0">
                <a:effectLst/>
                <a:latin typeface="+mn-lt"/>
                <a:cs typeface="Times New Roman"/>
              </a:rPr>
              <a:t>health (Gross, 1998), and people who can regulate their emotions have better well-being (Cote et al., 2010). Going with this understanding, we can posit that there is a clear need for emotional regulation strategies. Music has been shown to be important in human lives not just for entertainment; it also has mood regulatory benefits (Sloboda et al., 2001, van </a:t>
            </a:r>
            <a:r>
              <a:rPr lang="en-US" sz="2700" b="0" i="0" dirty="0" err="1">
                <a:effectLst/>
                <a:latin typeface="+mn-lt"/>
                <a:cs typeface="Times New Roman"/>
              </a:rPr>
              <a:t>Goethem</a:t>
            </a:r>
            <a:r>
              <a:rPr lang="en-US" sz="2700" b="0" i="0" dirty="0">
                <a:effectLst/>
                <a:latin typeface="+mn-lt"/>
                <a:cs typeface="Times New Roman"/>
              </a:rPr>
              <a:t> &amp; Sloboda, 2011). </a:t>
            </a:r>
            <a:endParaRPr lang="en-US" sz="2700" dirty="0">
              <a:latin typeface="+mn-lt"/>
              <a:cs typeface="Times New Roman"/>
            </a:endParaRPr>
          </a:p>
          <a:p>
            <a:endParaRPr lang="en-US" sz="2700" dirty="0">
              <a:effectLst/>
              <a:latin typeface="+mn-lt"/>
              <a:cs typeface="Times New Roman"/>
            </a:endParaRPr>
          </a:p>
          <a:p>
            <a:r>
              <a:rPr lang="en-US" sz="2700" b="0" i="0" dirty="0">
                <a:effectLst/>
                <a:latin typeface="+mn-lt"/>
                <a:cs typeface="Times New Roman"/>
              </a:rPr>
              <a:t>More research has shown music to be either a maladaptive or an adaptive mood regulatory strategy and can either worsen or alleviate moods. (Garrido &amp; Schubert, 2013, Garrido et al., 2022</a:t>
            </a:r>
            <a:r>
              <a:rPr lang="en-US" sz="2700" b="0" i="0">
                <a:effectLst/>
                <a:latin typeface="+mn-lt"/>
                <a:cs typeface="Times New Roman"/>
              </a:rPr>
              <a:t>). Different </a:t>
            </a:r>
            <a:r>
              <a:rPr lang="en-US" sz="2700" b="0" i="0" dirty="0">
                <a:effectLst/>
                <a:latin typeface="+mn-lt"/>
                <a:cs typeface="Times New Roman"/>
              </a:rPr>
              <a:t>types of music have been shown to evoke different emotions and music is an essential tool for mood regulation and different types of music create, alleviate and/or worsen different emotional states. </a:t>
            </a:r>
          </a:p>
          <a:p>
            <a:endParaRPr lang="en-US" sz="2700" dirty="0">
              <a:effectLst/>
              <a:latin typeface="+mn-lt"/>
              <a:cs typeface="Times New Roman"/>
            </a:endParaRPr>
          </a:p>
          <a:p>
            <a:r>
              <a:rPr lang="en-US" sz="2700" b="0" i="0" dirty="0">
                <a:effectLst/>
                <a:latin typeface="+mn-lt"/>
                <a:cs typeface="Times New Roman"/>
              </a:rPr>
              <a:t>This research looks to explore the ways music is used for mood regulation and the general effect of music on moods. This study also examines the adaptive and maladaptive use of music for mood regulation.</a:t>
            </a:r>
            <a:endParaRPr lang="en-US" sz="2700" dirty="0">
              <a:effectLst/>
              <a:latin typeface="+mn-lt"/>
              <a:cs typeface="Times New Roman"/>
            </a:endParaRPr>
          </a:p>
          <a:p>
            <a:endParaRPr lang="en-US" sz="2700" dirty="0">
              <a:effectLst/>
              <a:latin typeface="+mn-lt"/>
              <a:cs typeface="Times New Roman"/>
            </a:endParaRPr>
          </a:p>
          <a:p>
            <a:r>
              <a:rPr lang="en-US" sz="2700" b="1" i="0" dirty="0">
                <a:effectLst/>
                <a:latin typeface="+mn-lt"/>
                <a:cs typeface="Times New Roman"/>
              </a:rPr>
              <a:t>Hypotheses</a:t>
            </a:r>
            <a:endParaRPr lang="en-US" sz="2700" dirty="0">
              <a:effectLst/>
              <a:latin typeface="+mn-lt"/>
              <a:cs typeface="Times New Roman"/>
            </a:endParaRPr>
          </a:p>
          <a:p>
            <a:pPr marL="457200" indent="-457200">
              <a:buAutoNum type="arabicPeriod"/>
            </a:pPr>
            <a:r>
              <a:rPr lang="en-US" sz="2700" dirty="0">
                <a:latin typeface="+mn-lt"/>
                <a:cs typeface="Times New Roman"/>
              </a:rPr>
              <a:t>Listening</a:t>
            </a:r>
            <a:r>
              <a:rPr lang="en-US" sz="2700" b="0" i="0" dirty="0">
                <a:effectLst/>
                <a:latin typeface="+mn-lt"/>
                <a:cs typeface="Times New Roman"/>
              </a:rPr>
              <a:t> to upbeat music will produce an increase in positive affect.</a:t>
            </a:r>
            <a:endParaRPr lang="en-US" sz="2700" dirty="0">
              <a:latin typeface="+mn-lt"/>
              <a:cs typeface="Times New Roman"/>
            </a:endParaRPr>
          </a:p>
          <a:p>
            <a:pPr marL="457200" indent="-457200">
              <a:buAutoNum type="arabicPeriod"/>
            </a:pPr>
            <a:r>
              <a:rPr lang="en-US" sz="2700" dirty="0">
                <a:latin typeface="+mn-lt"/>
                <a:cs typeface="Times New Roman"/>
              </a:rPr>
              <a:t>Listening</a:t>
            </a:r>
            <a:r>
              <a:rPr lang="en-US" sz="2700" b="0" i="0" dirty="0">
                <a:effectLst/>
                <a:latin typeface="+mn-lt"/>
                <a:cs typeface="Times New Roman"/>
              </a:rPr>
              <a:t> to melancholy music will produce an increase in negative affect</a:t>
            </a:r>
            <a:r>
              <a:rPr lang="en-US" sz="2700" b="0" i="0" dirty="0">
                <a:effectLst/>
                <a:latin typeface="+mn-lt"/>
              </a:rPr>
              <a:t>.</a:t>
            </a:r>
            <a:endParaRPr lang="en-US" sz="2700" dirty="0">
              <a:effectLst/>
              <a:latin typeface="+mn-lt"/>
            </a:endParaRPr>
          </a:p>
        </p:txBody>
      </p:sp>
      <p:pic>
        <p:nvPicPr>
          <p:cNvPr id="109" name="Picture 108" descr="MSUM_Signature_Vert_Color.png"/>
          <p:cNvPicPr>
            <a:picLocks noChangeAspect="1"/>
          </p:cNvPicPr>
          <p:nvPr/>
        </p:nvPicPr>
        <p:blipFill>
          <a:blip r:embed="rId2" cstate="print"/>
          <a:stretch>
            <a:fillRect/>
          </a:stretch>
        </p:blipFill>
        <p:spPr>
          <a:xfrm>
            <a:off x="30116534" y="28100912"/>
            <a:ext cx="5373111" cy="3745966"/>
          </a:xfrm>
          <a:prstGeom prst="rect">
            <a:avLst/>
          </a:prstGeom>
        </p:spPr>
      </p:pic>
      <p:grpSp>
        <p:nvGrpSpPr>
          <p:cNvPr id="9" name="Group 8">
            <a:extLst>
              <a:ext uri="{FF2B5EF4-FFF2-40B4-BE49-F238E27FC236}">
                <a16:creationId xmlns:a16="http://schemas.microsoft.com/office/drawing/2014/main" id="{42F8ACE9-C874-E644-8DB8-95C4ABE0E5FE}"/>
              </a:ext>
            </a:extLst>
          </p:cNvPr>
          <p:cNvGrpSpPr/>
          <p:nvPr/>
        </p:nvGrpSpPr>
        <p:grpSpPr>
          <a:xfrm>
            <a:off x="36042600" y="28727400"/>
            <a:ext cx="6851650" cy="3346450"/>
            <a:chOff x="36042600" y="28727400"/>
            <a:chExt cx="6851650" cy="3346450"/>
          </a:xfrm>
        </p:grpSpPr>
        <p:sp>
          <p:nvSpPr>
            <p:cNvPr id="10" name="Text Box 11">
              <a:extLst>
                <a:ext uri="{FF2B5EF4-FFF2-40B4-BE49-F238E27FC236}">
                  <a16:creationId xmlns:a16="http://schemas.microsoft.com/office/drawing/2014/main" id="{FE7551BD-44E7-3E4A-80D2-590EE5D8D1C4}"/>
                </a:ext>
              </a:extLst>
            </p:cNvPr>
            <p:cNvSpPr txBox="1">
              <a:spLocks noChangeArrowheads="1"/>
            </p:cNvSpPr>
            <p:nvPr/>
          </p:nvSpPr>
          <p:spPr bwMode="auto">
            <a:xfrm>
              <a:off x="36042600" y="28727400"/>
              <a:ext cx="5373111" cy="2492990"/>
            </a:xfrm>
            <a:prstGeom prst="rect">
              <a:avLst/>
            </a:prstGeom>
            <a:noFill/>
            <a:ln w="9525">
              <a:noFill/>
              <a:miter lim="800000"/>
              <a:headEnd/>
              <a:tailEnd/>
            </a:ln>
          </p:spPr>
          <p:txBody>
            <a:bodyPr wrap="square">
              <a:spAutoFit/>
            </a:bodyPr>
            <a:lstStyle/>
            <a:p>
              <a:pPr algn="just">
                <a:spcBef>
                  <a:spcPct val="50000"/>
                </a:spcBef>
              </a:pPr>
              <a:r>
                <a:rPr lang="en-US" sz="4800" b="1" i="1"/>
                <a:t>Evaluate this poster</a:t>
              </a:r>
            </a:p>
            <a:p>
              <a:pPr algn="just">
                <a:spcBef>
                  <a:spcPct val="50000"/>
                </a:spcBef>
              </a:pPr>
              <a:r>
                <a:rPr lang="en-US"/>
                <a:t>Presentation ID: 9285</a:t>
              </a:r>
            </a:p>
            <a:p>
              <a:pPr algn="just">
                <a:spcBef>
                  <a:spcPct val="50000"/>
                </a:spcBef>
              </a:pPr>
              <a:r>
                <a:rPr lang="en-US"/>
                <a:t>Scan the QR Code or go to: </a:t>
              </a:r>
            </a:p>
            <a:p>
              <a:pPr algn="just">
                <a:spcBef>
                  <a:spcPct val="50000"/>
                </a:spcBef>
              </a:pPr>
              <a:r>
                <a:rPr lang="en-US"/>
                <a:t>https://</a:t>
              </a:r>
              <a:r>
                <a:rPr lang="en-US" err="1"/>
                <a:t>bit.ly</a:t>
              </a:r>
              <a:r>
                <a:rPr lang="en-US"/>
                <a:t>/sac2023-eval</a:t>
              </a:r>
            </a:p>
          </p:txBody>
        </p:sp>
        <p:pic>
          <p:nvPicPr>
            <p:cNvPr id="11" name="Picture 10" descr="Qr code&#10;&#10;Description automatically generated">
              <a:extLst>
                <a:ext uri="{FF2B5EF4-FFF2-40B4-BE49-F238E27FC236}">
                  <a16:creationId xmlns:a16="http://schemas.microsoft.com/office/drawing/2014/main" id="{57B8B04C-472E-0847-8C86-8AF6909F47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09800" y="29489400"/>
              <a:ext cx="2584450" cy="2584450"/>
            </a:xfrm>
            <a:prstGeom prst="rect">
              <a:avLst/>
            </a:prstGeom>
          </p:spPr>
        </p:pic>
      </p:grpSp>
      <p:sp>
        <p:nvSpPr>
          <p:cNvPr id="3" name="TextBox 1">
            <a:extLst>
              <a:ext uri="{FF2B5EF4-FFF2-40B4-BE49-F238E27FC236}">
                <a16:creationId xmlns:a16="http://schemas.microsoft.com/office/drawing/2014/main" id="{DABC28B7-59EC-90E3-C49E-0F7B15C2F001}"/>
              </a:ext>
            </a:extLst>
          </p:cNvPr>
          <p:cNvSpPr txBox="1"/>
          <p:nvPr/>
        </p:nvSpPr>
        <p:spPr>
          <a:xfrm>
            <a:off x="888463" y="14703565"/>
            <a:ext cx="13350567" cy="16161412"/>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pPr>
              <a:lnSpc>
                <a:spcPct val="150000"/>
              </a:lnSpc>
            </a:pPr>
            <a:r>
              <a:rPr lang="en-US" sz="4400" b="1" i="1">
                <a:latin typeface="+mn-lt"/>
              </a:rPr>
              <a:t>Method:</a:t>
            </a:r>
            <a:endParaRPr lang="en-US" sz="4400" i="1">
              <a:latin typeface="+mn-lt"/>
            </a:endParaRPr>
          </a:p>
          <a:p>
            <a:pPr marL="0" marR="0">
              <a:lnSpc>
                <a:spcPct val="107000"/>
              </a:lnSpc>
              <a:spcBef>
                <a:spcPts val="0"/>
              </a:spcBef>
              <a:spcAft>
                <a:spcPts val="800"/>
              </a:spcAft>
            </a:pPr>
            <a:r>
              <a:rPr lang="en-US" sz="3000" b="1" i="1">
                <a:latin typeface="+mn-lt"/>
                <a:ea typeface="Calibri" panose="020F0502020204030204" pitchFamily="34" charset="0"/>
                <a:cs typeface="Times New Roman" panose="02020603050405020304" pitchFamily="18" charset="0"/>
              </a:rPr>
              <a:t>Participants: </a:t>
            </a:r>
            <a:endParaRPr lang="en-US" sz="1400" b="1" i="1">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70 MSUM students over 18years participated in the study</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42 (60%) identified as female, 25 (35.7%) as men and 3(4.3%) as non-binary. </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Mean age of participants was 21.69 (SD 6.58). </a:t>
            </a:r>
          </a:p>
          <a:p>
            <a:pPr marL="342900" marR="0" lvl="0" indent="-342900">
              <a:lnSpc>
                <a:spcPct val="107000"/>
              </a:lnSpc>
              <a:spcBef>
                <a:spcPts val="0"/>
              </a:spcBef>
              <a:spcAft>
                <a:spcPts val="80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All participants reported listening to music at least for 5 mins a day. </a:t>
            </a:r>
          </a:p>
          <a:p>
            <a:pPr marL="342900" marR="0" lvl="0" indent="-342900">
              <a:lnSpc>
                <a:spcPct val="107000"/>
              </a:lnSpc>
              <a:spcBef>
                <a:spcPts val="0"/>
              </a:spcBef>
              <a:spcAft>
                <a:spcPts val="80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Compensation was given in the form of extra credit in participating psychology courses</a:t>
            </a:r>
          </a:p>
          <a:p>
            <a:pPr marL="0" marR="0">
              <a:lnSpc>
                <a:spcPct val="107000"/>
              </a:lnSpc>
              <a:spcBef>
                <a:spcPts val="0"/>
              </a:spcBef>
              <a:spcAft>
                <a:spcPts val="800"/>
              </a:spcAft>
            </a:pPr>
            <a:r>
              <a:rPr lang="en-US" sz="2800" b="1" i="1">
                <a:latin typeface="+mn-lt"/>
                <a:ea typeface="Calibri" panose="020F0502020204030204" pitchFamily="34" charset="0"/>
                <a:cs typeface="Times New Roman" panose="02020603050405020304" pitchFamily="18" charset="0"/>
              </a:rPr>
              <a:t>Design:</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2x2 mixed factorial design</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Independent Variables</a:t>
            </a:r>
          </a:p>
          <a:p>
            <a:pPr marL="742950" marR="0" lvl="1" indent="-285750">
              <a:lnSpc>
                <a:spcPct val="107000"/>
              </a:lnSpc>
              <a:spcBef>
                <a:spcPts val="0"/>
              </a:spcBef>
              <a:spcAft>
                <a:spcPts val="0"/>
              </a:spcAft>
              <a:buFont typeface="Courier New" panose="02070309020205020404" pitchFamily="49" charset="0"/>
              <a:buChar char="o"/>
            </a:pPr>
            <a:r>
              <a:rPr lang="en-US" sz="2800">
                <a:latin typeface="+mn-lt"/>
                <a:ea typeface="Calibri" panose="020F0502020204030204" pitchFamily="34" charset="0"/>
                <a:cs typeface="Times New Roman" panose="02020603050405020304" pitchFamily="18" charset="0"/>
              </a:rPr>
              <a:t>Type of music  (participants were randomly assigned to upbeat or melancholic music treatment group)</a:t>
            </a:r>
          </a:p>
          <a:p>
            <a:pPr marL="742950" marR="0" lvl="1" indent="-285750">
              <a:lnSpc>
                <a:spcPct val="107000"/>
              </a:lnSpc>
              <a:spcBef>
                <a:spcPts val="0"/>
              </a:spcBef>
              <a:spcAft>
                <a:spcPts val="0"/>
              </a:spcAft>
              <a:buFont typeface="Courier New" panose="02070309020205020404" pitchFamily="49" charset="0"/>
              <a:buChar char="o"/>
            </a:pPr>
            <a:r>
              <a:rPr lang="en-US" sz="2800">
                <a:latin typeface="+mn-lt"/>
                <a:ea typeface="Calibri" panose="020F0502020204030204" pitchFamily="34" charset="0"/>
                <a:cs typeface="Times New Roman" panose="02020603050405020304" pitchFamily="18" charset="0"/>
              </a:rPr>
              <a:t>Pre vs Post PANAS score (repeated variable)</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Dependent Variables</a:t>
            </a:r>
          </a:p>
          <a:p>
            <a:pPr marL="742950" marR="0" lvl="1" indent="-285750">
              <a:lnSpc>
                <a:spcPct val="107000"/>
              </a:lnSpc>
              <a:spcBef>
                <a:spcPts val="0"/>
              </a:spcBef>
              <a:spcAft>
                <a:spcPts val="0"/>
              </a:spcAft>
              <a:buFont typeface="Courier New" panose="02070309020205020404" pitchFamily="49" charset="0"/>
              <a:buChar char="o"/>
            </a:pPr>
            <a:r>
              <a:rPr lang="en-US" sz="2800">
                <a:latin typeface="+mn-lt"/>
                <a:ea typeface="Calibri" panose="020F0502020204030204" pitchFamily="34" charset="0"/>
                <a:cs typeface="Times New Roman" panose="02020603050405020304" pitchFamily="18" charset="0"/>
              </a:rPr>
              <a:t>PANAS affect level self-reported by participants (positive and negative affect)</a:t>
            </a:r>
          </a:p>
          <a:p>
            <a:pPr marL="0" marR="0">
              <a:lnSpc>
                <a:spcPct val="107000"/>
              </a:lnSpc>
              <a:spcBef>
                <a:spcPts val="0"/>
              </a:spcBef>
              <a:spcAft>
                <a:spcPts val="800"/>
              </a:spcAft>
            </a:pPr>
            <a:r>
              <a:rPr lang="en-US" sz="2800" b="1" i="1">
                <a:latin typeface="+mn-lt"/>
                <a:ea typeface="Calibri" panose="020F0502020204030204" pitchFamily="34" charset="0"/>
                <a:cs typeface="Times New Roman" panose="02020603050405020304" pitchFamily="18" charset="0"/>
              </a:rPr>
              <a:t>Materials:</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Demographic Questionnaire</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2 upbeat songs (“Let go” by Natasha Bedingfield and “Best Day of My Life" by American Authors)</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2 melancholic songs (“Smother” by Daughter and “Monday afternoon” by Marika Hackman)</a:t>
            </a:r>
          </a:p>
          <a:p>
            <a:pPr marL="342900" marR="0" lvl="0" indent="-342900">
              <a:lnSpc>
                <a:spcPct val="107000"/>
              </a:lnSpc>
              <a:spcBef>
                <a:spcPts val="0"/>
              </a:spcBef>
              <a:spcAft>
                <a:spcPts val="80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Brief-Music in Mood Regulation Scale (B-MMR; </a:t>
            </a:r>
            <a:r>
              <a:rPr lang="en-US" sz="2800" err="1">
                <a:latin typeface="+mn-lt"/>
                <a:ea typeface="Calibri" panose="020F0502020204030204" pitchFamily="34" charset="0"/>
                <a:cs typeface="Times New Roman" panose="02020603050405020304" pitchFamily="18" charset="0"/>
              </a:rPr>
              <a:t>Saarikallo</a:t>
            </a:r>
            <a:r>
              <a:rPr lang="en-US" sz="2800">
                <a:latin typeface="+mn-lt"/>
                <a:ea typeface="Calibri" panose="020F0502020204030204" pitchFamily="34" charset="0"/>
                <a:cs typeface="Times New Roman" panose="02020603050405020304" pitchFamily="18" charset="0"/>
              </a:rPr>
              <a:t>, 2012), a 21-item self report scale for music related mood regulation strategies. </a:t>
            </a:r>
          </a:p>
          <a:p>
            <a:pPr marL="342900" marR="0" lvl="0" indent="-342900">
              <a:lnSpc>
                <a:spcPct val="107000"/>
              </a:lnSpc>
              <a:spcBef>
                <a:spcPts val="0"/>
              </a:spcBef>
              <a:spcAft>
                <a:spcPts val="800"/>
              </a:spcAft>
              <a:buFont typeface="Wingdings" panose="05000000000000000000" pitchFamily="2" charset="2"/>
              <a:buChar char=""/>
            </a:pPr>
            <a:endParaRPr lang="en-US" sz="28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endParaRPr lang="en-US" sz="28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endParaRPr lang="en-US" sz="28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endParaRPr lang="en-US" sz="28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endParaRPr lang="en-US" sz="28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800">
                <a:latin typeface="+mn-lt"/>
              </a:rPr>
              <a:t>Positive And Negative Affect Scale (PANAS; Watson, Clark, &amp; </a:t>
            </a:r>
            <a:r>
              <a:rPr lang="en-US" sz="2800" err="1">
                <a:latin typeface="+mn-lt"/>
              </a:rPr>
              <a:t>Tellegen</a:t>
            </a:r>
            <a:r>
              <a:rPr lang="en-US" sz="2800">
                <a:latin typeface="+mn-lt"/>
              </a:rPr>
              <a:t>, 1988) is a 20-item self-report measure that was used to measure how participants were feeling in the moment. </a:t>
            </a:r>
          </a:p>
        </p:txBody>
      </p:sp>
      <p:pic>
        <p:nvPicPr>
          <p:cNvPr id="4" name="Picture 4">
            <a:extLst>
              <a:ext uri="{FF2B5EF4-FFF2-40B4-BE49-F238E27FC236}">
                <a16:creationId xmlns:a16="http://schemas.microsoft.com/office/drawing/2014/main" id="{B6CC405E-23FF-DE0C-2427-D27B5B9B04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7237" y="26570429"/>
            <a:ext cx="10226298" cy="2216811"/>
          </a:xfrm>
          <a:prstGeom prst="rect">
            <a:avLst/>
          </a:prstGeom>
        </p:spPr>
      </p:pic>
      <p:sp>
        <p:nvSpPr>
          <p:cNvPr id="2" name="TextBox 1">
            <a:extLst>
              <a:ext uri="{FF2B5EF4-FFF2-40B4-BE49-F238E27FC236}">
                <a16:creationId xmlns:a16="http://schemas.microsoft.com/office/drawing/2014/main" id="{F94F1F66-8192-D3BC-FF63-41EA43AD3C2B}"/>
              </a:ext>
            </a:extLst>
          </p:cNvPr>
          <p:cNvSpPr txBox="1"/>
          <p:nvPr/>
        </p:nvSpPr>
        <p:spPr>
          <a:xfrm>
            <a:off x="15243129" y="5562601"/>
            <a:ext cx="12944582" cy="5031186"/>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pPr marL="0" marR="0">
              <a:lnSpc>
                <a:spcPct val="107000"/>
              </a:lnSpc>
              <a:spcBef>
                <a:spcPts val="0"/>
              </a:spcBef>
              <a:spcAft>
                <a:spcPts val="800"/>
              </a:spcAft>
            </a:pPr>
            <a:r>
              <a:rPr lang="en-US" sz="2800" b="1" i="1">
                <a:latin typeface="+mj-lt"/>
                <a:ea typeface="Calibri" panose="020F0502020204030204" pitchFamily="34" charset="0"/>
                <a:cs typeface="Times New Roman" panose="02020603050405020304" pitchFamily="18" charset="0"/>
              </a:rPr>
              <a:t>Procedure:</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Informed consent was obtained​</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PANAS &amp; BMMR questionnaire filled.</a:t>
            </a:r>
          </a:p>
          <a:p>
            <a:pPr marL="800100" lvl="1"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Order was counterbalanced </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Randomly assigned to music group</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Listened to assigned music for approximately 10 minutes </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A second PANAS was administered </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Demographic Questionnaire </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2800">
                <a:latin typeface="+mj-lt"/>
                <a:ea typeface="Calibri" panose="020F0502020204030204" pitchFamily="34" charset="0"/>
                <a:cs typeface="Times New Roman" panose="02020603050405020304" pitchFamily="18" charset="0"/>
              </a:rPr>
              <a:t>Debriefed​ </a:t>
            </a:r>
          </a:p>
        </p:txBody>
      </p:sp>
      <p:sp>
        <p:nvSpPr>
          <p:cNvPr id="5" name="TextBox 1">
            <a:extLst>
              <a:ext uri="{FF2B5EF4-FFF2-40B4-BE49-F238E27FC236}">
                <a16:creationId xmlns:a16="http://schemas.microsoft.com/office/drawing/2014/main" id="{8BCE0E75-A55C-BB98-8906-C1F45EE4E6B8}"/>
              </a:ext>
            </a:extLst>
          </p:cNvPr>
          <p:cNvSpPr txBox="1"/>
          <p:nvPr/>
        </p:nvSpPr>
        <p:spPr>
          <a:xfrm>
            <a:off x="29813250" y="23379970"/>
            <a:ext cx="13189487" cy="4330801"/>
          </a:xfrm>
          <a:prstGeom prst="rect">
            <a:avLst/>
          </a:prstGeom>
          <a:noFill/>
        </p:spPr>
        <p:txBody>
          <a:bodyPr wrap="square" lIns="91440" tIns="45720" rIns="91440" bIns="45720" rtlCol="0" anchor="t">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pPr marL="0" marR="0">
              <a:lnSpc>
                <a:spcPct val="150000"/>
              </a:lnSpc>
            </a:pPr>
            <a:r>
              <a:rPr lang="en-US" sz="2000" b="1" i="1" dirty="0">
                <a:latin typeface="Times New Roman"/>
                <a:cs typeface="Times New Roman"/>
              </a:rPr>
              <a:t>References</a:t>
            </a:r>
            <a:endParaRPr lang="en-US" sz="1200" b="1" i="1" dirty="0">
              <a:latin typeface="Times New Roman"/>
              <a:cs typeface="Times New Roman"/>
            </a:endParaRPr>
          </a:p>
          <a:p>
            <a:pPr marL="457200" indent="-457200">
              <a:lnSpc>
                <a:spcPct val="114999"/>
              </a:lnSpc>
              <a:spcBef>
                <a:spcPts val="0"/>
              </a:spcBef>
              <a:spcAft>
                <a:spcPts val="800"/>
              </a:spcAft>
            </a:pPr>
            <a:r>
              <a:rPr lang="en-US" sz="1200" dirty="0" err="1">
                <a:latin typeface="Times New Roman"/>
                <a:ea typeface="Calibri" panose="020F0502020204030204" pitchFamily="34" charset="0"/>
                <a:cs typeface="Times New Roman"/>
              </a:rPr>
              <a:t>Côté</a:t>
            </a:r>
            <a:r>
              <a:rPr lang="en-US" sz="1200" dirty="0">
                <a:latin typeface="Times New Roman"/>
                <a:ea typeface="Calibri" panose="020F0502020204030204" pitchFamily="34" charset="0"/>
                <a:cs typeface="Times New Roman"/>
              </a:rPr>
              <a:t>, S., </a:t>
            </a:r>
            <a:r>
              <a:rPr lang="en-US" sz="1200" dirty="0" err="1">
                <a:latin typeface="Times New Roman"/>
                <a:ea typeface="Calibri" panose="020F0502020204030204" pitchFamily="34" charset="0"/>
                <a:cs typeface="Times New Roman"/>
              </a:rPr>
              <a:t>Gyurak</a:t>
            </a:r>
            <a:r>
              <a:rPr lang="en-US" sz="1200" dirty="0">
                <a:latin typeface="Times New Roman"/>
                <a:ea typeface="Calibri" panose="020F0502020204030204" pitchFamily="34" charset="0"/>
                <a:cs typeface="Times New Roman"/>
              </a:rPr>
              <a:t>, A., &amp; Levenson, R. W. (2010). The ability to regulate emotion is associated with greater well-being, income, and socioeconomic status. </a:t>
            </a:r>
            <a:r>
              <a:rPr lang="en-US" sz="1200" i="1" dirty="0">
                <a:latin typeface="Times New Roman"/>
                <a:ea typeface="Calibri" panose="020F0502020204030204" pitchFamily="34" charset="0"/>
                <a:cs typeface="Times New Roman"/>
              </a:rPr>
              <a:t>Emotion</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10</a:t>
            </a:r>
            <a:r>
              <a:rPr lang="en-US" sz="1200" dirty="0">
                <a:latin typeface="Times New Roman"/>
                <a:ea typeface="Calibri" panose="020F0502020204030204" pitchFamily="34" charset="0"/>
                <a:cs typeface="Times New Roman"/>
              </a:rPr>
              <a:t>(6), 923–933. </a:t>
            </a:r>
            <a:r>
              <a:rPr lang="en-US" sz="1200" dirty="0">
                <a:latin typeface="Times New Roman"/>
                <a:ea typeface="Calibri" panose="020F0502020204030204" pitchFamily="34" charset="0"/>
                <a:cs typeface="Times New Roman"/>
                <a:hlinkClick r:id="rId5">
                  <a:extLst>
                    <a:ext uri="{A12FA001-AC4F-418D-AE19-62706E023703}">
                      <ahyp:hlinkClr xmlns:ahyp="http://schemas.microsoft.com/office/drawing/2018/hyperlinkcolor" val="tx"/>
                    </a:ext>
                  </a:extLst>
                </a:hlinkClick>
              </a:rPr>
              <a:t>https://doi.org/10.1037/a0021156</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Garrido, S., &amp; Schubert, E. (2013). Adaptive and maladaptive attraction to negative emotions in music. </a:t>
            </a:r>
            <a:r>
              <a:rPr lang="en-US" sz="1200" i="1" dirty="0">
                <a:latin typeface="Times New Roman"/>
                <a:ea typeface="Calibri" panose="020F0502020204030204" pitchFamily="34" charset="0"/>
                <a:cs typeface="Times New Roman"/>
              </a:rPr>
              <a:t>Musicae Scientiae</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17</a:t>
            </a:r>
            <a:r>
              <a:rPr lang="en-US" sz="1200" dirty="0">
                <a:latin typeface="Times New Roman"/>
                <a:ea typeface="Calibri" panose="020F0502020204030204" pitchFamily="34" charset="0"/>
                <a:cs typeface="Times New Roman"/>
              </a:rPr>
              <a:t>(2), 147–166. </a:t>
            </a:r>
            <a:r>
              <a:rPr lang="en-US" sz="1200" dirty="0">
                <a:latin typeface="Times New Roman"/>
                <a:ea typeface="Calibri" panose="020F0502020204030204" pitchFamily="34" charset="0"/>
                <a:cs typeface="Times New Roman"/>
                <a:hlinkClick r:id="rId6">
                  <a:extLst>
                    <a:ext uri="{A12FA001-AC4F-418D-AE19-62706E023703}">
                      <ahyp:hlinkClr xmlns:ahyp="http://schemas.microsoft.com/office/drawing/2018/hyperlinkcolor" val="tx"/>
                    </a:ext>
                  </a:extLst>
                </a:hlinkClick>
              </a:rPr>
              <a:t>https://doi.org/10.1177/1029864913478305</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Garrido, S., &amp; Schubert, E. (2013). Moody Melodies: Do they cheer us up? A study of the effect of SAD music on mood. </a:t>
            </a:r>
            <a:r>
              <a:rPr lang="en-US" sz="1200" i="1" dirty="0">
                <a:latin typeface="Times New Roman"/>
                <a:ea typeface="Calibri" panose="020F0502020204030204" pitchFamily="34" charset="0"/>
                <a:cs typeface="Times New Roman"/>
              </a:rPr>
              <a:t>Psychology of Music</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43</a:t>
            </a:r>
            <a:r>
              <a:rPr lang="en-US" sz="1200" dirty="0">
                <a:latin typeface="Times New Roman"/>
                <a:ea typeface="Calibri" panose="020F0502020204030204" pitchFamily="34" charset="0"/>
                <a:cs typeface="Times New Roman"/>
              </a:rPr>
              <a:t>(2), 244–261. </a:t>
            </a:r>
            <a:r>
              <a:rPr lang="en-US" sz="1200" dirty="0">
                <a:latin typeface="Times New Roman"/>
                <a:ea typeface="Calibri" panose="020F0502020204030204" pitchFamily="34" charset="0"/>
                <a:cs typeface="Times New Roman"/>
                <a:hlinkClick r:id="rId7">
                  <a:extLst>
                    <a:ext uri="{A12FA001-AC4F-418D-AE19-62706E023703}">
                      <ahyp:hlinkClr xmlns:ahyp="http://schemas.microsoft.com/office/drawing/2018/hyperlinkcolor" val="tx"/>
                    </a:ext>
                  </a:extLst>
                </a:hlinkClick>
              </a:rPr>
              <a:t>https://doi.org/10.1177/0305735613501938</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Garrido, S., du Toit, M., &amp; Meade, T. (2022). Music listening and emotion regulation: Young people’s perspectives on strategies, outcomes, and intervening factors. </a:t>
            </a:r>
            <a:r>
              <a:rPr lang="en-US" sz="1200" i="1" dirty="0" err="1">
                <a:latin typeface="Times New Roman"/>
                <a:ea typeface="Calibri" panose="020F0502020204030204" pitchFamily="34" charset="0"/>
                <a:cs typeface="Times New Roman"/>
              </a:rPr>
              <a:t>Psychomusicology</a:t>
            </a:r>
            <a:r>
              <a:rPr lang="en-US" sz="1200" i="1" dirty="0">
                <a:latin typeface="Times New Roman"/>
                <a:ea typeface="Calibri" panose="020F0502020204030204" pitchFamily="34" charset="0"/>
                <a:cs typeface="Times New Roman"/>
              </a:rPr>
              <a:t>: Music, Mind, and Brain</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32</a:t>
            </a:r>
            <a:r>
              <a:rPr lang="en-US" sz="1200" dirty="0">
                <a:latin typeface="Times New Roman"/>
                <a:ea typeface="Calibri" panose="020F0502020204030204" pitchFamily="34" charset="0"/>
                <a:cs typeface="Times New Roman"/>
              </a:rPr>
              <a:t>(1-2), 7–14. </a:t>
            </a:r>
            <a:r>
              <a:rPr lang="en-US" sz="1200" dirty="0">
                <a:latin typeface="Times New Roman"/>
                <a:ea typeface="Calibri" panose="020F0502020204030204" pitchFamily="34" charset="0"/>
                <a:cs typeface="Times New Roman"/>
                <a:hlinkClick r:id="rId8">
                  <a:extLst>
                    <a:ext uri="{A12FA001-AC4F-418D-AE19-62706E023703}">
                      <ahyp:hlinkClr xmlns:ahyp="http://schemas.microsoft.com/office/drawing/2018/hyperlinkcolor" val="tx"/>
                    </a:ext>
                  </a:extLst>
                </a:hlinkClick>
              </a:rPr>
              <a:t>https://doi.org/10.1037/pmu0000285</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Gross, J. J. (1998). Antecedent- and response-focused emotion regulation: Divergent consequences for experience, expression, and physiology. </a:t>
            </a:r>
            <a:r>
              <a:rPr lang="en-US" sz="1200" i="1" dirty="0">
                <a:latin typeface="Times New Roman"/>
                <a:ea typeface="Calibri" panose="020F0502020204030204" pitchFamily="34" charset="0"/>
                <a:cs typeface="Times New Roman"/>
              </a:rPr>
              <a:t>Journal of Personality and Social Psychology</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74</a:t>
            </a:r>
            <a:r>
              <a:rPr lang="en-US" sz="1200" dirty="0">
                <a:latin typeface="Times New Roman"/>
                <a:ea typeface="Calibri" panose="020F0502020204030204" pitchFamily="34" charset="0"/>
                <a:cs typeface="Times New Roman"/>
              </a:rPr>
              <a:t>(1), 224–237. </a:t>
            </a:r>
            <a:r>
              <a:rPr lang="en-US" sz="1200" dirty="0">
                <a:latin typeface="Times New Roman"/>
                <a:ea typeface="Calibri" panose="020F0502020204030204" pitchFamily="34" charset="0"/>
                <a:cs typeface="Times New Roman"/>
                <a:hlinkClick r:id="rId9">
                  <a:extLst>
                    <a:ext uri="{A12FA001-AC4F-418D-AE19-62706E023703}">
                      <ahyp:hlinkClr xmlns:ahyp="http://schemas.microsoft.com/office/drawing/2018/hyperlinkcolor" val="tx"/>
                    </a:ext>
                  </a:extLst>
                </a:hlinkClick>
              </a:rPr>
              <a:t>https://doi.org/10.1037/0022-3514.74.1.224</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err="1">
                <a:latin typeface="Times New Roman"/>
                <a:ea typeface="Calibri" panose="020F0502020204030204" pitchFamily="34" charset="0"/>
                <a:cs typeface="Times New Roman"/>
              </a:rPr>
              <a:t>Saarikallio</a:t>
            </a:r>
            <a:r>
              <a:rPr lang="en-US" sz="1200" dirty="0">
                <a:latin typeface="Times New Roman"/>
                <a:ea typeface="Calibri" panose="020F0502020204030204" pitchFamily="34" charset="0"/>
                <a:cs typeface="Times New Roman"/>
              </a:rPr>
              <a:t>, S. (2012). Development and validation of the brief music in mood regulation scale (B-MMR). Music Perception, 30(1), 97–105. </a:t>
            </a:r>
            <a:r>
              <a:rPr lang="en-US" sz="1200" dirty="0">
                <a:latin typeface="Times New Roman"/>
                <a:ea typeface="Calibri" panose="020F0502020204030204" pitchFamily="34" charset="0"/>
                <a:cs typeface="Times New Roman"/>
                <a:hlinkClick r:id="rId10">
                  <a:extLst>
                    <a:ext uri="{A12FA001-AC4F-418D-AE19-62706E023703}">
                      <ahyp:hlinkClr xmlns:ahyp="http://schemas.microsoft.com/office/drawing/2018/hyperlinkcolor" val="tx"/>
                    </a:ext>
                  </a:extLst>
                </a:hlinkClick>
              </a:rPr>
              <a:t>https://doi.org/10.1525/mp.2012.30.1.97</a:t>
            </a:r>
            <a:endParaRPr lang="en-GB" sz="1200" dirty="0">
              <a:latin typeface="Times New Roman"/>
              <a:ea typeface="Calibri" panose="020F0502020204030204" pitchFamily="34" charset="0"/>
              <a:cs typeface="Times New Roman"/>
            </a:endParaRP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Sloboda, J. A., O'Neill, S. A., &amp; </a:t>
            </a:r>
            <a:r>
              <a:rPr lang="en-US" sz="1200" dirty="0" err="1">
                <a:latin typeface="Times New Roman"/>
                <a:ea typeface="Calibri" panose="020F0502020204030204" pitchFamily="34" charset="0"/>
                <a:cs typeface="Times New Roman"/>
              </a:rPr>
              <a:t>Ivaldi</a:t>
            </a:r>
            <a:r>
              <a:rPr lang="en-US" sz="1200" dirty="0">
                <a:latin typeface="Times New Roman"/>
                <a:ea typeface="Calibri" panose="020F0502020204030204" pitchFamily="34" charset="0"/>
                <a:cs typeface="Times New Roman"/>
              </a:rPr>
              <a:t>, A. (2001). Functions of music in everyday life: An exploratory study using the experience sampling method. </a:t>
            </a:r>
            <a:r>
              <a:rPr lang="en-US" sz="1200" i="1" dirty="0">
                <a:latin typeface="Times New Roman"/>
                <a:ea typeface="Calibri" panose="020F0502020204030204" pitchFamily="34" charset="0"/>
                <a:cs typeface="Times New Roman"/>
              </a:rPr>
              <a:t>Musicae Scientiae</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5</a:t>
            </a:r>
            <a:r>
              <a:rPr lang="en-US" sz="1200" dirty="0">
                <a:latin typeface="Times New Roman"/>
                <a:ea typeface="Calibri" panose="020F0502020204030204" pitchFamily="34" charset="0"/>
                <a:cs typeface="Times New Roman"/>
              </a:rPr>
              <a:t>(1), 9–32. </a:t>
            </a:r>
            <a:r>
              <a:rPr lang="en-US" sz="1200" dirty="0">
                <a:latin typeface="Times New Roman"/>
                <a:ea typeface="Calibri" panose="020F0502020204030204" pitchFamily="34" charset="0"/>
                <a:cs typeface="Times New Roman"/>
                <a:hlinkClick r:id="rId11">
                  <a:extLst>
                    <a:ext uri="{A12FA001-AC4F-418D-AE19-62706E023703}">
                      <ahyp:hlinkClr xmlns:ahyp="http://schemas.microsoft.com/office/drawing/2018/hyperlinkcolor" val="tx"/>
                    </a:ext>
                  </a:extLst>
                </a:hlinkClick>
              </a:rPr>
              <a:t>https://doi.org/10.1177/102986490100500102</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van </a:t>
            </a:r>
            <a:r>
              <a:rPr lang="en-US" sz="1200" dirty="0" err="1">
                <a:latin typeface="Times New Roman"/>
                <a:ea typeface="Calibri" panose="020F0502020204030204" pitchFamily="34" charset="0"/>
                <a:cs typeface="Times New Roman"/>
              </a:rPr>
              <a:t>Goethem</a:t>
            </a:r>
            <a:r>
              <a:rPr lang="en-US" sz="1200" dirty="0">
                <a:latin typeface="Times New Roman"/>
                <a:ea typeface="Calibri" panose="020F0502020204030204" pitchFamily="34" charset="0"/>
                <a:cs typeface="Times New Roman"/>
              </a:rPr>
              <a:t>, A., &amp; Sloboda, J. (2011). The functions of music for affect regulation. </a:t>
            </a:r>
            <a:r>
              <a:rPr lang="en-US" sz="1200" i="1" dirty="0">
                <a:latin typeface="Times New Roman"/>
                <a:ea typeface="Calibri" panose="020F0502020204030204" pitchFamily="34" charset="0"/>
                <a:cs typeface="Times New Roman"/>
              </a:rPr>
              <a:t>Musicae Scientiae</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15</a:t>
            </a:r>
            <a:r>
              <a:rPr lang="en-US" sz="1200" dirty="0">
                <a:latin typeface="Times New Roman"/>
                <a:ea typeface="Calibri" panose="020F0502020204030204" pitchFamily="34" charset="0"/>
                <a:cs typeface="Times New Roman"/>
              </a:rPr>
              <a:t>(2), 208–228. </a:t>
            </a:r>
            <a:r>
              <a:rPr lang="en-US" sz="1200" dirty="0">
                <a:latin typeface="Times New Roman"/>
                <a:ea typeface="Calibri" panose="020F0502020204030204" pitchFamily="34" charset="0"/>
                <a:cs typeface="Times New Roman"/>
                <a:hlinkClick r:id="rId12">
                  <a:extLst>
                    <a:ext uri="{A12FA001-AC4F-418D-AE19-62706E023703}">
                      <ahyp:hlinkClr xmlns:ahyp="http://schemas.microsoft.com/office/drawing/2018/hyperlinkcolor" val="tx"/>
                    </a:ext>
                  </a:extLst>
                </a:hlinkClick>
              </a:rPr>
              <a:t>https://doi.org/10.1177/1029864911401174</a:t>
            </a:r>
            <a:r>
              <a:rPr lang="en-US" sz="1200" dirty="0">
                <a:latin typeface="Times New Roman"/>
                <a:ea typeface="Calibri" panose="020F0502020204030204" pitchFamily="34" charset="0"/>
                <a:cs typeface="Times New Roman"/>
              </a:rPr>
              <a:t> </a:t>
            </a:r>
          </a:p>
          <a:p>
            <a:pPr marL="457200" indent="-457200">
              <a:lnSpc>
                <a:spcPct val="114999"/>
              </a:lnSpc>
              <a:spcBef>
                <a:spcPts val="0"/>
              </a:spcBef>
              <a:spcAft>
                <a:spcPts val="800"/>
              </a:spcAft>
            </a:pPr>
            <a:r>
              <a:rPr lang="en-US" sz="1200" dirty="0">
                <a:latin typeface="Times New Roman"/>
                <a:ea typeface="Calibri" panose="020F0502020204030204" pitchFamily="34" charset="0"/>
                <a:cs typeface="Times New Roman"/>
              </a:rPr>
              <a:t>Watson, D., Clark, L. A., &amp; </a:t>
            </a:r>
            <a:r>
              <a:rPr lang="en-US" sz="1200" dirty="0" err="1">
                <a:latin typeface="Times New Roman"/>
                <a:ea typeface="Calibri" panose="020F0502020204030204" pitchFamily="34" charset="0"/>
                <a:cs typeface="Times New Roman"/>
              </a:rPr>
              <a:t>Tellegen</a:t>
            </a:r>
            <a:r>
              <a:rPr lang="en-US" sz="1200" dirty="0">
                <a:latin typeface="Times New Roman"/>
                <a:ea typeface="Calibri" panose="020F0502020204030204" pitchFamily="34" charset="0"/>
                <a:cs typeface="Times New Roman"/>
              </a:rPr>
              <a:t>, A. (1988). Development and validation of brief measures of positive and negative affect: The </a:t>
            </a:r>
            <a:r>
              <a:rPr lang="en-US" sz="1200" dirty="0" err="1">
                <a:latin typeface="Times New Roman"/>
                <a:ea typeface="Calibri" panose="020F0502020204030204" pitchFamily="34" charset="0"/>
                <a:cs typeface="Times New Roman"/>
              </a:rPr>
              <a:t>panas</a:t>
            </a:r>
            <a:r>
              <a:rPr lang="en-US" sz="1200" dirty="0">
                <a:latin typeface="Times New Roman"/>
                <a:ea typeface="Calibri" panose="020F0502020204030204" pitchFamily="34" charset="0"/>
                <a:cs typeface="Times New Roman"/>
              </a:rPr>
              <a:t> scales. </a:t>
            </a:r>
            <a:r>
              <a:rPr lang="en-US" sz="1200" i="1" dirty="0">
                <a:latin typeface="Times New Roman"/>
                <a:ea typeface="Calibri" panose="020F0502020204030204" pitchFamily="34" charset="0"/>
                <a:cs typeface="Times New Roman"/>
              </a:rPr>
              <a:t>Journal of Personality and Social Psychology</a:t>
            </a:r>
            <a:r>
              <a:rPr lang="en-US" sz="1200" dirty="0">
                <a:latin typeface="Times New Roman"/>
                <a:ea typeface="Calibri" panose="020F0502020204030204" pitchFamily="34" charset="0"/>
                <a:cs typeface="Times New Roman"/>
              </a:rPr>
              <a:t>, </a:t>
            </a:r>
            <a:r>
              <a:rPr lang="en-US" sz="1200" i="1" dirty="0">
                <a:latin typeface="Times New Roman"/>
                <a:ea typeface="Calibri" panose="020F0502020204030204" pitchFamily="34" charset="0"/>
                <a:cs typeface="Times New Roman"/>
              </a:rPr>
              <a:t>54</a:t>
            </a:r>
            <a:r>
              <a:rPr lang="en-US" sz="1200" dirty="0">
                <a:latin typeface="Times New Roman"/>
                <a:ea typeface="Calibri" panose="020F0502020204030204" pitchFamily="34" charset="0"/>
                <a:cs typeface="Times New Roman"/>
              </a:rPr>
              <a:t>(6), 1063–1070. </a:t>
            </a:r>
            <a:r>
              <a:rPr lang="en-US" sz="1200" dirty="0">
                <a:latin typeface="Times New Roman"/>
                <a:ea typeface="Calibri" panose="020F0502020204030204" pitchFamily="34" charset="0"/>
                <a:cs typeface="Times New Roman"/>
                <a:hlinkClick r:id="rId13">
                  <a:extLst>
                    <a:ext uri="{A12FA001-AC4F-418D-AE19-62706E023703}">
                      <ahyp:hlinkClr xmlns:ahyp="http://schemas.microsoft.com/office/drawing/2018/hyperlinkcolor" val="tx"/>
                    </a:ext>
                  </a:extLst>
                </a:hlinkClick>
              </a:rPr>
              <a:t>https://doi.org/</a:t>
            </a:r>
            <a:r>
              <a:rPr lang="en-US" sz="1200" dirty="0">
                <a:latin typeface="Times New Roman"/>
                <a:cs typeface="Times New Roman"/>
                <a:hlinkClick r:id="rId13">
                  <a:extLst>
                    <a:ext uri="{A12FA001-AC4F-418D-AE19-62706E023703}">
                      <ahyp:hlinkClr xmlns:ahyp="http://schemas.microsoft.com/office/drawing/2018/hyperlinkcolor" val="tx"/>
                    </a:ext>
                  </a:extLst>
                </a:hlinkClick>
              </a:rPr>
              <a:t>10.1037/0022-3514.54.6.1063</a:t>
            </a:r>
            <a:endParaRPr lang="en-US" sz="1200" dirty="0">
              <a:latin typeface="Times New Roman"/>
              <a:cs typeface="Times New Roman"/>
            </a:endParaRPr>
          </a:p>
        </p:txBody>
      </p:sp>
      <p:sp>
        <p:nvSpPr>
          <p:cNvPr id="8" name="TextBox 1">
            <a:extLst>
              <a:ext uri="{FF2B5EF4-FFF2-40B4-BE49-F238E27FC236}">
                <a16:creationId xmlns:a16="http://schemas.microsoft.com/office/drawing/2014/main" id="{9A5CE69A-AC08-3DC4-91CF-AF8DCDE68AF0}"/>
              </a:ext>
            </a:extLst>
          </p:cNvPr>
          <p:cNvSpPr txBox="1"/>
          <p:nvPr/>
        </p:nvSpPr>
        <p:spPr>
          <a:xfrm>
            <a:off x="15270317" y="10637370"/>
            <a:ext cx="13350566" cy="11619078"/>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pPr>
              <a:lnSpc>
                <a:spcPct val="150000"/>
              </a:lnSpc>
            </a:pPr>
            <a:r>
              <a:rPr lang="en-US" sz="4400" b="1" i="1">
                <a:latin typeface="+mn-lt"/>
              </a:rPr>
              <a:t>Results:</a:t>
            </a:r>
            <a:endParaRPr lang="en-US" sz="4400">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Mean pre vs post positive PANAS scores and standard deviations for each of the treatment conditions are shown in Table 1. </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Mean pre vs post negative PANAS scores and standard deviations for each of the treatment conditions are shown in Table 2. </a:t>
            </a:r>
          </a:p>
          <a:p>
            <a:pPr marL="342900" marR="0" lvl="0" indent="-342900">
              <a:lnSpc>
                <a:spcPct val="107000"/>
              </a:lnSpc>
              <a:spcBef>
                <a:spcPts val="0"/>
              </a:spcBef>
              <a:spcAft>
                <a:spcPts val="0"/>
              </a:spcAft>
              <a:buFont typeface="Wingdings" panose="05000000000000000000" pitchFamily="2" charset="2"/>
              <a:buChar char=""/>
            </a:pPr>
            <a:r>
              <a:rPr lang="en-US" sz="2800" b="0" i="0">
                <a:effectLst/>
                <a:latin typeface="+mn-lt"/>
              </a:rPr>
              <a:t>A two-factor mixed analysis of variance was performed for positive affect</a:t>
            </a:r>
            <a:endParaRPr lang="en-US" sz="2800">
              <a:latin typeface="+mn-lt"/>
            </a:endParaRPr>
          </a:p>
          <a:p>
            <a:pPr marL="1257300" lvl="2" indent="-342900">
              <a:lnSpc>
                <a:spcPct val="107000"/>
              </a:lnSpc>
              <a:spcBef>
                <a:spcPts val="0"/>
              </a:spcBef>
              <a:spcAft>
                <a:spcPts val="0"/>
              </a:spcAft>
              <a:buFont typeface="Wingdings" panose="05000000000000000000" pitchFamily="2" charset="2"/>
              <a:buChar char=""/>
            </a:pPr>
            <a:r>
              <a:rPr lang="en-US" sz="2800" b="0" i="0">
                <a:effectLst/>
                <a:latin typeface="+mn-lt"/>
              </a:rPr>
              <a:t>No significant main effect was found for pre vs post PANAS scores, </a:t>
            </a:r>
            <a:br>
              <a:rPr lang="en-US" sz="2800" b="0" i="0">
                <a:effectLst/>
                <a:latin typeface="+mn-lt"/>
              </a:rPr>
            </a:br>
            <a:r>
              <a:rPr lang="en-US" sz="2800" b="0" i="0">
                <a:effectLst/>
                <a:latin typeface="+mn-lt"/>
              </a:rPr>
              <a:t>(F(1, 68) = 1.94, p = .17, </a:t>
            </a:r>
            <a:r>
              <a:rPr lang="el-GR" sz="2800" b="0" i="0">
                <a:effectLst/>
                <a:latin typeface="+mn-lt"/>
              </a:rPr>
              <a:t>η² = 0.028)</a:t>
            </a:r>
            <a:endParaRPr lang="en-US" sz="2800">
              <a:latin typeface="+mn-lt"/>
            </a:endParaRPr>
          </a:p>
          <a:p>
            <a:pPr marL="1257300" lvl="2" indent="-342900">
              <a:lnSpc>
                <a:spcPct val="107000"/>
              </a:lnSpc>
              <a:spcBef>
                <a:spcPts val="0"/>
              </a:spcBef>
              <a:spcAft>
                <a:spcPts val="0"/>
              </a:spcAft>
              <a:buFont typeface="Wingdings" panose="05000000000000000000" pitchFamily="2" charset="2"/>
              <a:buChar char=""/>
            </a:pPr>
            <a:r>
              <a:rPr lang="en-US" sz="2800" b="0" i="0">
                <a:effectLst/>
                <a:latin typeface="+mn-lt"/>
              </a:rPr>
              <a:t>No significant main effect was found for type of music (upbeat and melancholy) (F(1, 68) = 3.38, p = .071, </a:t>
            </a:r>
            <a:r>
              <a:rPr lang="el-GR" sz="2800" b="0" i="0">
                <a:effectLst/>
                <a:latin typeface="+mn-lt"/>
              </a:rPr>
              <a:t>η² = 0.047)</a:t>
            </a:r>
            <a:endParaRPr lang="en-US" sz="2800">
              <a:latin typeface="+mn-lt"/>
            </a:endParaRPr>
          </a:p>
          <a:p>
            <a:pPr marL="1257300" lvl="2" indent="-342900">
              <a:lnSpc>
                <a:spcPct val="107000"/>
              </a:lnSpc>
              <a:spcBef>
                <a:spcPts val="0"/>
              </a:spcBef>
              <a:spcAft>
                <a:spcPts val="0"/>
              </a:spcAft>
              <a:buFont typeface="Wingdings" panose="05000000000000000000" pitchFamily="2" charset="2"/>
              <a:buChar char=""/>
            </a:pPr>
            <a:r>
              <a:rPr lang="en-US" sz="2800" b="0" i="0">
                <a:effectLst/>
                <a:latin typeface="+mn-lt"/>
              </a:rPr>
              <a:t>A significant interaction was found between pre vs post PANAS scores and type of music (upbeat and melancholy) (F(1, 68) = 10.28, p = .002, </a:t>
            </a:r>
            <a:r>
              <a:rPr lang="el-GR" sz="2800" b="0" i="0">
                <a:effectLst/>
                <a:latin typeface="+mn-lt"/>
              </a:rPr>
              <a:t>η² = 0.131)</a:t>
            </a:r>
            <a:endParaRPr lang="en-US" sz="2800" b="0" i="0">
              <a:effectLst/>
              <a:latin typeface="+mn-lt"/>
            </a:endParaRPr>
          </a:p>
          <a:p>
            <a:pPr marL="1257300" lvl="2" indent="-342900">
              <a:lnSpc>
                <a:spcPct val="107000"/>
              </a:lnSpc>
              <a:spcBef>
                <a:spcPts val="0"/>
              </a:spcBef>
              <a:spcAft>
                <a:spcPts val="0"/>
              </a:spcAft>
              <a:buFont typeface="Wingdings" panose="05000000000000000000" pitchFamily="2" charset="2"/>
              <a:buChar char=""/>
            </a:pPr>
            <a:r>
              <a:rPr lang="en-US" sz="2800">
                <a:latin typeface="+mn-lt"/>
              </a:rPr>
              <a:t>Simple main effects analysis showed significantly greater positive affect after upbeat music </a:t>
            </a:r>
          </a:p>
          <a:p>
            <a:pPr marL="342900" marR="0" lvl="0"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A two-factor mixed analysis of variance was performed for negative affect</a:t>
            </a:r>
          </a:p>
          <a:p>
            <a:pPr marL="1257300" lvl="2"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No significant main effect was found for pre vs post PANAS scores, </a:t>
            </a:r>
            <a:br>
              <a:rPr lang="en-US" sz="2800">
                <a:latin typeface="+mn-lt"/>
                <a:ea typeface="Calibri" panose="020F0502020204030204" pitchFamily="34" charset="0"/>
                <a:cs typeface="Times New Roman" panose="02020603050405020304" pitchFamily="18" charset="0"/>
              </a:rPr>
            </a:br>
            <a:r>
              <a:rPr lang="en-US" sz="2800">
                <a:latin typeface="+mn-lt"/>
                <a:ea typeface="Calibri" panose="020F0502020204030204" pitchFamily="34" charset="0"/>
                <a:cs typeface="Times New Roman" panose="02020603050405020304" pitchFamily="18" charset="0"/>
              </a:rPr>
              <a:t>(F(1,68) = 2.2, p = .143, η² = 0.031)</a:t>
            </a:r>
          </a:p>
          <a:p>
            <a:pPr marL="1257300" lvl="2"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A significant main effect was found for type of music (upbeat and melancholy), F(1,68) = 4.29, p = 0.042, η² = 0.059</a:t>
            </a:r>
          </a:p>
          <a:p>
            <a:pPr marL="1257300" lvl="2" indent="-342900">
              <a:lnSpc>
                <a:spcPct val="107000"/>
              </a:lnSpc>
              <a:spcBef>
                <a:spcPts val="0"/>
              </a:spcBef>
              <a:spcAft>
                <a:spcPts val="0"/>
              </a:spcAft>
              <a:buFont typeface="Wingdings" panose="05000000000000000000" pitchFamily="2" charset="2"/>
              <a:buChar char=""/>
            </a:pPr>
            <a:r>
              <a:rPr lang="en-US" sz="2800">
                <a:latin typeface="+mn-lt"/>
                <a:ea typeface="Calibri" panose="020F0502020204030204" pitchFamily="34" charset="0"/>
                <a:cs typeface="Times New Roman" panose="02020603050405020304" pitchFamily="18" charset="0"/>
              </a:rPr>
              <a:t>A significant interaction was found between pre vs post PANAS scores and type of music (upbeat and melancholy), F(1,68) = 7.73, p = .007 η² = 0.102</a:t>
            </a:r>
          </a:p>
          <a:p>
            <a:pPr marL="1257300" lvl="2" indent="-342900">
              <a:lnSpc>
                <a:spcPct val="107000"/>
              </a:lnSpc>
              <a:spcBef>
                <a:spcPts val="0"/>
              </a:spcBef>
              <a:spcAft>
                <a:spcPts val="0"/>
              </a:spcAft>
              <a:buFont typeface="Wingdings" panose="05000000000000000000" pitchFamily="2" charset="2"/>
              <a:buChar char=""/>
            </a:pPr>
            <a:r>
              <a:rPr lang="en-US" sz="2800">
                <a:latin typeface="+mn-lt"/>
              </a:rPr>
              <a:t>Simple main effects analysis showed significantly less negative affect after upbeat music </a:t>
            </a:r>
            <a:endParaRPr lang="en-US" sz="2800">
              <a:latin typeface="+mn-lt"/>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a:latin typeface="+mn-lt"/>
              <a:ea typeface="Calibri" panose="020F0502020204030204" pitchFamily="34" charset="0"/>
              <a:cs typeface="Times New Roman" panose="02020603050405020304" pitchFamily="18" charset="0"/>
            </a:endParaRPr>
          </a:p>
        </p:txBody>
      </p:sp>
      <p:sp>
        <p:nvSpPr>
          <p:cNvPr id="13" name="TextBox 1">
            <a:extLst>
              <a:ext uri="{FF2B5EF4-FFF2-40B4-BE49-F238E27FC236}">
                <a16:creationId xmlns:a16="http://schemas.microsoft.com/office/drawing/2014/main" id="{F0248CB9-0E8E-7910-7521-E6E3EF3B9149}"/>
              </a:ext>
            </a:extLst>
          </p:cNvPr>
          <p:cNvSpPr txBox="1"/>
          <p:nvPr/>
        </p:nvSpPr>
        <p:spPr>
          <a:xfrm>
            <a:off x="29813250" y="5421670"/>
            <a:ext cx="13189487" cy="18004929"/>
          </a:xfrm>
          <a:prstGeom prst="rect">
            <a:avLst/>
          </a:prstGeom>
          <a:noFill/>
        </p:spPr>
        <p:txBody>
          <a:bodyPr wrap="squar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sz="4400" b="1" i="1" dirty="0">
                <a:latin typeface="+mn-lt"/>
              </a:rPr>
              <a:t>Discussion:</a:t>
            </a:r>
          </a:p>
          <a:p>
            <a:pPr marL="342900" indent="-342900">
              <a:buFont typeface="Wingdings" panose="05000000000000000000" pitchFamily="2" charset="2"/>
              <a:buChar char="Ø"/>
            </a:pPr>
            <a:r>
              <a:rPr lang="en-US" sz="2800" b="0" i="0" dirty="0">
                <a:effectLst/>
                <a:latin typeface="+mj-lt"/>
              </a:rPr>
              <a:t>The present study investigates the use of music for mood regulation, specifically exploring the adaptive and maladaptive use of music. The results showed that upbeat music had a statistically significant effect on increasing positive affect and decreasing negative affect, while melancholy music did not exhibit significant effects. However, the lack of </a:t>
            </a:r>
            <a:r>
              <a:rPr lang="en-US" sz="2800" dirty="0">
                <a:latin typeface="+mj-lt"/>
              </a:rPr>
              <a:t>melancholy music effect </a:t>
            </a:r>
            <a:r>
              <a:rPr lang="en-US" sz="2800" b="0" i="0" dirty="0">
                <a:effectLst/>
                <a:latin typeface="+mj-lt"/>
              </a:rPr>
              <a:t>was unexpected since prior research showed that listening to sad music can increase negative affect. One possible explanation for this unexpected result is the personal relevance of music, which can greatly impact the emotional response to it. </a:t>
            </a:r>
          </a:p>
          <a:p>
            <a:endParaRPr lang="en-US" sz="2800" b="0" i="0" dirty="0">
              <a:effectLst/>
              <a:latin typeface="+mj-lt"/>
            </a:endParaRPr>
          </a:p>
          <a:p>
            <a:pPr marL="342900" indent="-342900">
              <a:buFont typeface="Wingdings" panose="05000000000000000000" pitchFamily="2" charset="2"/>
              <a:buChar char="Ø"/>
            </a:pPr>
            <a:r>
              <a:rPr lang="en-US" sz="2800" dirty="0">
                <a:latin typeface="+mj-lt"/>
              </a:rPr>
              <a:t>The BMMR scale is a measure to assess ways people use music to regulate their emotions. Results from this study indicates greater use of music by participants in both groups to regulate moods. Participants in the upbeat group had slightly higher scores compared to the melancholy condition. Participants in the upbeat group specifically had much higher scores in the first subset that measures, “entertainment and happy mood maintenance”. This suggests that individuals may use music to maintain positive moods that they are already experiencing, rather than solely using it to regulate negative emotions. </a:t>
            </a:r>
          </a:p>
          <a:p>
            <a:endParaRPr lang="en-US" sz="2800" dirty="0">
              <a:effectLst/>
              <a:latin typeface="+mj-lt"/>
            </a:endParaRPr>
          </a:p>
          <a:p>
            <a:pPr marL="342900" indent="-342900">
              <a:buFont typeface="Wingdings" panose="05000000000000000000" pitchFamily="2" charset="2"/>
              <a:buChar char="Ø"/>
            </a:pPr>
            <a:r>
              <a:rPr lang="en-US" sz="2800" b="0" i="0" dirty="0">
                <a:effectLst/>
                <a:latin typeface="+mj-lt"/>
              </a:rPr>
              <a:t>The present study contributes further to existing literature on the use of music for mood regulation, demonstrating that music can effectively regulate emotions and increase positive affect. Moreover, the study indicates that it is crucial to understand which types of music can be categorized as adaptive or maladaptive based on its effects. The study findings also have implications for music therapy, which could be useful as a psychotherapeutic approach in enhancing mood states and reducing stress levels. This is not only relevant to mental health professionals but also for individuals interested in using music as a mood regulatory strategy.</a:t>
            </a:r>
            <a:endParaRPr lang="en-US" sz="2800" dirty="0">
              <a:effectLst/>
              <a:latin typeface="+mj-lt"/>
            </a:endParaRPr>
          </a:p>
          <a:p>
            <a:endParaRPr lang="en-US" sz="2800" dirty="0">
              <a:effectLst/>
              <a:latin typeface="+mj-lt"/>
            </a:endParaRPr>
          </a:p>
          <a:p>
            <a:pPr marL="342900" indent="-342900">
              <a:buFont typeface="Wingdings" panose="05000000000000000000" pitchFamily="2" charset="2"/>
              <a:buChar char="Ø"/>
            </a:pPr>
            <a:r>
              <a:rPr lang="en-US" sz="2800" b="0" i="0" dirty="0">
                <a:effectLst/>
                <a:latin typeface="+mj-lt"/>
              </a:rPr>
              <a:t>The limitations of the self-report questionnaire used to assess mood states before and after listening to music should be acknowledged, and future research could address these limitations by using physiological measures to assess mood. Overall, despite its limitations, the study highlights the potential of music in mood regulation and underlines its implications for mental health professions, the music industry, and the general public as a low-cost and accessible tool to alleviate stress and enhance well-being.</a:t>
            </a:r>
            <a:endParaRPr lang="en-US" sz="2800" dirty="0">
              <a:effectLst/>
              <a:latin typeface="+mj-lt"/>
            </a:endParaRPr>
          </a:p>
          <a:p>
            <a:endParaRPr lang="en-US" sz="2800" dirty="0">
              <a:effectLst/>
              <a:latin typeface="+mj-lt"/>
            </a:endParaRPr>
          </a:p>
          <a:p>
            <a:pPr marL="342900" indent="-342900">
              <a:buFont typeface="Wingdings" panose="05000000000000000000" pitchFamily="2" charset="2"/>
              <a:buChar char="Ø"/>
            </a:pPr>
            <a:r>
              <a:rPr lang="en-US" sz="2800" b="0" i="0" dirty="0">
                <a:effectLst/>
                <a:latin typeface="+mj-lt"/>
              </a:rPr>
              <a:t>In conclusion, the study suggests that music can have significant effects on regulating emotions, as upbeat music significantly increases positive affect, which can benefit those in the mental health field and individuals using music as a mood-regulatory tool. Future studies that utilize physiological measures, non-college populations, or that explore neural mechanism of music induced emotions would further enrich our understanding of the adaptive and maladaptive use of music and its effects on mood regulation.</a:t>
            </a:r>
            <a:endParaRPr lang="en-US" sz="2800" dirty="0">
              <a:effectLst/>
              <a:latin typeface="+mj-lt"/>
            </a:endParaRPr>
          </a:p>
        </p:txBody>
      </p:sp>
      <p:pic>
        <p:nvPicPr>
          <p:cNvPr id="15" name="Picture 15">
            <a:extLst>
              <a:ext uri="{FF2B5EF4-FFF2-40B4-BE49-F238E27FC236}">
                <a16:creationId xmlns:a16="http://schemas.microsoft.com/office/drawing/2014/main" id="{AC956DBE-F189-8A48-3EC5-795C26AC5813}"/>
              </a:ext>
            </a:extLst>
          </p:cNvPr>
          <p:cNvPicPr>
            <a:picLocks noChangeAspect="1"/>
          </p:cNvPicPr>
          <p:nvPr/>
        </p:nvPicPr>
        <p:blipFill rotWithShape="1">
          <a:blip r:embed="rId14">
            <a:extLst>
              <a:ext uri="{28A0092B-C50C-407E-A947-70E740481C1C}">
                <a14:useLocalDpi xmlns:a14="http://schemas.microsoft.com/office/drawing/2010/main" val="0"/>
              </a:ext>
            </a:extLst>
          </a:blip>
          <a:srcRect l="10222" r="6274"/>
          <a:stretch/>
        </p:blipFill>
        <p:spPr>
          <a:xfrm>
            <a:off x="15671018" y="22300031"/>
            <a:ext cx="6388882" cy="2877500"/>
          </a:xfrm>
          <a:prstGeom prst="rect">
            <a:avLst/>
          </a:prstGeom>
        </p:spPr>
      </p:pic>
      <p:pic>
        <p:nvPicPr>
          <p:cNvPr id="16" name="Picture 16">
            <a:extLst>
              <a:ext uri="{FF2B5EF4-FFF2-40B4-BE49-F238E27FC236}">
                <a16:creationId xmlns:a16="http://schemas.microsoft.com/office/drawing/2014/main" id="{2DC08047-147D-7D41-90BB-E004159993D3}"/>
              </a:ext>
            </a:extLst>
          </p:cNvPr>
          <p:cNvPicPr>
            <a:picLocks noChangeAspect="1"/>
          </p:cNvPicPr>
          <p:nvPr/>
        </p:nvPicPr>
        <p:blipFill rotWithShape="1">
          <a:blip r:embed="rId15">
            <a:extLst>
              <a:ext uri="{28A0092B-C50C-407E-A947-70E740481C1C}">
                <a14:useLocalDpi xmlns:a14="http://schemas.microsoft.com/office/drawing/2010/main" val="0"/>
              </a:ext>
            </a:extLst>
          </a:blip>
          <a:srcRect l="8795" r="8919"/>
          <a:stretch/>
        </p:blipFill>
        <p:spPr>
          <a:xfrm>
            <a:off x="22281175" y="22300031"/>
            <a:ext cx="5906536" cy="2888001"/>
          </a:xfrm>
          <a:prstGeom prst="rect">
            <a:avLst/>
          </a:prstGeom>
        </p:spPr>
      </p:pic>
      <p:pic>
        <p:nvPicPr>
          <p:cNvPr id="6" name="Picture 5" descr="Chart, line chart&#10;&#10;Description automatically generated">
            <a:extLst>
              <a:ext uri="{FF2B5EF4-FFF2-40B4-BE49-F238E27FC236}">
                <a16:creationId xmlns:a16="http://schemas.microsoft.com/office/drawing/2014/main" id="{4D74A7B6-F465-1598-225F-44A5084B6839}"/>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5675661" y="27419660"/>
            <a:ext cx="6509884" cy="3745966"/>
          </a:xfrm>
          <a:prstGeom prst="rect">
            <a:avLst/>
          </a:prstGeom>
        </p:spPr>
      </p:pic>
      <p:sp>
        <p:nvSpPr>
          <p:cNvPr id="14" name="TextBox 13">
            <a:extLst>
              <a:ext uri="{FF2B5EF4-FFF2-40B4-BE49-F238E27FC236}">
                <a16:creationId xmlns:a16="http://schemas.microsoft.com/office/drawing/2014/main" id="{0CB74E86-F830-B46A-7FD2-420E8CE65B81}"/>
              </a:ext>
            </a:extLst>
          </p:cNvPr>
          <p:cNvSpPr txBox="1"/>
          <p:nvPr/>
        </p:nvSpPr>
        <p:spPr>
          <a:xfrm flipH="1">
            <a:off x="15685699" y="25970264"/>
            <a:ext cx="6321362" cy="1200329"/>
          </a:xfrm>
          <a:prstGeom prst="rect">
            <a:avLst/>
          </a:prstGeom>
          <a:noFill/>
        </p:spPr>
        <p:txBody>
          <a:bodyPr wrap="square" rtlCol="0">
            <a:spAutoFit/>
          </a:bodyPr>
          <a:lstStyle/>
          <a:p>
            <a:r>
              <a:rPr lang="en-US"/>
              <a:t>Figure 1</a:t>
            </a:r>
          </a:p>
          <a:p>
            <a:r>
              <a:rPr lang="en-US" i="1"/>
              <a:t>PRE VS POST Positive PANAS Scores for Upbeat and Melancholy music conditions</a:t>
            </a:r>
          </a:p>
        </p:txBody>
      </p:sp>
      <p:pic>
        <p:nvPicPr>
          <p:cNvPr id="17" name="Picture 16" descr="Chart, line chart&#10;&#10;Description automatically generated">
            <a:extLst>
              <a:ext uri="{FF2B5EF4-FFF2-40B4-BE49-F238E27FC236}">
                <a16:creationId xmlns:a16="http://schemas.microsoft.com/office/drawing/2014/main" id="{A3C18824-C182-5604-F660-CEC796393EE6}"/>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1945600" y="27170592"/>
            <a:ext cx="6607782" cy="4320473"/>
          </a:xfrm>
          <a:prstGeom prst="rect">
            <a:avLst/>
          </a:prstGeom>
        </p:spPr>
      </p:pic>
      <p:sp>
        <p:nvSpPr>
          <p:cNvPr id="18" name="TextBox 17">
            <a:extLst>
              <a:ext uri="{FF2B5EF4-FFF2-40B4-BE49-F238E27FC236}">
                <a16:creationId xmlns:a16="http://schemas.microsoft.com/office/drawing/2014/main" id="{C0BEC44B-9798-CAB6-2996-99FF8107A727}"/>
              </a:ext>
            </a:extLst>
          </p:cNvPr>
          <p:cNvSpPr txBox="1"/>
          <p:nvPr/>
        </p:nvSpPr>
        <p:spPr>
          <a:xfrm>
            <a:off x="22491968" y="25970263"/>
            <a:ext cx="5424343" cy="1200329"/>
          </a:xfrm>
          <a:prstGeom prst="rect">
            <a:avLst/>
          </a:prstGeom>
          <a:noFill/>
        </p:spPr>
        <p:txBody>
          <a:bodyPr wrap="square" rtlCol="0">
            <a:spAutoFit/>
          </a:bodyPr>
          <a:lstStyle/>
          <a:p>
            <a:r>
              <a:rPr lang="en-US"/>
              <a:t>Figure 2</a:t>
            </a:r>
          </a:p>
          <a:p>
            <a:r>
              <a:rPr lang="en-US" i="1"/>
              <a:t>PRE VS POST Negative PANAS Scores for Upbeat and Melancholy music conditions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618D0C69243846BA84C522DCD5C56D" ma:contentTypeVersion="10" ma:contentTypeDescription="Create a new document." ma:contentTypeScope="" ma:versionID="f92f65f85613086e58870125bb643c68">
  <xsd:schema xmlns:xsd="http://www.w3.org/2001/XMLSchema" xmlns:xs="http://www.w3.org/2001/XMLSchema" xmlns:p="http://schemas.microsoft.com/office/2006/metadata/properties" xmlns:ns3="6f486c11-2bb7-4e0c-a65c-00a8e3a4b34d" xmlns:ns4="25938bed-2c6e-4ebb-9d39-6d9ae9cf28ab" targetNamespace="http://schemas.microsoft.com/office/2006/metadata/properties" ma:root="true" ma:fieldsID="50574df96d30a62735c63fd018d8e859" ns3:_="" ns4:_="">
    <xsd:import namespace="6f486c11-2bb7-4e0c-a65c-00a8e3a4b34d"/>
    <xsd:import namespace="25938bed-2c6e-4ebb-9d39-6d9ae9cf28a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86c11-2bb7-4e0c-a65c-00a8e3a4b3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938bed-2c6e-4ebb-9d39-6d9ae9cf28a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f486c11-2bb7-4e0c-a65c-00a8e3a4b34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E857CD-16C8-4437-A02D-A437C1512EF4}">
  <ds:schemaRefs>
    <ds:schemaRef ds:uri="http://schemas.microsoft.com/office/2006/metadata/contentType"/>
    <ds:schemaRef ds:uri="http://schemas.microsoft.com/office/2006/metadata/properties/metaAttributes"/>
    <ds:schemaRef ds:uri="http://www.w3.org/2000/xmlns/"/>
    <ds:schemaRef ds:uri="http://www.w3.org/2001/XMLSchema"/>
    <ds:schemaRef ds:uri="6f486c11-2bb7-4e0c-a65c-00a8e3a4b34d"/>
    <ds:schemaRef ds:uri="25938bed-2c6e-4ebb-9d39-6d9ae9cf28ab"/>
  </ds:schemaRefs>
</ds:datastoreItem>
</file>

<file path=customXml/itemProps2.xml><?xml version="1.0" encoding="utf-8"?>
<ds:datastoreItem xmlns:ds="http://schemas.openxmlformats.org/officeDocument/2006/customXml" ds:itemID="{B4F2C168-682C-4943-9A2E-7BB26FC3F24E}">
  <ds:schemaRefs>
    <ds:schemaRef ds:uri="http://schemas.microsoft.com/office/2006/metadata/properties"/>
    <ds:schemaRef ds:uri="http://www.w3.org/2000/xmlns/"/>
    <ds:schemaRef ds:uri="6f486c11-2bb7-4e0c-a65c-00a8e3a4b34d"/>
    <ds:schemaRef ds:uri="http://www.w3.org/2001/XMLSchema-instance"/>
  </ds:schemaRefs>
</ds:datastoreItem>
</file>

<file path=customXml/itemProps3.xml><?xml version="1.0" encoding="utf-8"?>
<ds:datastoreItem xmlns:ds="http://schemas.openxmlformats.org/officeDocument/2006/customXml" ds:itemID="{B3F157EE-BB29-4FDD-921F-1814D4124B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1747</Words>
  <Application>Microsoft Office PowerPoint</Application>
  <PresentationFormat>Custom</PresentationFormat>
  <Paragraphs>89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Adebayo, Abiola A</cp:lastModifiedBy>
  <cp:revision>2</cp:revision>
  <dcterms:created xsi:type="dcterms:W3CDTF">2008-02-25T01:30:43Z</dcterms:created>
  <dcterms:modified xsi:type="dcterms:W3CDTF">2023-04-08T01:10:48Z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0x010100F5618D0C69243846BA84C522DCD5C56D</vt:lpwstr>
  </property>
</Properties>
</file>