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handoutMasterIdLst>
    <p:handoutMasterId r:id="rId6"/>
  </p:handoutMasterIdLst>
  <p:sldIdLst>
    <p:sldId id="256" r:id="rId5"/>
  </p:sldIdLst>
  <p:sldSz cx="43891200" cy="32918400"/>
  <p:notesSz cx="32245300" cy="487045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684"/>
    <a:srgbClr val="00FF00"/>
    <a:srgbClr val="A71830"/>
    <a:srgbClr val="95192D"/>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2" d="100"/>
          <a:sy n="112" d="100"/>
        </p:scale>
        <p:origin x="78" y="-49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nscu-my.sharepoint.com/personal/jo2301da_go_minnstate_edu/Documents/psy%20assignments/Sharenting/coding.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nscu-my.sharepoint.com/personal/jo2301da_go_minnstate_edu/Documents/psy%20assignments/Sharenting/coding.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5F33-492E-BCE1-3910F2BBCF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33-492E-BCE1-3910F2BBCF56}"/>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5F33-492E-BCE1-3910F2BBCF5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round/>
                </a:ln>
                <a:effectLst/>
              </c:spPr>
            </c:leaderLines>
            <c:extLst>
              <c:ext xmlns:c15="http://schemas.microsoft.com/office/drawing/2012/chart" uri="{CE6537A1-D6FC-4f65-9D91-7224C49458BB}"/>
            </c:extLst>
          </c:dLbls>
          <c:cat>
            <c:strRef>
              <c:f>Sheet2!$A$18:$A$20</c:f>
              <c:strCache>
                <c:ptCount val="3"/>
                <c:pt idx="0">
                  <c:v>White/Caucasian</c:v>
                </c:pt>
                <c:pt idx="1">
                  <c:v>Black/African</c:v>
                </c:pt>
                <c:pt idx="2">
                  <c:v>Asian</c:v>
                </c:pt>
              </c:strCache>
            </c:strRef>
          </c:cat>
          <c:val>
            <c:numRef>
              <c:f>Sheet2!$B$18:$B$20</c:f>
              <c:numCache>
                <c:formatCode>General</c:formatCode>
                <c:ptCount val="3"/>
                <c:pt idx="0">
                  <c:v>32</c:v>
                </c:pt>
                <c:pt idx="1">
                  <c:v>10</c:v>
                </c:pt>
                <c:pt idx="2">
                  <c:v>8</c:v>
                </c:pt>
              </c:numCache>
            </c:numRef>
          </c:val>
          <c:extLst>
            <c:ext xmlns:c16="http://schemas.microsoft.com/office/drawing/2014/chart" uri="{C3380CC4-5D6E-409C-BE32-E72D297353CC}">
              <c16:uniqueId val="{00000006-5F33-492E-BCE1-3910F2BBCF5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round/>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DBA5-456C-B30B-1C18F926D7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A5-456C-B30B-1C18F926D726}"/>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DBA5-456C-B30B-1C18F926D72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round/>
                </a:ln>
                <a:effectLst/>
              </c:spPr>
            </c:leaderLines>
            <c:extLst>
              <c:ext xmlns:c15="http://schemas.microsoft.com/office/drawing/2012/chart" uri="{CE6537A1-D6FC-4f65-9D91-7224C49458BB}"/>
            </c:extLst>
          </c:dLbls>
          <c:cat>
            <c:strRef>
              <c:f>[coding.xlsx]Sheet2!$A$33:$A$35</c:f>
              <c:strCache>
                <c:ptCount val="3"/>
                <c:pt idx="0">
                  <c:v> Toddlers and preK (1-5)</c:v>
                </c:pt>
                <c:pt idx="1">
                  <c:v>Babies (0-1)</c:v>
                </c:pt>
                <c:pt idx="2">
                  <c:v>School age (5-13) </c:v>
                </c:pt>
              </c:strCache>
            </c:strRef>
          </c:cat>
          <c:val>
            <c:numRef>
              <c:f>[coding.xlsx]Sheet2!$B$33:$B$35</c:f>
              <c:numCache>
                <c:formatCode>General</c:formatCode>
                <c:ptCount val="3"/>
                <c:pt idx="0">
                  <c:v>26</c:v>
                </c:pt>
                <c:pt idx="1">
                  <c:v>18</c:v>
                </c:pt>
                <c:pt idx="2">
                  <c:v>6</c:v>
                </c:pt>
              </c:numCache>
            </c:numRef>
          </c:val>
          <c:extLst>
            <c:ext xmlns:c16="http://schemas.microsoft.com/office/drawing/2014/chart" uri="{C3380CC4-5D6E-409C-BE32-E72D297353CC}">
              <c16:uniqueId val="{00000006-DBA5-456C-B30B-1C18F926D72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round/>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cat>
            <c:strRef>
              <c:f>[coding.xlsx]Sheet2!$A$45:$A$48</c:f>
              <c:strCache>
                <c:ptCount val="4"/>
                <c:pt idx="0">
                  <c:v>Evidence of embarrassing moments </c:v>
                </c:pt>
                <c:pt idx="1">
                  <c:v>Evidence of private moments </c:v>
                </c:pt>
                <c:pt idx="2">
                  <c:v>Evidence of ad props </c:v>
                </c:pt>
                <c:pt idx="3">
                  <c:v>Evidence of caption information  </c:v>
                </c:pt>
              </c:strCache>
            </c:strRef>
          </c:cat>
          <c:val>
            <c:numRef>
              <c:f>[coding.xlsx]Sheet2!$B$45:$B$48</c:f>
              <c:numCache>
                <c:formatCode>0%</c:formatCode>
                <c:ptCount val="4"/>
                <c:pt idx="0">
                  <c:v>0.08</c:v>
                </c:pt>
                <c:pt idx="1">
                  <c:v>0.52</c:v>
                </c:pt>
                <c:pt idx="2">
                  <c:v>0.34</c:v>
                </c:pt>
                <c:pt idx="3">
                  <c:v>0.78</c:v>
                </c:pt>
              </c:numCache>
            </c:numRef>
          </c:val>
          <c:extLst>
            <c:ext xmlns:c16="http://schemas.microsoft.com/office/drawing/2014/chart" uri="{C3380CC4-5D6E-409C-BE32-E72D297353CC}">
              <c16:uniqueId val="{00000000-4849-4371-996F-F917B44835B3}"/>
            </c:ext>
          </c:extLst>
        </c:ser>
        <c:dLbls>
          <c:showLegendKey val="0"/>
          <c:showVal val="0"/>
          <c:showCatName val="0"/>
          <c:showSerName val="0"/>
          <c:showPercent val="0"/>
          <c:showBubbleSize val="0"/>
        </c:dLbls>
        <c:gapWidth val="219"/>
        <c:overlap val="-27"/>
        <c:axId val="1975124735"/>
        <c:axId val="100237135"/>
      </c:barChart>
      <c:catAx>
        <c:axId val="197512473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Sharenting Evidence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237135"/>
        <c:crosses val="autoZero"/>
        <c:auto val="1"/>
        <c:lblAlgn val="ctr"/>
        <c:lblOffset val="100"/>
        <c:noMultiLvlLbl val="0"/>
      </c:catAx>
      <c:valAx>
        <c:axId val="100237135"/>
        <c:scaling>
          <c:orientation val="minMax"/>
          <c:max val="1"/>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 of Content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cmpd="dbl">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5124735"/>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round/>
    </a:ln>
    <a:effectLst/>
  </c:spPr>
  <c:txPr>
    <a:bodyPr/>
    <a:lstStyle/>
    <a:p>
      <a:pPr>
        <a:defRPr sz="1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cat>
            <c:strRef>
              <c:f>[coding.xlsx]Sheet2!$A$57:$A$62</c:f>
              <c:strCache>
                <c:ptCount val="6"/>
                <c:pt idx="0">
                  <c:v>Face showing </c:v>
                </c:pt>
                <c:pt idx="1">
                  <c:v>Names shared </c:v>
                </c:pt>
                <c:pt idx="2">
                  <c:v>School information</c:v>
                </c:pt>
                <c:pt idx="3">
                  <c:v>Birthdays </c:v>
                </c:pt>
                <c:pt idx="4">
                  <c:v>Child age</c:v>
                </c:pt>
                <c:pt idx="5">
                  <c:v>Others (Pet names, birth weight etc)</c:v>
                </c:pt>
              </c:strCache>
            </c:strRef>
          </c:cat>
          <c:val>
            <c:numRef>
              <c:f>[coding.xlsx]Sheet2!$B$57:$B$62</c:f>
              <c:numCache>
                <c:formatCode>0%</c:formatCode>
                <c:ptCount val="6"/>
                <c:pt idx="0">
                  <c:v>0.94</c:v>
                </c:pt>
                <c:pt idx="1">
                  <c:v>0.98</c:v>
                </c:pt>
                <c:pt idx="2">
                  <c:v>0.04</c:v>
                </c:pt>
                <c:pt idx="3">
                  <c:v>0.3</c:v>
                </c:pt>
                <c:pt idx="4">
                  <c:v>0.32</c:v>
                </c:pt>
                <c:pt idx="5">
                  <c:v>0.08</c:v>
                </c:pt>
              </c:numCache>
            </c:numRef>
          </c:val>
          <c:extLst>
            <c:ext xmlns:c16="http://schemas.microsoft.com/office/drawing/2014/chart" uri="{C3380CC4-5D6E-409C-BE32-E72D297353CC}">
              <c16:uniqueId val="{00000000-7779-4CB7-9FAA-D05819B3EE2E}"/>
            </c:ext>
          </c:extLst>
        </c:ser>
        <c:dLbls>
          <c:showLegendKey val="0"/>
          <c:showVal val="0"/>
          <c:showCatName val="0"/>
          <c:showSerName val="0"/>
          <c:showPercent val="0"/>
          <c:showBubbleSize val="0"/>
        </c:dLbls>
        <c:gapWidth val="219"/>
        <c:overlap val="-27"/>
        <c:axId val="95779871"/>
        <c:axId val="100235215"/>
      </c:barChart>
      <c:catAx>
        <c:axId val="9577987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Private Identity Information</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235215"/>
        <c:crosses val="autoZero"/>
        <c:auto val="1"/>
        <c:lblAlgn val="ctr"/>
        <c:lblOffset val="100"/>
        <c:noMultiLvlLbl val="0"/>
      </c:catAx>
      <c:valAx>
        <c:axId val="100235215"/>
        <c:scaling>
          <c:orientation val="minMax"/>
          <c:max val="1"/>
          <c:min val="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Percentage of Content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5779871"/>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round/>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round/>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50000"/>
            <a:lumOff val="50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round/>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50000"/>
            <a:lumOff val="50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4763"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defTabSz="4624388">
              <a:defRPr sz="6000"/>
            </a:lvl1pPr>
          </a:lstStyle>
          <a:p>
            <a:pPr>
              <a:defRPr/>
            </a:pPr>
            <a:endParaRPr lang="en-US"/>
          </a:p>
        </p:txBody>
      </p:sp>
      <p:sp>
        <p:nvSpPr>
          <p:cNvPr id="4099" name="Rectangle 1027"/>
          <p:cNvSpPr>
            <a:spLocks noGrp="1" noChangeArrowheads="1"/>
          </p:cNvSpPr>
          <p:nvPr>
            <p:ph type="dt" sz="quarter" idx="1"/>
          </p:nvPr>
        </p:nvSpPr>
        <p:spPr bwMode="auto">
          <a:xfrm>
            <a:off x="18270538" y="0"/>
            <a:ext cx="13974762"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algn="r" defTabSz="4624388">
              <a:defRPr sz="6000"/>
            </a:lvl1pPr>
          </a:lstStyle>
          <a:p>
            <a:pPr>
              <a:defRPr/>
            </a:pPr>
            <a:endParaRPr lang="en-US"/>
          </a:p>
        </p:txBody>
      </p:sp>
      <p:sp>
        <p:nvSpPr>
          <p:cNvPr id="4100" name="Rectangle 1028"/>
          <p:cNvSpPr>
            <a:spLocks noGrp="1" noChangeArrowheads="1"/>
          </p:cNvSpPr>
          <p:nvPr>
            <p:ph type="ftr" sz="quarter" idx="2"/>
          </p:nvPr>
        </p:nvSpPr>
        <p:spPr bwMode="auto">
          <a:xfrm>
            <a:off x="0" y="46269275"/>
            <a:ext cx="13974763"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defTabSz="4624388">
              <a:defRPr sz="6000"/>
            </a:lvl1pPr>
          </a:lstStyle>
          <a:p>
            <a:pPr>
              <a:defRPr/>
            </a:pPr>
            <a:endParaRPr lang="en-US"/>
          </a:p>
        </p:txBody>
      </p:sp>
      <p:sp>
        <p:nvSpPr>
          <p:cNvPr id="4101" name="Rectangle 1029"/>
          <p:cNvSpPr>
            <a:spLocks noGrp="1" noChangeArrowheads="1"/>
          </p:cNvSpPr>
          <p:nvPr>
            <p:ph type="sldNum" sz="quarter" idx="3"/>
          </p:nvPr>
        </p:nvSpPr>
        <p:spPr bwMode="auto">
          <a:xfrm>
            <a:off x="18270538" y="46269275"/>
            <a:ext cx="13974762"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algn="r" defTabSz="4624388">
              <a:defRPr sz="6000"/>
            </a:lvl1pPr>
          </a:lstStyle>
          <a:p>
            <a:pPr>
              <a:defRPr/>
            </a:pPr>
            <a:fld id="{B8B3CFD6-5F8B-4498-AEEF-4A7AE67F5226}" type="slidenum">
              <a:rPr lang="en-US"/>
              <a:pPr>
                <a:defRPr/>
              </a:pPr>
              <a:t>‹#›</a:t>
            </a:fld>
            <a:endParaRPr lang="en-US"/>
          </a:p>
        </p:txBody>
      </p:sp>
    </p:spTree>
    <p:extLst>
      <p:ext uri="{BB962C8B-B14F-4D97-AF65-F5344CB8AC3E}">
        <p14:creationId xmlns:p14="http://schemas.microsoft.com/office/powerpoint/2010/main" val="3549426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6" cy="7054850"/>
          </a:xfrm>
        </p:spPr>
        <p:txBody>
          <a:body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B6357-F20F-43D2-9DCA-AC2B658AB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EDE47-337B-4038-ABF4-59D8DCBFCB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044" y="2925764"/>
            <a:ext cx="9326034"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123" y="2925764"/>
            <a:ext cx="2784545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24C8D-EC12-4379-A815-9D1550921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14E07-7810-4A3A-A4C4-60D252C37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6"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6"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B68B5-F073-441E-94A2-316235488B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123" y="9509126"/>
            <a:ext cx="18585744"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574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B978E-4FA4-4F63-868C-F7D9869657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6" y="7369176"/>
            <a:ext cx="194013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6" y="10439401"/>
            <a:ext cx="194013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140B1B-CC1E-4323-9E17-D3BE584E26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102C7A-B6E2-41B6-8346-8EE4443879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6858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0" name="Rectangle 2"/>
          <p:cNvSpPr>
            <a:spLocks noChangeArrowheads="1"/>
          </p:cNvSpPr>
          <p:nvPr userDrawn="1"/>
        </p:nvSpPr>
        <p:spPr bwMode="auto">
          <a:xfrm>
            <a:off x="685800" y="457200"/>
            <a:ext cx="42519600" cy="4572000"/>
          </a:xfrm>
          <a:prstGeom prst="rect">
            <a:avLst/>
          </a:prstGeom>
          <a:solidFill>
            <a:schemeClr val="bg1"/>
          </a:solidFill>
          <a:ln w="101600">
            <a:solidFill>
              <a:schemeClr val="tx1"/>
            </a:solidFill>
            <a:miter lim="800000"/>
            <a:headEnd/>
            <a:tailEnd/>
          </a:ln>
        </p:spPr>
        <p:txBody>
          <a:bodyPr wrap="none" anchor="ctr"/>
          <a:lstStyle/>
          <a:p>
            <a:endParaRPr lang="en-US"/>
          </a:p>
        </p:txBody>
      </p:sp>
      <p:pic>
        <p:nvPicPr>
          <p:cNvPr id="11" name="Picture 10" descr="MSUM_Signature_Vert_Color.png"/>
          <p:cNvPicPr>
            <a:picLocks noChangeAspect="1"/>
          </p:cNvPicPr>
          <p:nvPr userDrawn="1"/>
        </p:nvPicPr>
        <p:blipFill>
          <a:blip r:embed="rId2" cstate="print"/>
          <a:srcRect l="11375" t="9065" r="8999" b="16606"/>
          <a:stretch>
            <a:fillRect/>
          </a:stretch>
        </p:blipFill>
        <p:spPr>
          <a:xfrm>
            <a:off x="762000" y="533400"/>
            <a:ext cx="6791092" cy="4419600"/>
          </a:xfrm>
          <a:prstGeom prst="rect">
            <a:avLst/>
          </a:prstGeom>
        </p:spPr>
      </p:pic>
      <p:pic>
        <p:nvPicPr>
          <p:cNvPr id="12" name="Picture 11" descr="MSUM_Signature_Vert_Color.png"/>
          <p:cNvPicPr>
            <a:picLocks noChangeAspect="1"/>
          </p:cNvPicPr>
          <p:nvPr userDrawn="1"/>
        </p:nvPicPr>
        <p:blipFill>
          <a:blip r:embed="rId2" cstate="print"/>
          <a:srcRect l="11375" t="9065" r="8999" b="16606"/>
          <a:stretch>
            <a:fillRect/>
          </a:stretch>
        </p:blipFill>
        <p:spPr>
          <a:xfrm>
            <a:off x="36338108" y="533400"/>
            <a:ext cx="6791092" cy="4419600"/>
          </a:xfrm>
          <a:prstGeom prst="rect">
            <a:avLst/>
          </a:prstGeom>
        </p:spPr>
      </p:pic>
      <p:sp>
        <p:nvSpPr>
          <p:cNvPr id="13" name="Rectangle 7"/>
          <p:cNvSpPr>
            <a:spLocks noChangeArrowheads="1"/>
          </p:cNvSpPr>
          <p:nvPr userDrawn="1"/>
        </p:nvSpPr>
        <p:spPr bwMode="auto">
          <a:xfrm>
            <a:off x="294894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4" name="Rectangle 7"/>
          <p:cNvSpPr>
            <a:spLocks noChangeArrowheads="1"/>
          </p:cNvSpPr>
          <p:nvPr userDrawn="1"/>
        </p:nvSpPr>
        <p:spPr bwMode="auto">
          <a:xfrm>
            <a:off x="150876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77DB-811D-4D4B-A437-B6F5F13A2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6"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6"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6"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63DD7-2FA8-4C7E-B189-5FBAFF32B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5192D"/>
            </a:gs>
            <a:gs pos="100000">
              <a:srgbClr val="FFFF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123" y="2925763"/>
            <a:ext cx="37306956" cy="54864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123" y="9509126"/>
            <a:ext cx="37306956" cy="19751675"/>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123"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defRPr sz="7500"/>
            </a:lvl1pPr>
          </a:lstStyle>
          <a:p>
            <a:pPr>
              <a:defRPr/>
            </a:pPr>
            <a:endParaRPr lang="en-US"/>
          </a:p>
        </p:txBody>
      </p:sp>
      <p:sp>
        <p:nvSpPr>
          <p:cNvPr id="1029" name="Rectangle 5"/>
          <p:cNvSpPr>
            <a:spLocks noGrp="1" noChangeArrowheads="1"/>
          </p:cNvSpPr>
          <p:nvPr>
            <p:ph type="ftr" sz="quarter" idx="3"/>
          </p:nvPr>
        </p:nvSpPr>
        <p:spPr bwMode="auto">
          <a:xfrm>
            <a:off x="14995879" y="29992639"/>
            <a:ext cx="13899444"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a:defRPr sz="7500"/>
            </a:lvl1pPr>
          </a:lstStyle>
          <a:p>
            <a:pPr>
              <a:defRPr/>
            </a:pPr>
            <a:endParaRPr lang="en-US"/>
          </a:p>
        </p:txBody>
      </p:sp>
      <p:sp>
        <p:nvSpPr>
          <p:cNvPr id="1030" name="Rectangle 6"/>
          <p:cNvSpPr>
            <a:spLocks noGrp="1" noChangeArrowheads="1"/>
          </p:cNvSpPr>
          <p:nvPr>
            <p:ph type="sldNum" sz="quarter" idx="4"/>
          </p:nvPr>
        </p:nvSpPr>
        <p:spPr bwMode="auto">
          <a:xfrm>
            <a:off x="31455078"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a:defRPr sz="7500"/>
            </a:lvl1pPr>
          </a:lstStyle>
          <a:p>
            <a:pPr>
              <a:defRPr/>
            </a:pPr>
            <a:fld id="{6D529940-573F-4198-ABEC-FC7DDCE84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Times New Roman" charset="0"/>
        </a:defRPr>
      </a:lvl2pPr>
      <a:lvl3pPr algn="ctr" defTabSz="4911725" rtl="0" eaLnBrk="0" fontAlgn="base" hangingPunct="0">
        <a:spcBef>
          <a:spcPct val="0"/>
        </a:spcBef>
        <a:spcAft>
          <a:spcPct val="0"/>
        </a:spcAft>
        <a:defRPr sz="23600">
          <a:solidFill>
            <a:schemeClr val="tx2"/>
          </a:solidFill>
          <a:latin typeface="Times New Roman" charset="0"/>
        </a:defRPr>
      </a:lvl3pPr>
      <a:lvl4pPr algn="ctr" defTabSz="4911725" rtl="0" eaLnBrk="0" fontAlgn="base" hangingPunct="0">
        <a:spcBef>
          <a:spcPct val="0"/>
        </a:spcBef>
        <a:spcAft>
          <a:spcPct val="0"/>
        </a:spcAft>
        <a:defRPr sz="23600">
          <a:solidFill>
            <a:schemeClr val="tx2"/>
          </a:solidFill>
          <a:latin typeface="Times New Roman" charset="0"/>
        </a:defRPr>
      </a:lvl4pPr>
      <a:lvl5pPr algn="ctr" defTabSz="4911725" rtl="0" eaLnBrk="0" fontAlgn="base" hangingPunct="0">
        <a:spcBef>
          <a:spcPct val="0"/>
        </a:spcBef>
        <a:spcAft>
          <a:spcPct val="0"/>
        </a:spcAft>
        <a:defRPr sz="23600">
          <a:solidFill>
            <a:schemeClr val="tx2"/>
          </a:solidFill>
          <a:latin typeface="Times New Roman" charset="0"/>
        </a:defRPr>
      </a:lvl5pPr>
      <a:lvl6pPr marL="457200" algn="ctr" defTabSz="4911725" rtl="0" eaLnBrk="0" fontAlgn="base" hangingPunct="0">
        <a:spcBef>
          <a:spcPct val="0"/>
        </a:spcBef>
        <a:spcAft>
          <a:spcPct val="0"/>
        </a:spcAft>
        <a:defRPr sz="23600">
          <a:solidFill>
            <a:schemeClr val="tx2"/>
          </a:solidFill>
          <a:latin typeface="Times New Roman" charset="0"/>
        </a:defRPr>
      </a:lvl6pPr>
      <a:lvl7pPr marL="914400" algn="ctr" defTabSz="4911725" rtl="0" eaLnBrk="0" fontAlgn="base" hangingPunct="0">
        <a:spcBef>
          <a:spcPct val="0"/>
        </a:spcBef>
        <a:spcAft>
          <a:spcPct val="0"/>
        </a:spcAft>
        <a:defRPr sz="23600">
          <a:solidFill>
            <a:schemeClr val="tx2"/>
          </a:solidFill>
          <a:latin typeface="Times New Roman" charset="0"/>
        </a:defRPr>
      </a:lvl7pPr>
      <a:lvl8pPr marL="1371600" algn="ctr" defTabSz="4911725" rtl="0" eaLnBrk="0" fontAlgn="base" hangingPunct="0">
        <a:spcBef>
          <a:spcPct val="0"/>
        </a:spcBef>
        <a:spcAft>
          <a:spcPct val="0"/>
        </a:spcAft>
        <a:defRPr sz="23600">
          <a:solidFill>
            <a:schemeClr val="tx2"/>
          </a:solidFill>
          <a:latin typeface="Times New Roman" charset="0"/>
        </a:defRPr>
      </a:lvl8pPr>
      <a:lvl9pPr marL="1828800" algn="ctr" defTabSz="4911725" rtl="0" eaLnBrk="0" fontAlgn="base" hangingPunct="0">
        <a:spcBef>
          <a:spcPct val="0"/>
        </a:spcBef>
        <a:spcAft>
          <a:spcPct val="0"/>
        </a:spcAft>
        <a:defRPr sz="23600">
          <a:solidFill>
            <a:schemeClr val="tx2"/>
          </a:solidFill>
          <a:latin typeface="Times New Roman" charset="0"/>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defRPr>
      </a:lvl2pPr>
      <a:lvl3pPr marL="6138863" indent="-1227138" algn="l" defTabSz="4911725" rtl="0" eaLnBrk="0" fontAlgn="base" hangingPunct="0">
        <a:spcBef>
          <a:spcPct val="20000"/>
        </a:spcBef>
        <a:spcAft>
          <a:spcPct val="0"/>
        </a:spcAft>
        <a:buChar char="•"/>
        <a:defRPr sz="12900">
          <a:solidFill>
            <a:schemeClr val="tx1"/>
          </a:solidFill>
          <a:latin typeface="+mn-lt"/>
        </a:defRPr>
      </a:lvl3pPr>
      <a:lvl4pPr marL="8594725" indent="-1227138" algn="l" defTabSz="4911725" rtl="0" eaLnBrk="0" fontAlgn="base" hangingPunct="0">
        <a:spcBef>
          <a:spcPct val="20000"/>
        </a:spcBef>
        <a:spcAft>
          <a:spcPct val="0"/>
        </a:spcAft>
        <a:buChar char="–"/>
        <a:defRPr sz="10700">
          <a:solidFill>
            <a:schemeClr val="tx1"/>
          </a:solidFill>
          <a:latin typeface="+mn-lt"/>
        </a:defRPr>
      </a:lvl4pPr>
      <a:lvl5pPr marL="11050588" indent="-1227138" algn="l" defTabSz="4911725" rtl="0" eaLnBrk="0" fontAlgn="base" hangingPunct="0">
        <a:spcBef>
          <a:spcPct val="20000"/>
        </a:spcBef>
        <a:spcAft>
          <a:spcPct val="0"/>
        </a:spcAft>
        <a:buChar char="»"/>
        <a:defRPr sz="10700">
          <a:solidFill>
            <a:schemeClr val="tx1"/>
          </a:solidFill>
          <a:latin typeface="+mn-lt"/>
        </a:defRPr>
      </a:lvl5pPr>
      <a:lvl6pPr marL="11507788" indent="-1227138" algn="l" defTabSz="4911725" rtl="0" eaLnBrk="0" fontAlgn="base" hangingPunct="0">
        <a:spcBef>
          <a:spcPct val="20000"/>
        </a:spcBef>
        <a:spcAft>
          <a:spcPct val="0"/>
        </a:spcAft>
        <a:buChar char="»"/>
        <a:defRPr sz="10700">
          <a:solidFill>
            <a:schemeClr val="tx1"/>
          </a:solidFill>
          <a:latin typeface="+mn-lt"/>
        </a:defRPr>
      </a:lvl6pPr>
      <a:lvl7pPr marL="11964988" indent="-1227138" algn="l" defTabSz="4911725" rtl="0" eaLnBrk="0" fontAlgn="base" hangingPunct="0">
        <a:spcBef>
          <a:spcPct val="20000"/>
        </a:spcBef>
        <a:spcAft>
          <a:spcPct val="0"/>
        </a:spcAft>
        <a:buChar char="»"/>
        <a:defRPr sz="10700">
          <a:solidFill>
            <a:schemeClr val="tx1"/>
          </a:solidFill>
          <a:latin typeface="+mn-lt"/>
        </a:defRPr>
      </a:lvl7pPr>
      <a:lvl8pPr marL="12422188" indent="-1227138" algn="l" defTabSz="4911725" rtl="0" eaLnBrk="0" fontAlgn="base" hangingPunct="0">
        <a:spcBef>
          <a:spcPct val="20000"/>
        </a:spcBef>
        <a:spcAft>
          <a:spcPct val="0"/>
        </a:spcAft>
        <a:buChar char="»"/>
        <a:defRPr sz="10700">
          <a:solidFill>
            <a:schemeClr val="tx1"/>
          </a:solidFill>
          <a:latin typeface="+mn-lt"/>
        </a:defRPr>
      </a:lvl8pPr>
      <a:lvl9pPr marL="12879388" indent="-1227138" algn="l" defTabSz="4911725" rtl="0" eaLnBrk="0" fontAlgn="base" hangingPunct="0">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hyperlink" Target="https://scholarship.depauw.edu/studentresearchother/37" TargetMode="External"/><Relationship Id="rId7"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image" Target="../media/image6.pn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71830">
                <a:alpha val="89804"/>
              </a:srgbClr>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705600" y="609600"/>
            <a:ext cx="30708600" cy="4031873"/>
          </a:xfrm>
          <a:prstGeom prst="rect">
            <a:avLst/>
          </a:prstGeom>
          <a:noFill/>
          <a:ln w="9525">
            <a:noFill/>
            <a:miter lim="800000"/>
            <a:headEnd/>
            <a:tailEnd/>
          </a:ln>
        </p:spPr>
        <p:txBody>
          <a:bodyPr wrap="square">
            <a:spAutoFit/>
          </a:bodyPr>
          <a:lstStyle/>
          <a:p>
            <a:pPr lvl="0" algn="ctr">
              <a:spcBef>
                <a:spcPts val="600"/>
              </a:spcBef>
            </a:pPr>
            <a:r>
              <a:rPr lang="en-US" sz="7200" b="1">
                <a:solidFill>
                  <a:srgbClr val="000000"/>
                </a:solidFill>
                <a:latin typeface="+mn-lt"/>
              </a:rPr>
              <a:t>“Sharenting” and Child Privacy: A Content Analysis of </a:t>
            </a:r>
          </a:p>
          <a:p>
            <a:pPr lvl="0" algn="ctr">
              <a:spcBef>
                <a:spcPts val="600"/>
              </a:spcBef>
            </a:pPr>
            <a:r>
              <a:rPr lang="en-US" sz="7200" b="1">
                <a:solidFill>
                  <a:srgbClr val="000000"/>
                </a:solidFill>
                <a:latin typeface="+mn-lt"/>
              </a:rPr>
              <a:t>Parent Bloggers’ Instagram Posts </a:t>
            </a:r>
            <a:br>
              <a:rPr lang="en-US" sz="9600" b="1">
                <a:solidFill>
                  <a:srgbClr val="000000"/>
                </a:solidFill>
                <a:latin typeface="+mn-lt"/>
              </a:rPr>
            </a:br>
            <a:r>
              <a:rPr lang="en-US" sz="5400" b="1">
                <a:solidFill>
                  <a:srgbClr val="000000"/>
                </a:solidFill>
                <a:latin typeface="+mn-lt"/>
              </a:rPr>
              <a:t>Abiola Adebayo ( Dr. Rochelle Bergstrom, faculty advisor)</a:t>
            </a:r>
            <a:endParaRPr lang="en-US" sz="5400" i="1">
              <a:latin typeface="+mn-lt"/>
            </a:endParaRPr>
          </a:p>
          <a:p>
            <a:pPr algn="ctr">
              <a:spcBef>
                <a:spcPts val="600"/>
              </a:spcBef>
            </a:pPr>
            <a:r>
              <a:rPr lang="en-US" sz="4800" i="1">
                <a:latin typeface="+mn-lt"/>
              </a:rPr>
              <a:t>Department of Psychology, Minnesota State University Moorhead</a:t>
            </a:r>
          </a:p>
        </p:txBody>
      </p:sp>
      <p:sp>
        <p:nvSpPr>
          <p:cNvPr id="2055" name="Text Box 11"/>
          <p:cNvSpPr txBox="1">
            <a:spLocks noChangeArrowheads="1"/>
          </p:cNvSpPr>
          <p:nvPr/>
        </p:nvSpPr>
        <p:spPr bwMode="auto">
          <a:xfrm>
            <a:off x="914166" y="4964638"/>
            <a:ext cx="13300396" cy="11602215"/>
          </a:xfrm>
          <a:prstGeom prst="rect">
            <a:avLst/>
          </a:prstGeom>
          <a:noFill/>
          <a:ln w="9525">
            <a:noFill/>
            <a:miter lim="800000"/>
            <a:headEnd/>
            <a:tailEnd/>
          </a:ln>
        </p:spPr>
        <p:txBody>
          <a:bodyPr wrap="square">
            <a:spAutoFit/>
          </a:bodyPr>
          <a:lstStyle/>
          <a:p>
            <a:pPr algn="just">
              <a:lnSpc>
                <a:spcPct val="150000"/>
              </a:lnSpc>
              <a:spcBef>
                <a:spcPct val="50000"/>
              </a:spcBef>
            </a:pPr>
            <a:r>
              <a:rPr lang="en-US" sz="4800" b="1" i="1">
                <a:latin typeface="+mn-lt"/>
                <a:cs typeface="Times New Roman" panose="02020603050405020304" pitchFamily="18" charset="0"/>
              </a:rPr>
              <a:t>Background:</a:t>
            </a:r>
          </a:p>
          <a:p>
            <a:pPr marL="457200" indent="-457200">
              <a:buFont typeface="Wingdings" panose="05000000000000000000" pitchFamily="2" charset="2"/>
              <a:buChar char="Ø"/>
            </a:pPr>
            <a:r>
              <a:rPr lang="en-US" sz="2800">
                <a:solidFill>
                  <a:prstClr val="black"/>
                </a:solidFill>
                <a:latin typeface="+mn-lt"/>
                <a:cs typeface="Times New Roman" panose="02020603050405020304" pitchFamily="18" charset="0"/>
              </a:rPr>
              <a:t> </a:t>
            </a:r>
            <a:r>
              <a:rPr lang="en-US" sz="3200" b="0" i="0">
                <a:effectLst/>
                <a:latin typeface="+mn-lt"/>
              </a:rPr>
              <a:t>Research has shown that parents, particularly mothers, share content about their children on the internet for various reasons, such as finding communities, showcasing their children's uniqueness, and demonstrating success (Lazard et al., 2019) -  a phenomenon known as “sharenting.”</a:t>
            </a:r>
          </a:p>
          <a:p>
            <a:endParaRPr lang="en-US" sz="3200">
              <a:latin typeface="+mn-lt"/>
            </a:endParaRPr>
          </a:p>
          <a:p>
            <a:pPr marL="457200" indent="-457200">
              <a:buFont typeface="Wingdings" panose="05000000000000000000" pitchFamily="2" charset="2"/>
              <a:buChar char="Ø"/>
            </a:pPr>
            <a:r>
              <a:rPr lang="en-US" sz="3200" b="0" i="0">
                <a:effectLst/>
                <a:latin typeface="+mn-lt"/>
              </a:rPr>
              <a:t>"Sharenting" has become more popular in recent years. Although it is intended to connect closer family members and friends or document important milestones, sharenting can potentially infringe a child's privacy and create risk of potential harm like identity theft, cyberbullying, or physical harm. </a:t>
            </a:r>
          </a:p>
          <a:p>
            <a:endParaRPr lang="en-US" sz="3200">
              <a:effectLst/>
              <a:latin typeface="+mn-lt"/>
            </a:endParaRPr>
          </a:p>
          <a:p>
            <a:pPr marL="457200" indent="-457200">
              <a:buFont typeface="Wingdings" panose="05000000000000000000" pitchFamily="2" charset="2"/>
              <a:buChar char="Ø"/>
            </a:pPr>
            <a:r>
              <a:rPr lang="en-US" sz="3200" b="0" i="0">
                <a:effectLst/>
                <a:latin typeface="+mn-lt"/>
              </a:rPr>
              <a:t>The current study aims to investigate whether parent bloggers violate their child's privacy and safety through sharing about their children.  The study explores </a:t>
            </a:r>
            <a:r>
              <a:rPr lang="en-US" sz="3200">
                <a:latin typeface="+mn-lt"/>
              </a:rPr>
              <a:t>the different forms that “sharenting” may take and the extent to which children are personally identifiable through shared information.</a:t>
            </a:r>
          </a:p>
          <a:p>
            <a:pPr marL="457200" indent="-457200">
              <a:buFont typeface="Wingdings" panose="05000000000000000000" pitchFamily="2" charset="2"/>
              <a:buChar char="Ø"/>
            </a:pPr>
            <a:endParaRPr lang="en-US" sz="2800">
              <a:latin typeface="+mn-lt"/>
            </a:endParaRPr>
          </a:p>
          <a:p>
            <a:pPr marL="457200" indent="-457200">
              <a:buFont typeface="Wingdings" panose="05000000000000000000" pitchFamily="2" charset="2"/>
              <a:buChar char="Ø"/>
            </a:pPr>
            <a:endParaRPr lang="en-US" sz="2800">
              <a:latin typeface="+mn-lt"/>
            </a:endParaRPr>
          </a:p>
          <a:p>
            <a:r>
              <a:rPr lang="en-US" sz="4800" b="1" i="1">
                <a:latin typeface="+mn-lt"/>
              </a:rPr>
              <a:t>Research Question:</a:t>
            </a:r>
          </a:p>
          <a:p>
            <a:pPr marL="457200" indent="-457200">
              <a:buFont typeface="Wingdings" panose="05000000000000000000" pitchFamily="2" charset="2"/>
              <a:buChar char="Ø"/>
            </a:pPr>
            <a:r>
              <a:rPr lang="en-US" sz="3200">
                <a:effectLst/>
                <a:latin typeface="+mn-lt"/>
              </a:rPr>
              <a:t>Do parents share information on social media that potentially violates their child's privacy and/or safety?</a:t>
            </a:r>
          </a:p>
          <a:p>
            <a:pPr marL="342900" marR="0" lvl="0" indent="-342900">
              <a:lnSpc>
                <a:spcPct val="107000"/>
              </a:lnSpc>
              <a:spcBef>
                <a:spcPts val="0"/>
              </a:spcBef>
              <a:spcAft>
                <a:spcPts val="0"/>
              </a:spcAft>
              <a:buFont typeface="Wingdings" panose="05000000000000000000" pitchFamily="2" charset="2"/>
              <a:buChar char=""/>
            </a:pPr>
            <a:endParaRPr lang="en-US" sz="2800">
              <a:latin typeface="+mn-lt"/>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E9E58202-5F05-1A4F-80C4-653C254FD70B}"/>
              </a:ext>
            </a:extLst>
          </p:cNvPr>
          <p:cNvGrpSpPr/>
          <p:nvPr/>
        </p:nvGrpSpPr>
        <p:grpSpPr>
          <a:xfrm>
            <a:off x="37274500" y="27188501"/>
            <a:ext cx="5373111" cy="4828516"/>
            <a:chOff x="37414200" y="27097439"/>
            <a:chExt cx="5373111" cy="4828516"/>
          </a:xfrm>
        </p:grpSpPr>
        <p:sp>
          <p:nvSpPr>
            <p:cNvPr id="9" name="Text Box 11">
              <a:extLst>
                <a:ext uri="{FF2B5EF4-FFF2-40B4-BE49-F238E27FC236}">
                  <a16:creationId xmlns:a16="http://schemas.microsoft.com/office/drawing/2014/main" id="{01A9F3A1-6E61-1E4E-845F-29C1A18A5633}"/>
                </a:ext>
              </a:extLst>
            </p:cNvPr>
            <p:cNvSpPr txBox="1">
              <a:spLocks noChangeArrowheads="1"/>
            </p:cNvSpPr>
            <p:nvPr/>
          </p:nvSpPr>
          <p:spPr bwMode="auto">
            <a:xfrm>
              <a:off x="37414200" y="27097439"/>
              <a:ext cx="5373111" cy="2369880"/>
            </a:xfrm>
            <a:prstGeom prst="rect">
              <a:avLst/>
            </a:prstGeom>
            <a:noFill/>
            <a:ln w="9525">
              <a:noFill/>
              <a:miter lim="800000"/>
              <a:headEnd/>
              <a:tailEnd/>
            </a:ln>
          </p:spPr>
          <p:txBody>
            <a:bodyPr wrap="square">
              <a:spAutoFit/>
            </a:bodyPr>
            <a:lstStyle/>
            <a:p>
              <a:pPr algn="just">
                <a:spcBef>
                  <a:spcPct val="50000"/>
                </a:spcBef>
              </a:pPr>
              <a:r>
                <a:rPr lang="en-US" sz="3600" b="1" i="1" dirty="0">
                  <a:latin typeface="+mn-lt"/>
                </a:rPr>
                <a:t>Evaluate this poster:</a:t>
              </a:r>
            </a:p>
            <a:p>
              <a:pPr algn="just">
                <a:spcBef>
                  <a:spcPct val="50000"/>
                </a:spcBef>
              </a:pPr>
              <a:r>
                <a:rPr lang="en-US" dirty="0">
                  <a:latin typeface="+mn-lt"/>
                </a:rPr>
                <a:t>Presentation ID: 9368</a:t>
              </a:r>
            </a:p>
            <a:p>
              <a:pPr algn="just">
                <a:spcBef>
                  <a:spcPct val="50000"/>
                </a:spcBef>
              </a:pPr>
              <a:r>
                <a:rPr lang="en-US" dirty="0">
                  <a:latin typeface="+mn-lt"/>
                </a:rPr>
                <a:t>Scan the QR Code or go to: </a:t>
              </a:r>
            </a:p>
            <a:p>
              <a:pPr algn="just">
                <a:spcBef>
                  <a:spcPct val="50000"/>
                </a:spcBef>
              </a:pPr>
              <a:r>
                <a:rPr lang="en-US" dirty="0">
                  <a:latin typeface="+mn-lt"/>
                </a:rPr>
                <a:t>https://bit.ly/sac2023-eval</a:t>
              </a:r>
            </a:p>
          </p:txBody>
        </p:sp>
        <p:pic>
          <p:nvPicPr>
            <p:cNvPr id="3" name="Picture 2" descr="Qr code&#10;&#10;Description automatically generated">
              <a:extLst>
                <a:ext uri="{FF2B5EF4-FFF2-40B4-BE49-F238E27FC236}">
                  <a16:creationId xmlns:a16="http://schemas.microsoft.com/office/drawing/2014/main" id="{0DF386AB-9E46-594F-8A85-14A3BDB191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1970" y="29341505"/>
              <a:ext cx="2584450" cy="2584450"/>
            </a:xfrm>
            <a:prstGeom prst="rect">
              <a:avLst/>
            </a:prstGeom>
          </p:spPr>
        </p:pic>
      </p:grpSp>
      <p:sp>
        <p:nvSpPr>
          <p:cNvPr id="2" name="TextBox 1"/>
          <p:cNvSpPr txBox="1"/>
          <p:nvPr/>
        </p:nvSpPr>
        <p:spPr>
          <a:xfrm>
            <a:off x="863995" y="17384800"/>
            <a:ext cx="13350567" cy="5755422"/>
          </a:xfrm>
          <a:prstGeom prst="rect">
            <a:avLst/>
          </a:prstGeom>
          <a:noFill/>
        </p:spPr>
        <p:txBody>
          <a:bodyPr wrap="square" rtlCol="0">
            <a:spAutoFit/>
          </a:bodyPr>
          <a:lstStyle/>
          <a:p>
            <a:r>
              <a:rPr lang="en-US" sz="4800" b="1" i="1" dirty="0">
                <a:latin typeface="+mn-lt"/>
              </a:rPr>
              <a:t>Method:</a:t>
            </a:r>
          </a:p>
          <a:p>
            <a:pPr marL="342900" indent="-342900">
              <a:buFont typeface="Wingdings" panose="05000000000000000000" pitchFamily="2" charset="2"/>
              <a:buChar char="Ø"/>
            </a:pPr>
            <a:r>
              <a:rPr lang="en-US" sz="3200" dirty="0">
                <a:latin typeface="+mn-lt"/>
              </a:rPr>
              <a:t>A descriptive content analysis was conducted using a</a:t>
            </a:r>
            <a:r>
              <a:rPr lang="en-US" sz="3200" b="0" i="0" dirty="0">
                <a:effectLst/>
                <a:latin typeface="+mn-lt"/>
              </a:rPr>
              <a:t> sample of 50 child-related </a:t>
            </a:r>
            <a:r>
              <a:rPr lang="en-US" sz="3200" b="0" i="1" dirty="0">
                <a:effectLst/>
                <a:latin typeface="+mn-lt"/>
              </a:rPr>
              <a:t>Instagram</a:t>
            </a:r>
            <a:r>
              <a:rPr lang="en-US" sz="3200" b="0" i="0" dirty="0">
                <a:effectLst/>
                <a:latin typeface="+mn-lt"/>
              </a:rPr>
              <a:t> </a:t>
            </a:r>
            <a:r>
              <a:rPr lang="en-US" sz="3200" dirty="0">
                <a:latin typeface="+mn-lt"/>
              </a:rPr>
              <a:t>posts</a:t>
            </a:r>
            <a:r>
              <a:rPr lang="en-US" sz="3200" b="0" i="0" dirty="0">
                <a:effectLst/>
                <a:latin typeface="+mn-lt"/>
              </a:rPr>
              <a:t> comprising of photos and videos were randomly selected using specific parenting-related hashtags</a:t>
            </a:r>
            <a:r>
              <a:rPr lang="en-US" sz="3200" dirty="0">
                <a:latin typeface="+mn-lt"/>
              </a:rPr>
              <a:t> like “#</a:t>
            </a:r>
            <a:r>
              <a:rPr lang="en-US" sz="3200" dirty="0" err="1">
                <a:latin typeface="+mn-lt"/>
              </a:rPr>
              <a:t>mumsofinstagram</a:t>
            </a:r>
            <a:r>
              <a:rPr lang="en-US" sz="3200" dirty="0">
                <a:latin typeface="+mn-lt"/>
              </a:rPr>
              <a:t>”.</a:t>
            </a:r>
          </a:p>
          <a:p>
            <a:pPr marL="342900" indent="-342900">
              <a:buFont typeface="Wingdings" panose="05000000000000000000" pitchFamily="2" charset="2"/>
              <a:buChar char="Ø"/>
            </a:pPr>
            <a:endParaRPr lang="en-US" sz="3200" b="0" i="0" dirty="0">
              <a:effectLst/>
              <a:latin typeface="+mn-lt"/>
            </a:endParaRPr>
          </a:p>
          <a:p>
            <a:pPr marL="342900" indent="-342900">
              <a:buFont typeface="Wingdings" panose="05000000000000000000" pitchFamily="2" charset="2"/>
              <a:buChar char="Ø"/>
            </a:pPr>
            <a:r>
              <a:rPr lang="en-US" sz="3200" dirty="0">
                <a:latin typeface="+mn-lt"/>
              </a:rPr>
              <a:t>S</a:t>
            </a:r>
            <a:r>
              <a:rPr lang="en-US" sz="3200" b="0" i="0" dirty="0">
                <a:effectLst/>
                <a:latin typeface="+mn-lt"/>
              </a:rPr>
              <a:t>election was restricted to content published during 2022 and 2023.</a:t>
            </a:r>
            <a:endParaRPr lang="en-US" sz="3200" dirty="0">
              <a:latin typeface="+mn-lt"/>
            </a:endParaRPr>
          </a:p>
          <a:p>
            <a:pPr marL="342900" indent="-342900">
              <a:buFont typeface="Wingdings" panose="05000000000000000000" pitchFamily="2" charset="2"/>
              <a:buChar char="Ø"/>
            </a:pPr>
            <a:endParaRPr lang="en-US" sz="3200" b="0" i="0" dirty="0">
              <a:effectLst/>
              <a:latin typeface="+mn-lt"/>
            </a:endParaRPr>
          </a:p>
          <a:p>
            <a:pPr marL="342900" indent="-342900">
              <a:buFont typeface="Wingdings" panose="05000000000000000000" pitchFamily="2" charset="2"/>
              <a:buChar char="Ø"/>
            </a:pPr>
            <a:r>
              <a:rPr lang="en-US" sz="3200" b="0" i="0" dirty="0">
                <a:effectLst/>
                <a:latin typeface="+mn-lt"/>
              </a:rPr>
              <a:t>Nine coding categories were identified, such as </a:t>
            </a:r>
            <a:r>
              <a:rPr lang="en-US" sz="3200" b="1" i="0" dirty="0">
                <a:effectLst/>
                <a:latin typeface="+mn-lt"/>
              </a:rPr>
              <a:t>using children as props in advertising, sharing child's private moments, sharing private identity information, sharing embarrassing content, and various demographic variables (</a:t>
            </a:r>
            <a:r>
              <a:rPr lang="en-US" sz="3200" b="1" dirty="0">
                <a:latin typeface="+mn-lt"/>
              </a:rPr>
              <a:t>McTigue, 2021).</a:t>
            </a:r>
            <a:endParaRPr lang="en-US" sz="2800" b="0" i="0" dirty="0">
              <a:effectLst/>
              <a:latin typeface="+mn-lt"/>
            </a:endParaRPr>
          </a:p>
        </p:txBody>
      </p:sp>
      <p:sp>
        <p:nvSpPr>
          <p:cNvPr id="6" name="TextBox 5"/>
          <p:cNvSpPr txBox="1"/>
          <p:nvPr/>
        </p:nvSpPr>
        <p:spPr>
          <a:xfrm>
            <a:off x="15237357" y="5314597"/>
            <a:ext cx="13498634" cy="1323439"/>
          </a:xfrm>
          <a:prstGeom prst="rect">
            <a:avLst/>
          </a:prstGeom>
          <a:noFill/>
        </p:spPr>
        <p:txBody>
          <a:bodyPr wrap="square" rtlCol="0">
            <a:spAutoFit/>
          </a:bodyPr>
          <a:lstStyle/>
          <a:p>
            <a:pPr lvl="0"/>
            <a:r>
              <a:rPr lang="en-US" sz="4800" b="1" i="1">
                <a:solidFill>
                  <a:prstClr val="black"/>
                </a:solidFill>
                <a:latin typeface="+mn-lt"/>
              </a:rPr>
              <a:t>Results:</a:t>
            </a:r>
            <a:endParaRPr lang="en-US" sz="2800">
              <a:solidFill>
                <a:prstClr val="black"/>
              </a:solidFill>
              <a:latin typeface="+mn-lt"/>
              <a:cs typeface="Times New Roman" panose="02020603050405020304" pitchFamily="18" charset="0"/>
            </a:endParaRPr>
          </a:p>
          <a:p>
            <a:pPr marL="457200" lvl="0" indent="-457200">
              <a:buFont typeface="Wingdings" panose="05000000000000000000" pitchFamily="2" charset="2"/>
              <a:buChar char="Ø"/>
            </a:pPr>
            <a:r>
              <a:rPr lang="en-US" sz="3200">
                <a:solidFill>
                  <a:prstClr val="black"/>
                </a:solidFill>
                <a:latin typeface="+mn-lt"/>
                <a:cs typeface="Times New Roman" panose="02020603050405020304" pitchFamily="18" charset="0"/>
              </a:rPr>
              <a:t>Results showed that parent sharers were overwhelmingly female (84%).</a:t>
            </a:r>
          </a:p>
        </p:txBody>
      </p:sp>
      <p:sp>
        <p:nvSpPr>
          <p:cNvPr id="7" name="TextBox 6"/>
          <p:cNvSpPr txBox="1"/>
          <p:nvPr/>
        </p:nvSpPr>
        <p:spPr>
          <a:xfrm>
            <a:off x="29961785" y="27039665"/>
            <a:ext cx="6436415" cy="4770537"/>
          </a:xfrm>
          <a:prstGeom prst="rect">
            <a:avLst/>
          </a:prstGeom>
          <a:noFill/>
        </p:spPr>
        <p:txBody>
          <a:bodyPr wrap="square" rtlCol="0">
            <a:spAutoFit/>
          </a:bodyPr>
          <a:lstStyle/>
          <a:p>
            <a:pPr>
              <a:lnSpc>
                <a:spcPct val="150000"/>
              </a:lnSpc>
            </a:pPr>
            <a:r>
              <a:rPr lang="en-US" sz="3600" b="1" i="1" dirty="0">
                <a:latin typeface="+mn-lt"/>
              </a:rPr>
              <a:t>References:</a:t>
            </a:r>
          </a:p>
          <a:p>
            <a:pPr>
              <a:lnSpc>
                <a:spcPct val="150000"/>
              </a:lnSpc>
            </a:pPr>
            <a:endParaRPr lang="en-US" sz="2000" dirty="0">
              <a:latin typeface="+mn-lt"/>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Lazard, L., </a:t>
            </a:r>
            <a:r>
              <a:rPr lang="en-US" sz="2000" dirty="0" err="1">
                <a:effectLst/>
                <a:latin typeface="+mn-lt"/>
                <a:ea typeface="Calibri" panose="020F0502020204030204" pitchFamily="34" charset="0"/>
                <a:cs typeface="Times New Roman" panose="02020603050405020304" pitchFamily="18" charset="0"/>
              </a:rPr>
              <a:t>Capdevila</a:t>
            </a:r>
            <a:r>
              <a:rPr lang="en-US" sz="2000" dirty="0">
                <a:effectLst/>
                <a:latin typeface="+mn-lt"/>
                <a:ea typeface="Calibri" panose="020F0502020204030204" pitchFamily="34" charset="0"/>
                <a:cs typeface="Times New Roman" panose="02020603050405020304" pitchFamily="18" charset="0"/>
              </a:rPr>
              <a:t>, R., Dann, C., Locke, A., &amp; Roper, S. (2019). Sharenting: Pride, affect and the day‐to‐day politics of digital mothering. </a:t>
            </a:r>
            <a:r>
              <a:rPr lang="en-US" sz="2000" i="1" dirty="0">
                <a:effectLst/>
                <a:latin typeface="+mn-lt"/>
                <a:ea typeface="Calibri" panose="020F0502020204030204" pitchFamily="34" charset="0"/>
                <a:cs typeface="Times New Roman" panose="02020603050405020304" pitchFamily="18" charset="0"/>
              </a:rPr>
              <a:t>Social and Personality Psychology Compass, 13</a:t>
            </a:r>
            <a:r>
              <a:rPr lang="en-US" sz="2000" dirty="0">
                <a:effectLst/>
                <a:latin typeface="+mn-lt"/>
                <a:ea typeface="Calibri" panose="020F0502020204030204" pitchFamily="34" charset="0"/>
                <a:cs typeface="Times New Roman" panose="02020603050405020304" pitchFamily="18" charset="0"/>
              </a:rPr>
              <a:t>(4), e12443–n/a. </a:t>
            </a:r>
          </a:p>
          <a:p>
            <a:pPr marL="457200" marR="0" indent="-457200">
              <a:spcBef>
                <a:spcPts val="0"/>
              </a:spcBef>
              <a:spcAft>
                <a:spcPts val="0"/>
              </a:spcAft>
            </a:pPr>
            <a:endParaRPr lang="en-US" sz="2000" dirty="0">
              <a:latin typeface="+mn-lt"/>
              <a:ea typeface="Calibri" panose="020F0502020204030204" pitchFamily="34" charset="0"/>
              <a:cs typeface="Times New Roman" panose="02020603050405020304" pitchFamily="18" charset="0"/>
            </a:endParaRPr>
          </a:p>
          <a:p>
            <a:pPr marL="457200" indent="-457200">
              <a:spcBef>
                <a:spcPts val="0"/>
              </a:spcBef>
              <a:spcAft>
                <a:spcPts val="0"/>
              </a:spcAft>
            </a:pPr>
            <a:r>
              <a:rPr lang="en-US" sz="2000" dirty="0">
                <a:effectLst/>
                <a:latin typeface="Times New Roman" panose="02020603050405020304" pitchFamily="18" charset="0"/>
                <a:ea typeface="Times New Roman" panose="02020603050405020304" pitchFamily="18" charset="0"/>
              </a:rPr>
              <a:t>McTigue, M. (2021). Communication </a:t>
            </a:r>
            <a:r>
              <a:rPr lang="en-US" sz="2000" dirty="0">
                <a:latin typeface="Times New Roman" panose="02020603050405020304" pitchFamily="18" charset="0"/>
                <a:ea typeface="Times New Roman" panose="02020603050405020304" pitchFamily="18" charset="0"/>
              </a:rPr>
              <a:t>e</a:t>
            </a:r>
            <a:r>
              <a:rPr lang="en-US" sz="2000" dirty="0">
                <a:effectLst/>
                <a:latin typeface="Times New Roman" panose="02020603050405020304" pitchFamily="18" charset="0"/>
                <a:ea typeface="Times New Roman" panose="02020603050405020304" pitchFamily="18" charset="0"/>
              </a:rPr>
              <a:t>thics of "Sharenting": A content </a:t>
            </a:r>
            <a:r>
              <a:rPr lang="en-US" sz="2000" dirty="0">
                <a:latin typeface="Times New Roman" panose="02020603050405020304" pitchFamily="18" charset="0"/>
                <a:ea typeface="Times New Roman" panose="02020603050405020304" pitchFamily="18" charset="0"/>
              </a:rPr>
              <a:t>a</a:t>
            </a:r>
            <a:r>
              <a:rPr lang="en-US" sz="2000" dirty="0">
                <a:effectLst/>
                <a:latin typeface="Times New Roman" panose="02020603050405020304" pitchFamily="18" charset="0"/>
                <a:ea typeface="Times New Roman" panose="02020603050405020304" pitchFamily="18" charset="0"/>
              </a:rPr>
              <a:t>nalysis of </a:t>
            </a:r>
            <a:r>
              <a:rPr lang="en-US" sz="2000" i="1" dirty="0">
                <a:effectLst/>
                <a:latin typeface="Times New Roman" panose="02020603050405020304" pitchFamily="18" charset="0"/>
                <a:ea typeface="Times New Roman" panose="02020603050405020304" pitchFamily="18" charset="0"/>
              </a:rPr>
              <a:t>Instagram</a:t>
            </a:r>
            <a:r>
              <a:rPr lang="en-US" sz="2000" dirty="0">
                <a:effectLst/>
                <a:latin typeface="Times New Roman" panose="02020603050405020304" pitchFamily="18" charset="0"/>
                <a:ea typeface="Times New Roman" panose="02020603050405020304" pitchFamily="18" charset="0"/>
              </a:rPr>
              <a:t> mom </a:t>
            </a:r>
            <a:r>
              <a:rPr lang="en-US" sz="2000" dirty="0" err="1">
                <a:latin typeface="Times New Roman" panose="02020603050405020304" pitchFamily="18" charset="0"/>
                <a:ea typeface="Times New Roman" panose="02020603050405020304" pitchFamily="18" charset="0"/>
              </a:rPr>
              <a:t>m</a:t>
            </a:r>
            <a:r>
              <a:rPr lang="en-US" sz="2000" dirty="0" err="1">
                <a:effectLst/>
                <a:latin typeface="Times New Roman" panose="02020603050405020304" pitchFamily="18" charset="0"/>
                <a:ea typeface="Times New Roman" panose="02020603050405020304" pitchFamily="18" charset="0"/>
              </a:rPr>
              <a:t>esoInfluencers</a:t>
            </a:r>
            <a:r>
              <a:rPr lang="en-US" sz="2000" dirty="0">
                <a:latin typeface="Times New Roman" panose="02020603050405020304" pitchFamily="18" charset="0"/>
                <a:ea typeface="Times New Roman" panose="02020603050405020304" pitchFamily="18" charset="0"/>
              </a:rPr>
              <a:t>.</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Student Research</a:t>
            </a:r>
            <a:r>
              <a:rPr lang="en-US" sz="2000" i="1" dirty="0">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37</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https://scholarship.depauw.edu/studentresearchother/37</a:t>
            </a:r>
            <a:endParaRPr lang="en-US" sz="20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p:txBody>
      </p:sp>
      <p:pic>
        <p:nvPicPr>
          <p:cNvPr id="14" name="Picture 16">
            <a:extLst>
              <a:ext uri="{FF2B5EF4-FFF2-40B4-BE49-F238E27FC236}">
                <a16:creationId xmlns:a16="http://schemas.microsoft.com/office/drawing/2014/main" id="{2FF8F599-FE37-2B26-53B4-A2E35A0E62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154"/>
          <a:stretch/>
        </p:blipFill>
        <p:spPr>
          <a:xfrm>
            <a:off x="39023837" y="10670598"/>
            <a:ext cx="3938516" cy="3850739"/>
          </a:xfrm>
          <a:prstGeom prst="rect">
            <a:avLst/>
          </a:prstGeom>
        </p:spPr>
      </p:pic>
      <p:sp>
        <p:nvSpPr>
          <p:cNvPr id="19" name="TextBox 18">
            <a:extLst>
              <a:ext uri="{FF2B5EF4-FFF2-40B4-BE49-F238E27FC236}">
                <a16:creationId xmlns:a16="http://schemas.microsoft.com/office/drawing/2014/main" id="{9F0908A8-13CE-95E1-BF0C-616F40879B06}"/>
              </a:ext>
            </a:extLst>
          </p:cNvPr>
          <p:cNvSpPr txBox="1"/>
          <p:nvPr/>
        </p:nvSpPr>
        <p:spPr>
          <a:xfrm>
            <a:off x="29794698" y="14962942"/>
            <a:ext cx="3950774" cy="1384995"/>
          </a:xfrm>
          <a:prstGeom prst="rect">
            <a:avLst/>
          </a:prstGeom>
          <a:noFill/>
        </p:spPr>
        <p:txBody>
          <a:bodyPr wrap="square" rtlCol="0">
            <a:spAutoFit/>
          </a:bodyPr>
          <a:lstStyle/>
          <a:p>
            <a:r>
              <a:rPr lang="en-US" sz="2800">
                <a:latin typeface="+mn-lt"/>
              </a:rPr>
              <a:t>Example of parent sharing embarrassing content and private moment of child</a:t>
            </a:r>
          </a:p>
        </p:txBody>
      </p:sp>
      <p:sp>
        <p:nvSpPr>
          <p:cNvPr id="20" name="TextBox 19">
            <a:extLst>
              <a:ext uri="{FF2B5EF4-FFF2-40B4-BE49-F238E27FC236}">
                <a16:creationId xmlns:a16="http://schemas.microsoft.com/office/drawing/2014/main" id="{66507EB6-16DD-FCD2-363D-3513A0A3103E}"/>
              </a:ext>
            </a:extLst>
          </p:cNvPr>
          <p:cNvSpPr txBox="1"/>
          <p:nvPr/>
        </p:nvSpPr>
        <p:spPr>
          <a:xfrm flipH="1">
            <a:off x="34483777" y="14973007"/>
            <a:ext cx="4649268" cy="1384995"/>
          </a:xfrm>
          <a:prstGeom prst="rect">
            <a:avLst/>
          </a:prstGeom>
          <a:noFill/>
        </p:spPr>
        <p:txBody>
          <a:bodyPr wrap="square" rtlCol="0">
            <a:spAutoFit/>
          </a:bodyPr>
          <a:lstStyle/>
          <a:p>
            <a:r>
              <a:rPr lang="en-US" sz="2800" dirty="0">
                <a:latin typeface="+mn-lt"/>
              </a:rPr>
              <a:t>Example of parent sharing private information and in caption</a:t>
            </a:r>
          </a:p>
        </p:txBody>
      </p:sp>
      <p:sp>
        <p:nvSpPr>
          <p:cNvPr id="22" name="TextBox 21">
            <a:extLst>
              <a:ext uri="{FF2B5EF4-FFF2-40B4-BE49-F238E27FC236}">
                <a16:creationId xmlns:a16="http://schemas.microsoft.com/office/drawing/2014/main" id="{F9218D4F-5FAE-9B05-5E74-E01D3827E5F3}"/>
              </a:ext>
            </a:extLst>
          </p:cNvPr>
          <p:cNvSpPr txBox="1"/>
          <p:nvPr/>
        </p:nvSpPr>
        <p:spPr>
          <a:xfrm>
            <a:off x="29794698" y="17630251"/>
            <a:ext cx="13145505" cy="8771632"/>
          </a:xfrm>
          <a:prstGeom prst="rect">
            <a:avLst/>
          </a:prstGeom>
          <a:noFill/>
        </p:spPr>
        <p:txBody>
          <a:bodyPr wrap="square" rtlCol="0">
            <a:spAutoFit/>
          </a:bodyPr>
          <a:lstStyle/>
          <a:p>
            <a:r>
              <a:rPr lang="en-US" sz="4800" b="1" i="1" dirty="0">
                <a:latin typeface="+mn-lt"/>
              </a:rPr>
              <a:t>Conclusion:</a:t>
            </a:r>
          </a:p>
          <a:p>
            <a:pPr marL="457200" lvl="0" indent="-457200">
              <a:buFont typeface="Wingdings" panose="05000000000000000000" pitchFamily="2" charset="2"/>
              <a:buChar char="Ø"/>
            </a:pPr>
            <a:r>
              <a:rPr lang="en-US" sz="3200" dirty="0">
                <a:solidFill>
                  <a:prstClr val="black"/>
                </a:solidFill>
                <a:latin typeface="+mn-lt"/>
                <a:cs typeface="Times New Roman" panose="02020603050405020304" pitchFamily="18" charset="0"/>
              </a:rPr>
              <a:t>Overall, results indicate that the overwhelming majority of posts analyzed contained evidence of online parental sharing that could be considered a violation of a child's privacy, such as the sharing of private moments or information that clearly identifies the child in some way.</a:t>
            </a:r>
          </a:p>
          <a:p>
            <a:endParaRPr lang="en-US" sz="2800" dirty="0">
              <a:latin typeface="+mn-lt"/>
            </a:endParaRPr>
          </a:p>
          <a:p>
            <a:pPr>
              <a:lnSpc>
                <a:spcPct val="150000"/>
              </a:lnSpc>
            </a:pPr>
            <a:r>
              <a:rPr lang="en-US" sz="4800" b="1" i="1" dirty="0">
                <a:latin typeface="+mn-lt"/>
              </a:rPr>
              <a:t>Discussion:</a:t>
            </a:r>
          </a:p>
          <a:p>
            <a:pPr marL="457200" indent="-457200">
              <a:buFont typeface="Wingdings" panose="05000000000000000000" pitchFamily="2" charset="2"/>
              <a:buChar char="Ø"/>
            </a:pPr>
            <a:r>
              <a:rPr lang="en-US" sz="3200" b="0" i="0" dirty="0">
                <a:effectLst/>
                <a:latin typeface="+mn-lt"/>
              </a:rPr>
              <a:t>Sharenting can have negative consequences for children's privacy, identity, and future prospects. Malicious actors can use the information shared by parents for identity theft, cyberbullying, or other nefarious purposes. </a:t>
            </a:r>
          </a:p>
          <a:p>
            <a:pPr marL="457200" indent="-457200">
              <a:buFont typeface="Wingdings" panose="05000000000000000000" pitchFamily="2" charset="2"/>
              <a:buChar char="Ø"/>
            </a:pPr>
            <a:endParaRPr lang="en-US" sz="3200" dirty="0">
              <a:latin typeface="+mn-lt"/>
            </a:endParaRPr>
          </a:p>
          <a:p>
            <a:pPr marL="457200" indent="-457200">
              <a:buFont typeface="Wingdings" panose="05000000000000000000" pitchFamily="2" charset="2"/>
              <a:buChar char="Ø"/>
            </a:pPr>
            <a:r>
              <a:rPr lang="en-US" sz="3200" b="0" i="0" dirty="0">
                <a:effectLst/>
                <a:latin typeface="+mn-lt"/>
              </a:rPr>
              <a:t>Parents should weigh the risks and benefits of sharenting, find a balance between sharing and oversharing, and prioritize the safety and privacy of their children. By being mindful of the content they post online, parents can create a positive and safe digital footprint for their children, while also enjoying the benefits of online engagement.</a:t>
            </a:r>
            <a:endParaRPr lang="en-US" sz="3200" dirty="0">
              <a:latin typeface="+mn-lt"/>
            </a:endParaRPr>
          </a:p>
        </p:txBody>
      </p:sp>
      <p:sp>
        <p:nvSpPr>
          <p:cNvPr id="15" name="Line 12">
            <a:extLst>
              <a:ext uri="{FF2B5EF4-FFF2-40B4-BE49-F238E27FC236}">
                <a16:creationId xmlns:a16="http://schemas.microsoft.com/office/drawing/2014/main" id="{D2053840-8DA7-7E20-7083-EC080A71B12D}"/>
              </a:ext>
            </a:extLst>
          </p:cNvPr>
          <p:cNvSpPr>
            <a:spLocks noChangeShapeType="1"/>
          </p:cNvSpPr>
          <p:nvPr/>
        </p:nvSpPr>
        <p:spPr bwMode="auto">
          <a:xfrm>
            <a:off x="1038994" y="16830104"/>
            <a:ext cx="13000567" cy="0"/>
          </a:xfrm>
          <a:prstGeom prst="line">
            <a:avLst/>
          </a:prstGeom>
          <a:noFill/>
          <a:ln w="25400">
            <a:solidFill>
              <a:schemeClr val="tx1"/>
            </a:solidFill>
            <a:round/>
            <a:headEnd/>
            <a:tailEnd/>
          </a:ln>
        </p:spPr>
        <p:txBody>
          <a:bodyPr wrap="none" anchor="ctr"/>
          <a:lstStyle/>
          <a:p>
            <a:endParaRPr lang="en-US">
              <a:latin typeface="+mn-lt"/>
            </a:endParaRPr>
          </a:p>
        </p:txBody>
      </p:sp>
      <p:sp>
        <p:nvSpPr>
          <p:cNvPr id="21" name="Line 12">
            <a:extLst>
              <a:ext uri="{FF2B5EF4-FFF2-40B4-BE49-F238E27FC236}">
                <a16:creationId xmlns:a16="http://schemas.microsoft.com/office/drawing/2014/main" id="{57B46628-36B1-6159-095D-2E385F03DC02}"/>
              </a:ext>
            </a:extLst>
          </p:cNvPr>
          <p:cNvSpPr>
            <a:spLocks noChangeShapeType="1"/>
          </p:cNvSpPr>
          <p:nvPr/>
        </p:nvSpPr>
        <p:spPr bwMode="auto">
          <a:xfrm>
            <a:off x="29831529" y="17274557"/>
            <a:ext cx="13000567" cy="0"/>
          </a:xfrm>
          <a:prstGeom prst="line">
            <a:avLst/>
          </a:prstGeom>
          <a:noFill/>
          <a:ln w="25400">
            <a:solidFill>
              <a:schemeClr val="tx1"/>
            </a:solidFill>
            <a:round/>
            <a:headEnd/>
            <a:tailEnd/>
          </a:ln>
        </p:spPr>
        <p:txBody>
          <a:bodyPr wrap="none" anchor="ctr"/>
          <a:lstStyle/>
          <a:p>
            <a:endParaRPr lang="en-US">
              <a:latin typeface="+mn-lt"/>
            </a:endParaRPr>
          </a:p>
        </p:txBody>
      </p:sp>
      <p:sp>
        <p:nvSpPr>
          <p:cNvPr id="25" name="TextBox 24">
            <a:extLst>
              <a:ext uri="{FF2B5EF4-FFF2-40B4-BE49-F238E27FC236}">
                <a16:creationId xmlns:a16="http://schemas.microsoft.com/office/drawing/2014/main" id="{EA52FA03-3B62-098D-8971-CFCFD34B8ABE}"/>
              </a:ext>
            </a:extLst>
          </p:cNvPr>
          <p:cNvSpPr txBox="1"/>
          <p:nvPr/>
        </p:nvSpPr>
        <p:spPr>
          <a:xfrm>
            <a:off x="22059898" y="13746441"/>
            <a:ext cx="6388100" cy="2062103"/>
          </a:xfrm>
          <a:prstGeom prst="rect">
            <a:avLst/>
          </a:prstGeom>
          <a:noFill/>
        </p:spPr>
        <p:txBody>
          <a:bodyPr wrap="square" rtlCol="0">
            <a:spAutoFit/>
          </a:bodyPr>
          <a:lstStyle/>
          <a:p>
            <a:pPr marL="457200" lvl="0" indent="-457200">
              <a:buFont typeface="Wingdings" panose="05000000000000000000" pitchFamily="2" charset="2"/>
              <a:buChar char="Ø"/>
            </a:pPr>
            <a:r>
              <a:rPr lang="en-US" sz="3200">
                <a:solidFill>
                  <a:prstClr val="black"/>
                </a:solidFill>
                <a:latin typeface="+mn-lt"/>
                <a:cs typeface="Times New Roman" panose="02020603050405020304" pitchFamily="18" charset="0"/>
              </a:rPr>
              <a:t>36% of children being shared (18) were babies (0-1 years), 52% (26) were toddlers and preschoolers, and 12% (6) were school agers. </a:t>
            </a:r>
          </a:p>
        </p:txBody>
      </p:sp>
      <p:graphicFrame>
        <p:nvGraphicFramePr>
          <p:cNvPr id="26" name="Chart 25">
            <a:extLst>
              <a:ext uri="{FF2B5EF4-FFF2-40B4-BE49-F238E27FC236}">
                <a16:creationId xmlns:a16="http://schemas.microsoft.com/office/drawing/2014/main" id="{5167A02D-714B-C59B-5204-3FBB985D96BB}"/>
              </a:ext>
              <a:ext uri="{147F2762-F138-4A5C-976F-8EAC2B608ADB}">
                <a16:predDERef xmlns:a16="http://schemas.microsoft.com/office/drawing/2014/main" pred="{D7D16DF3-B61C-A075-2907-1A0B7D85DE19}"/>
              </a:ext>
            </a:extLst>
          </p:cNvPr>
          <p:cNvGraphicFramePr/>
          <p:nvPr>
            <p:extLst>
              <p:ext uri="{D42A27DB-BD31-4B8C-83A1-F6EECF244321}">
                <p14:modId xmlns:p14="http://schemas.microsoft.com/office/powerpoint/2010/main" val="1850668214"/>
              </p:ext>
            </p:extLst>
          </p:nvPr>
        </p:nvGraphicFramePr>
        <p:xfrm>
          <a:off x="20713562" y="7360651"/>
          <a:ext cx="8906907" cy="4686153"/>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ACCABB99-73B3-7AEE-88D0-2BED12EF6210}"/>
              </a:ext>
            </a:extLst>
          </p:cNvPr>
          <p:cNvSpPr txBox="1"/>
          <p:nvPr/>
        </p:nvSpPr>
        <p:spPr>
          <a:xfrm>
            <a:off x="15281640" y="8116053"/>
            <a:ext cx="6930659" cy="2554545"/>
          </a:xfrm>
          <a:prstGeom prst="rect">
            <a:avLst/>
          </a:prstGeom>
          <a:noFill/>
        </p:spPr>
        <p:txBody>
          <a:bodyPr wrap="square" rtlCol="0">
            <a:spAutoFit/>
          </a:bodyPr>
          <a:lstStyle/>
          <a:p>
            <a:pPr marL="457200" lvl="0" indent="-457200">
              <a:buFont typeface="Wingdings" panose="05000000000000000000" pitchFamily="2" charset="2"/>
              <a:buChar char="Ø"/>
            </a:pPr>
            <a:r>
              <a:rPr lang="en-US" sz="3200">
                <a:solidFill>
                  <a:prstClr val="black"/>
                </a:solidFill>
                <a:latin typeface="+mn-lt"/>
                <a:cs typeface="Times New Roman" panose="02020603050405020304" pitchFamily="18" charset="0"/>
              </a:rPr>
              <a:t>20% (10) of parent sharers were Black/African American, 64% (32) were white/Caucasian (mainly from the USA and UK), and 8 (16%) were Asians. </a:t>
            </a:r>
          </a:p>
        </p:txBody>
      </p:sp>
      <p:graphicFrame>
        <p:nvGraphicFramePr>
          <p:cNvPr id="28" name="Chart 27">
            <a:extLst>
              <a:ext uri="{FF2B5EF4-FFF2-40B4-BE49-F238E27FC236}">
                <a16:creationId xmlns:a16="http://schemas.microsoft.com/office/drawing/2014/main" id="{DB14864B-47B5-14EF-55B7-3BCB5B8022EB}"/>
              </a:ext>
            </a:extLst>
          </p:cNvPr>
          <p:cNvGraphicFramePr/>
          <p:nvPr>
            <p:extLst>
              <p:ext uri="{D42A27DB-BD31-4B8C-83A1-F6EECF244321}">
                <p14:modId xmlns:p14="http://schemas.microsoft.com/office/powerpoint/2010/main" val="3112787197"/>
              </p:ext>
            </p:extLst>
          </p:nvPr>
        </p:nvGraphicFramePr>
        <p:xfrm>
          <a:off x="15669738" y="12218880"/>
          <a:ext cx="6610350" cy="4686154"/>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54DEC3E4-9E0C-FDA8-0BE6-2FE48709C96F}"/>
              </a:ext>
            </a:extLst>
          </p:cNvPr>
          <p:cNvSpPr txBox="1"/>
          <p:nvPr/>
        </p:nvSpPr>
        <p:spPr>
          <a:xfrm>
            <a:off x="15281639" y="17406782"/>
            <a:ext cx="13556517" cy="1569660"/>
          </a:xfrm>
          <a:prstGeom prst="rect">
            <a:avLst/>
          </a:prstGeom>
          <a:noFill/>
        </p:spPr>
        <p:txBody>
          <a:bodyPr wrap="square" rtlCol="0">
            <a:spAutoFit/>
          </a:bodyPr>
          <a:lstStyle/>
          <a:p>
            <a:pPr marL="457200" lvl="0" indent="-457200">
              <a:buFont typeface="Wingdings" panose="05000000000000000000" pitchFamily="2" charset="2"/>
              <a:buChar char="Ø"/>
            </a:pPr>
            <a:r>
              <a:rPr lang="en-US" sz="3200" b="1">
                <a:solidFill>
                  <a:prstClr val="black"/>
                </a:solidFill>
                <a:latin typeface="+mn-lt"/>
                <a:cs typeface="Times New Roman" panose="02020603050405020304" pitchFamily="18" charset="0"/>
              </a:rPr>
              <a:t>Post Content:  </a:t>
            </a:r>
            <a:r>
              <a:rPr lang="en-US" sz="3200">
                <a:solidFill>
                  <a:prstClr val="black"/>
                </a:solidFill>
                <a:latin typeface="+mn-lt"/>
                <a:cs typeface="Times New Roman" panose="02020603050405020304" pitchFamily="18" charset="0"/>
              </a:rPr>
              <a:t>8% (4) of posts showed evidence of embarrassing moments, 52% (26) had evidence of private moments, 34% (17) had evidence of odd props, and 78% (39) had evidence of caption information. </a:t>
            </a:r>
          </a:p>
        </p:txBody>
      </p:sp>
      <p:graphicFrame>
        <p:nvGraphicFramePr>
          <p:cNvPr id="30" name="Chart 29">
            <a:extLst>
              <a:ext uri="{FF2B5EF4-FFF2-40B4-BE49-F238E27FC236}">
                <a16:creationId xmlns:a16="http://schemas.microsoft.com/office/drawing/2014/main" id="{94021010-1FE9-7C57-EE44-BFD40C82AA70}"/>
              </a:ext>
              <a:ext uri="{147F2762-F138-4A5C-976F-8EAC2B608ADB}">
                <a16:predDERef xmlns:a16="http://schemas.microsoft.com/office/drawing/2014/main" pred="{DB14864B-47B5-14EF-55B7-3BCB5B8022EB}"/>
              </a:ext>
            </a:extLst>
          </p:cNvPr>
          <p:cNvGraphicFramePr/>
          <p:nvPr>
            <p:extLst>
              <p:ext uri="{D42A27DB-BD31-4B8C-83A1-F6EECF244321}">
                <p14:modId xmlns:p14="http://schemas.microsoft.com/office/powerpoint/2010/main" val="2589266628"/>
              </p:ext>
            </p:extLst>
          </p:nvPr>
        </p:nvGraphicFramePr>
        <p:xfrm>
          <a:off x="17144999" y="19023771"/>
          <a:ext cx="9062357" cy="5571916"/>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D6FEA929-0841-0377-96BE-86C024569617}"/>
              </a:ext>
            </a:extLst>
          </p:cNvPr>
          <p:cNvSpPr txBox="1"/>
          <p:nvPr/>
        </p:nvSpPr>
        <p:spPr>
          <a:xfrm>
            <a:off x="15281641" y="24874643"/>
            <a:ext cx="13556517" cy="1569660"/>
          </a:xfrm>
          <a:prstGeom prst="rect">
            <a:avLst/>
          </a:prstGeom>
          <a:noFill/>
        </p:spPr>
        <p:txBody>
          <a:bodyPr wrap="square" rtlCol="0">
            <a:spAutoFit/>
          </a:bodyPr>
          <a:lstStyle/>
          <a:p>
            <a:pPr marL="457200" lvl="0" indent="-457200">
              <a:buFont typeface="Wingdings" panose="05000000000000000000" pitchFamily="2" charset="2"/>
              <a:buChar char="Ø"/>
            </a:pPr>
            <a:r>
              <a:rPr lang="en-US" sz="3200" b="1" dirty="0">
                <a:solidFill>
                  <a:prstClr val="black"/>
                </a:solidFill>
                <a:latin typeface="+mn-lt"/>
                <a:cs typeface="Times New Roman" panose="02020603050405020304" pitchFamily="18" charset="0"/>
              </a:rPr>
              <a:t>Personal Identity: </a:t>
            </a:r>
            <a:r>
              <a:rPr lang="en-US" sz="3200" dirty="0">
                <a:solidFill>
                  <a:prstClr val="black"/>
                </a:solidFill>
                <a:latin typeface="+mn-lt"/>
                <a:cs typeface="Times New Roman" panose="02020603050405020304" pitchFamily="18" charset="0"/>
              </a:rPr>
              <a:t>47 (94%) posts showed the child's face, 49 (98%) contained the child’s name, 15 (30%) posted the child's birthdate,16 (32%) posted the child's age, and 2 (4%) shared the child’s school information.</a:t>
            </a:r>
          </a:p>
        </p:txBody>
      </p:sp>
      <p:graphicFrame>
        <p:nvGraphicFramePr>
          <p:cNvPr id="32" name="Chart 31">
            <a:extLst>
              <a:ext uri="{FF2B5EF4-FFF2-40B4-BE49-F238E27FC236}">
                <a16:creationId xmlns:a16="http://schemas.microsoft.com/office/drawing/2014/main" id="{950BA3EE-7E2B-681F-4993-DF72CBB9BB3A}"/>
              </a:ext>
              <a:ext uri="{147F2762-F138-4A5C-976F-8EAC2B608ADB}">
                <a16:predDERef xmlns:a16="http://schemas.microsoft.com/office/drawing/2014/main" pred="{94021010-1FE9-7C57-EE44-BFD40C82AA70}"/>
              </a:ext>
            </a:extLst>
          </p:cNvPr>
          <p:cNvGraphicFramePr/>
          <p:nvPr>
            <p:extLst>
              <p:ext uri="{D42A27DB-BD31-4B8C-83A1-F6EECF244321}">
                <p14:modId xmlns:p14="http://schemas.microsoft.com/office/powerpoint/2010/main" val="946345110"/>
              </p:ext>
            </p:extLst>
          </p:nvPr>
        </p:nvGraphicFramePr>
        <p:xfrm>
          <a:off x="16785481" y="26739588"/>
          <a:ext cx="10096500" cy="5293758"/>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Box 32">
            <a:extLst>
              <a:ext uri="{FF2B5EF4-FFF2-40B4-BE49-F238E27FC236}">
                <a16:creationId xmlns:a16="http://schemas.microsoft.com/office/drawing/2014/main" id="{E2262C99-1C14-64CB-211E-A9F44A96F0B3}"/>
              </a:ext>
            </a:extLst>
          </p:cNvPr>
          <p:cNvSpPr txBox="1"/>
          <p:nvPr/>
        </p:nvSpPr>
        <p:spPr>
          <a:xfrm>
            <a:off x="29674148" y="5281640"/>
            <a:ext cx="13556517" cy="1815882"/>
          </a:xfrm>
          <a:prstGeom prst="rect">
            <a:avLst/>
          </a:prstGeom>
          <a:noFill/>
        </p:spPr>
        <p:txBody>
          <a:bodyPr wrap="square" rtlCol="0">
            <a:spAutoFit/>
          </a:bodyPr>
          <a:lstStyle/>
          <a:p>
            <a:r>
              <a:rPr lang="en-US" sz="4800" b="1" i="1" dirty="0">
                <a:solidFill>
                  <a:prstClr val="black"/>
                </a:solidFill>
                <a:latin typeface="+mn-lt"/>
              </a:rPr>
              <a:t>Results:</a:t>
            </a:r>
          </a:p>
          <a:p>
            <a:pPr marL="457200" lvl="0" indent="-457200">
              <a:buFont typeface="Wingdings" panose="05000000000000000000" pitchFamily="2" charset="2"/>
              <a:buChar char="Ø"/>
            </a:pPr>
            <a:r>
              <a:rPr lang="en-US" sz="3200" dirty="0">
                <a:solidFill>
                  <a:prstClr val="black"/>
                </a:solidFill>
                <a:latin typeface="+mn-lt"/>
                <a:cs typeface="Times New Roman" panose="02020603050405020304" pitchFamily="18" charset="0"/>
              </a:rPr>
              <a:t>Finally, all 50 (100%) posts analyzed contained more than one instance of sharenting.</a:t>
            </a:r>
          </a:p>
        </p:txBody>
      </p:sp>
      <p:sp>
        <p:nvSpPr>
          <p:cNvPr id="34" name="Line 12">
            <a:extLst>
              <a:ext uri="{FF2B5EF4-FFF2-40B4-BE49-F238E27FC236}">
                <a16:creationId xmlns:a16="http://schemas.microsoft.com/office/drawing/2014/main" id="{CD5DD57A-2E6A-7C6E-5A0A-FFA50FE26ACE}"/>
              </a:ext>
            </a:extLst>
          </p:cNvPr>
          <p:cNvSpPr>
            <a:spLocks noChangeShapeType="1"/>
          </p:cNvSpPr>
          <p:nvPr/>
        </p:nvSpPr>
        <p:spPr bwMode="auto">
          <a:xfrm>
            <a:off x="29791258" y="7450869"/>
            <a:ext cx="13000567" cy="0"/>
          </a:xfrm>
          <a:prstGeom prst="line">
            <a:avLst/>
          </a:prstGeom>
          <a:noFill/>
          <a:ln w="25400">
            <a:solidFill>
              <a:schemeClr val="tx1"/>
            </a:solidFill>
            <a:round/>
            <a:headEnd/>
            <a:tailEnd/>
          </a:ln>
        </p:spPr>
        <p:txBody>
          <a:bodyPr wrap="none" anchor="ctr"/>
          <a:lstStyle/>
          <a:p>
            <a:endParaRPr lang="en-US">
              <a:latin typeface="+mn-lt"/>
            </a:endParaRPr>
          </a:p>
        </p:txBody>
      </p:sp>
      <p:sp>
        <p:nvSpPr>
          <p:cNvPr id="35" name="TextBox 34">
            <a:extLst>
              <a:ext uri="{FF2B5EF4-FFF2-40B4-BE49-F238E27FC236}">
                <a16:creationId xmlns:a16="http://schemas.microsoft.com/office/drawing/2014/main" id="{75FC8B37-7A58-1C61-DD83-FB7E77456240}"/>
              </a:ext>
            </a:extLst>
          </p:cNvPr>
          <p:cNvSpPr txBox="1"/>
          <p:nvPr/>
        </p:nvSpPr>
        <p:spPr>
          <a:xfrm flipH="1">
            <a:off x="39304495" y="14953156"/>
            <a:ext cx="3878044" cy="1384995"/>
          </a:xfrm>
          <a:prstGeom prst="rect">
            <a:avLst/>
          </a:prstGeom>
          <a:noFill/>
        </p:spPr>
        <p:txBody>
          <a:bodyPr wrap="square" rtlCol="0">
            <a:spAutoFit/>
          </a:bodyPr>
          <a:lstStyle/>
          <a:p>
            <a:r>
              <a:rPr lang="en-US" sz="2800" dirty="0">
                <a:latin typeface="+mn-lt"/>
              </a:rPr>
              <a:t>Example of parent sharing photos of children</a:t>
            </a:r>
          </a:p>
        </p:txBody>
      </p:sp>
      <p:pic>
        <p:nvPicPr>
          <p:cNvPr id="11" name="Picture 10" descr="Table&#10;&#10;Description automatically generated">
            <a:extLst>
              <a:ext uri="{FF2B5EF4-FFF2-40B4-BE49-F238E27FC236}">
                <a16:creationId xmlns:a16="http://schemas.microsoft.com/office/drawing/2014/main" id="{C8D2BCA5-3529-BA10-F41D-47070FCB9F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6679" y="23920828"/>
            <a:ext cx="7243271" cy="8001606"/>
          </a:xfrm>
          <a:prstGeom prst="rect">
            <a:avLst/>
          </a:prstGeom>
        </p:spPr>
      </p:pic>
      <p:sp>
        <p:nvSpPr>
          <p:cNvPr id="5" name="TextBox 4">
            <a:extLst>
              <a:ext uri="{FF2B5EF4-FFF2-40B4-BE49-F238E27FC236}">
                <a16:creationId xmlns:a16="http://schemas.microsoft.com/office/drawing/2014/main" id="{0ED74589-E1BA-49A2-995B-1B97F66F4441}"/>
              </a:ext>
            </a:extLst>
          </p:cNvPr>
          <p:cNvSpPr txBox="1"/>
          <p:nvPr/>
        </p:nvSpPr>
        <p:spPr>
          <a:xfrm>
            <a:off x="879589" y="23225273"/>
            <a:ext cx="5566669" cy="7971413"/>
          </a:xfrm>
          <a:prstGeom prst="rect">
            <a:avLst/>
          </a:prstGeom>
          <a:noFill/>
        </p:spPr>
        <p:txBody>
          <a:bodyPr wrap="square" rtlCol="0">
            <a:spAutoFit/>
          </a:bodyPr>
          <a:lstStyle/>
          <a:p>
            <a:endParaRPr lang="en-US" sz="3200" b="1" dirty="0">
              <a:latin typeface="+mn-lt"/>
            </a:endParaRPr>
          </a:p>
          <a:p>
            <a:pPr marL="342900" indent="-342900">
              <a:buFont typeface="Wingdings" panose="05000000000000000000" pitchFamily="2" charset="2"/>
              <a:buChar char="Ø"/>
            </a:pPr>
            <a:r>
              <a:rPr lang="en-US" sz="3200" b="0" i="0" dirty="0">
                <a:effectLst/>
                <a:latin typeface="+mn-lt"/>
              </a:rPr>
              <a:t>One Excel spreadsheet was used to code all 50 posts.</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b="0" i="0" dirty="0">
                <a:effectLst/>
                <a:latin typeface="+mn-lt"/>
              </a:rPr>
              <a:t>The variables for caregiver/parent race included white/Caucasian, African American/Black, and Asian</a:t>
            </a:r>
            <a:endParaRPr lang="en-US" sz="3200" dirty="0">
              <a:latin typeface="+mn-lt"/>
            </a:endParaRPr>
          </a:p>
          <a:p>
            <a:pPr marL="342900" indent="-342900">
              <a:buFont typeface="Wingdings" panose="05000000000000000000" pitchFamily="2" charset="2"/>
              <a:buChar char="Ø"/>
            </a:pPr>
            <a:endParaRPr lang="en-US" sz="3200" b="0" i="0" dirty="0">
              <a:effectLst/>
              <a:latin typeface="+mn-lt"/>
            </a:endParaRPr>
          </a:p>
          <a:p>
            <a:pPr marL="342900" indent="-342900">
              <a:buFont typeface="Wingdings" panose="05000000000000000000" pitchFamily="2" charset="2"/>
              <a:buChar char="Ø"/>
            </a:pPr>
            <a:r>
              <a:rPr lang="en-US" sz="3200" b="0" i="0" dirty="0">
                <a:effectLst/>
                <a:latin typeface="+mn-lt"/>
              </a:rPr>
              <a:t>The variables for the age group of children included babies (0-1 years), toddlers  (1-3 years), preschool age    (3-5 years), school age (5-13 years) and teenagers (13-18 years)</a:t>
            </a:r>
            <a:endParaRPr lang="en-US" sz="3200" dirty="0"/>
          </a:p>
        </p:txBody>
      </p:sp>
      <p:sp>
        <p:nvSpPr>
          <p:cNvPr id="8" name="TextBox 7">
            <a:extLst>
              <a:ext uri="{FF2B5EF4-FFF2-40B4-BE49-F238E27FC236}">
                <a16:creationId xmlns:a16="http://schemas.microsoft.com/office/drawing/2014/main" id="{9E4CE006-6BA6-49FB-A532-5606D3FF5FBC}"/>
              </a:ext>
            </a:extLst>
          </p:cNvPr>
          <p:cNvSpPr txBox="1"/>
          <p:nvPr/>
        </p:nvSpPr>
        <p:spPr>
          <a:xfrm>
            <a:off x="8773251" y="23225273"/>
            <a:ext cx="3699026" cy="584775"/>
          </a:xfrm>
          <a:prstGeom prst="rect">
            <a:avLst/>
          </a:prstGeom>
          <a:noFill/>
        </p:spPr>
        <p:txBody>
          <a:bodyPr wrap="none" rtlCol="0">
            <a:spAutoFit/>
          </a:bodyPr>
          <a:lstStyle/>
          <a:p>
            <a:r>
              <a:rPr lang="en-US" sz="3200" b="1"/>
              <a:t>Coding Spreadsheet</a:t>
            </a:r>
          </a:p>
        </p:txBody>
      </p:sp>
      <p:pic>
        <p:nvPicPr>
          <p:cNvPr id="16" name="Picture 16">
            <a:extLst>
              <a:ext uri="{FF2B5EF4-FFF2-40B4-BE49-F238E27FC236}">
                <a16:creationId xmlns:a16="http://schemas.microsoft.com/office/drawing/2014/main" id="{6A9A745C-282C-201D-2E63-3F06F94D2D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91258" y="8122174"/>
            <a:ext cx="4559169" cy="6577941"/>
          </a:xfrm>
          <a:prstGeom prst="rect">
            <a:avLst/>
          </a:prstGeom>
        </p:spPr>
      </p:pic>
      <p:pic>
        <p:nvPicPr>
          <p:cNvPr id="17" name="Picture 17">
            <a:extLst>
              <a:ext uri="{FF2B5EF4-FFF2-40B4-BE49-F238E27FC236}">
                <a16:creationId xmlns:a16="http://schemas.microsoft.com/office/drawing/2014/main" id="{D756C14A-828B-3570-5A3F-5257FD41A3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729925" y="8199550"/>
            <a:ext cx="3974886" cy="657794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18D0C69243846BA84C522DCD5C56D" ma:contentTypeVersion="10" ma:contentTypeDescription="Create a new document." ma:contentTypeScope="" ma:versionID="f92f65f85613086e58870125bb643c68">
  <xsd:schema xmlns:xsd="http://www.w3.org/2001/XMLSchema" xmlns:xs="http://www.w3.org/2001/XMLSchema" xmlns:p="http://schemas.microsoft.com/office/2006/metadata/properties" xmlns:ns3="6f486c11-2bb7-4e0c-a65c-00a8e3a4b34d" xmlns:ns4="25938bed-2c6e-4ebb-9d39-6d9ae9cf28ab" targetNamespace="http://schemas.microsoft.com/office/2006/metadata/properties" ma:root="true" ma:fieldsID="50574df96d30a62735c63fd018d8e859" ns3:_="" ns4:_="">
    <xsd:import namespace="6f486c11-2bb7-4e0c-a65c-00a8e3a4b34d"/>
    <xsd:import namespace="25938bed-2c6e-4ebb-9d39-6d9ae9cf28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86c11-2bb7-4e0c-a65c-00a8e3a4b3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938bed-2c6e-4ebb-9d39-6d9ae9cf28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f486c11-2bb7-4e0c-a65c-00a8e3a4b34d" xsi:nil="true"/>
  </documentManagement>
</p:properties>
</file>

<file path=customXml/itemProps1.xml><?xml version="1.0" encoding="utf-8"?>
<ds:datastoreItem xmlns:ds="http://schemas.openxmlformats.org/officeDocument/2006/customXml" ds:itemID="{D61F8633-767B-498E-A606-5DEA7230348F}">
  <ds:schemaRefs>
    <ds:schemaRef ds:uri="http://schemas.microsoft.com/office/2006/metadata/contentType"/>
    <ds:schemaRef ds:uri="http://schemas.microsoft.com/office/2006/metadata/properties/metaAttributes"/>
    <ds:schemaRef ds:uri="http://www.w3.org/2000/xmlns/"/>
    <ds:schemaRef ds:uri="http://www.w3.org/2001/XMLSchema"/>
    <ds:schemaRef ds:uri="6f486c11-2bb7-4e0c-a65c-00a8e3a4b34d"/>
    <ds:schemaRef ds:uri="25938bed-2c6e-4ebb-9d39-6d9ae9cf28ab"/>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DCF1A9-125D-40DA-B0C3-E5329365C941}">
  <ds:schemaRefs>
    <ds:schemaRef ds:uri="http://schemas.microsoft.com/sharepoint/v3/contenttype/forms"/>
  </ds:schemaRefs>
</ds:datastoreItem>
</file>

<file path=customXml/itemProps3.xml><?xml version="1.0" encoding="utf-8"?>
<ds:datastoreItem xmlns:ds="http://schemas.openxmlformats.org/officeDocument/2006/customXml" ds:itemID="{DF9CA10F-8CC6-4913-84DA-5FB2495E98D8}">
  <ds:schemaRefs>
    <ds:schemaRef ds:uri="http://schemas.microsoft.com/office/2006/metadata/properties"/>
    <ds:schemaRef ds:uri="http://www.w3.org/2000/xmlns/"/>
    <ds:schemaRef ds:uri="6f486c11-2bb7-4e0c-a65c-00a8e3a4b34d"/>
    <ds:schemaRef ds:uri="http://www.w3.org/2001/XMLSchema-instan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TotalTime>
  <Words>862</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Times New Roman</vt:lpstr>
      <vt:lpstr>Wingdings</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Jeffrey Bodwin</dc:creator>
  <cp:lastModifiedBy>Bergstrom, Rochelle L</cp:lastModifiedBy>
  <cp:revision>7</cp:revision>
  <dcterms:created xsi:type="dcterms:W3CDTF">2008-02-25T01:30:43Z</dcterms:created>
  <dcterms:modified xsi:type="dcterms:W3CDTF">2023-04-10T15:12:50Z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0x010100F5618D0C69243846BA84C522DCD5C56D</vt:lpwstr>
  </property>
</Properties>
</file>