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3"/>
  </p:handoutMasterIdLst>
  <p:sldIdLst>
    <p:sldId id="256" r:id="rId2"/>
  </p:sldIdLst>
  <p:sldSz cx="43891200" cy="32918400"/>
  <p:notesSz cx="32245300" cy="487045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A71830"/>
    <a:srgbClr val="95192D"/>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16" d="100"/>
          <a:sy n="16" d="100"/>
        </p:scale>
        <p:origin x="1228" y="68"/>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13974763" cy="2435225"/>
          </a:xfrm>
          <a:prstGeom prst="rect">
            <a:avLst/>
          </a:prstGeom>
          <a:noFill/>
          <a:ln w="9525">
            <a:noFill/>
            <a:miter lim="800000"/>
            <a:headEnd/>
            <a:tailEnd/>
          </a:ln>
          <a:effectLst/>
        </p:spPr>
        <p:txBody>
          <a:bodyPr vert="horz" wrap="square" lIns="462530" tIns="231263" rIns="462530" bIns="231263" numCol="1" anchor="t" anchorCtr="0" compatLnSpc="1">
            <a:prstTxWarp prst="textNoShape">
              <a:avLst/>
            </a:prstTxWarp>
          </a:bodyPr>
          <a:lstStyle>
            <a:lvl1pPr defTabSz="4624388">
              <a:defRPr sz="6000"/>
            </a:lvl1pPr>
          </a:lstStyle>
          <a:p>
            <a:pPr>
              <a:defRPr/>
            </a:pPr>
            <a:endParaRPr lang="en-US"/>
          </a:p>
        </p:txBody>
      </p:sp>
      <p:sp>
        <p:nvSpPr>
          <p:cNvPr id="4099" name="Rectangle 1027"/>
          <p:cNvSpPr>
            <a:spLocks noGrp="1" noChangeArrowheads="1"/>
          </p:cNvSpPr>
          <p:nvPr>
            <p:ph type="dt" sz="quarter" idx="1"/>
          </p:nvPr>
        </p:nvSpPr>
        <p:spPr bwMode="auto">
          <a:xfrm>
            <a:off x="18270538" y="0"/>
            <a:ext cx="13974762" cy="2435225"/>
          </a:xfrm>
          <a:prstGeom prst="rect">
            <a:avLst/>
          </a:prstGeom>
          <a:noFill/>
          <a:ln w="9525">
            <a:noFill/>
            <a:miter lim="800000"/>
            <a:headEnd/>
            <a:tailEnd/>
          </a:ln>
          <a:effectLst/>
        </p:spPr>
        <p:txBody>
          <a:bodyPr vert="horz" wrap="square" lIns="462530" tIns="231263" rIns="462530" bIns="231263" numCol="1" anchor="t" anchorCtr="0" compatLnSpc="1">
            <a:prstTxWarp prst="textNoShape">
              <a:avLst/>
            </a:prstTxWarp>
          </a:bodyPr>
          <a:lstStyle>
            <a:lvl1pPr algn="r" defTabSz="4624388">
              <a:defRPr sz="6000"/>
            </a:lvl1pPr>
          </a:lstStyle>
          <a:p>
            <a:pPr>
              <a:defRPr/>
            </a:pPr>
            <a:endParaRPr lang="en-US"/>
          </a:p>
        </p:txBody>
      </p:sp>
      <p:sp>
        <p:nvSpPr>
          <p:cNvPr id="4100" name="Rectangle 1028"/>
          <p:cNvSpPr>
            <a:spLocks noGrp="1" noChangeArrowheads="1"/>
          </p:cNvSpPr>
          <p:nvPr>
            <p:ph type="ftr" sz="quarter" idx="2"/>
          </p:nvPr>
        </p:nvSpPr>
        <p:spPr bwMode="auto">
          <a:xfrm>
            <a:off x="0" y="46269275"/>
            <a:ext cx="13974763" cy="2435225"/>
          </a:xfrm>
          <a:prstGeom prst="rect">
            <a:avLst/>
          </a:prstGeom>
          <a:noFill/>
          <a:ln w="9525">
            <a:noFill/>
            <a:miter lim="800000"/>
            <a:headEnd/>
            <a:tailEnd/>
          </a:ln>
          <a:effectLst/>
        </p:spPr>
        <p:txBody>
          <a:bodyPr vert="horz" wrap="square" lIns="462530" tIns="231263" rIns="462530" bIns="231263" numCol="1" anchor="b" anchorCtr="0" compatLnSpc="1">
            <a:prstTxWarp prst="textNoShape">
              <a:avLst/>
            </a:prstTxWarp>
          </a:bodyPr>
          <a:lstStyle>
            <a:lvl1pPr defTabSz="4624388">
              <a:defRPr sz="6000"/>
            </a:lvl1pPr>
          </a:lstStyle>
          <a:p>
            <a:pPr>
              <a:defRPr/>
            </a:pPr>
            <a:endParaRPr lang="en-US"/>
          </a:p>
        </p:txBody>
      </p:sp>
      <p:sp>
        <p:nvSpPr>
          <p:cNvPr id="4101" name="Rectangle 1029"/>
          <p:cNvSpPr>
            <a:spLocks noGrp="1" noChangeArrowheads="1"/>
          </p:cNvSpPr>
          <p:nvPr>
            <p:ph type="sldNum" sz="quarter" idx="3"/>
          </p:nvPr>
        </p:nvSpPr>
        <p:spPr bwMode="auto">
          <a:xfrm>
            <a:off x="18270538" y="46269275"/>
            <a:ext cx="13974762" cy="2435225"/>
          </a:xfrm>
          <a:prstGeom prst="rect">
            <a:avLst/>
          </a:prstGeom>
          <a:noFill/>
          <a:ln w="9525">
            <a:noFill/>
            <a:miter lim="800000"/>
            <a:headEnd/>
            <a:tailEnd/>
          </a:ln>
          <a:effectLst/>
        </p:spPr>
        <p:txBody>
          <a:bodyPr vert="horz" wrap="square" lIns="462530" tIns="231263" rIns="462530" bIns="231263" numCol="1" anchor="b" anchorCtr="0" compatLnSpc="1">
            <a:prstTxWarp prst="textNoShape">
              <a:avLst/>
            </a:prstTxWarp>
          </a:bodyPr>
          <a:lstStyle>
            <a:lvl1pPr algn="r" defTabSz="4624388">
              <a:defRPr sz="6000"/>
            </a:lvl1pPr>
          </a:lstStyle>
          <a:p>
            <a:pPr>
              <a:defRPr/>
            </a:pPr>
            <a:fld id="{B8B3CFD6-5F8B-4498-AEEF-4A7AE67F5226}" type="slidenum">
              <a:rPr lang="en-US"/>
              <a:pPr>
                <a:defRPr/>
              </a:pPr>
              <a:t>‹#›</a:t>
            </a:fld>
            <a:endParaRPr lang="en-US"/>
          </a:p>
        </p:txBody>
      </p:sp>
    </p:spTree>
    <p:extLst>
      <p:ext uri="{BB962C8B-B14F-4D97-AF65-F5344CB8AC3E}">
        <p14:creationId xmlns:p14="http://schemas.microsoft.com/office/powerpoint/2010/main" val="35494267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6" cy="7054850"/>
          </a:xfrm>
        </p:spPr>
        <p:txBody>
          <a:body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B6357-F20F-43D2-9DCA-AC2B658ABB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EEDE47-337B-4038-ABF4-59D8DCBFCB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044" y="2925764"/>
            <a:ext cx="9326034"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2123" y="2925764"/>
            <a:ext cx="27845455"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D24C8D-EC12-4379-A815-9D15509217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714E07-7810-4A3A-A4C4-60D252C37C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6"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6"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0B68B5-F073-441E-94A2-316235488B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2123" y="9509126"/>
            <a:ext cx="18585744"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574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3B978E-4FA4-4F63-868C-F7D9869657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4"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1"/>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6" y="7369176"/>
            <a:ext cx="1940136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6" y="10439401"/>
            <a:ext cx="1940136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140B1B-CC1E-4323-9E17-D3BE584E26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102C7A-B6E2-41B6-8346-8EE4443879B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685800" y="5257800"/>
            <a:ext cx="13716000" cy="26974800"/>
          </a:xfrm>
          <a:prstGeom prst="rect">
            <a:avLst/>
          </a:prstGeom>
          <a:solidFill>
            <a:schemeClr val="bg1">
              <a:alpha val="80000"/>
            </a:schemeClr>
          </a:solidFill>
          <a:ln w="38100">
            <a:solidFill>
              <a:schemeClr val="tx1"/>
            </a:solidFill>
            <a:miter lim="800000"/>
            <a:headEnd/>
            <a:tailEnd/>
          </a:ln>
        </p:spPr>
        <p:txBody>
          <a:bodyPr wrap="none" anchor="ctr"/>
          <a:lstStyle/>
          <a:p>
            <a:endParaRPr lang="en-US"/>
          </a:p>
        </p:txBody>
      </p:sp>
      <p:sp>
        <p:nvSpPr>
          <p:cNvPr id="10" name="Rectangle 2"/>
          <p:cNvSpPr>
            <a:spLocks noChangeArrowheads="1"/>
          </p:cNvSpPr>
          <p:nvPr userDrawn="1"/>
        </p:nvSpPr>
        <p:spPr bwMode="auto">
          <a:xfrm>
            <a:off x="685800" y="457200"/>
            <a:ext cx="42519600" cy="4572000"/>
          </a:xfrm>
          <a:prstGeom prst="rect">
            <a:avLst/>
          </a:prstGeom>
          <a:solidFill>
            <a:schemeClr val="bg1"/>
          </a:solidFill>
          <a:ln w="101600">
            <a:solidFill>
              <a:schemeClr val="tx1"/>
            </a:solidFill>
            <a:miter lim="800000"/>
            <a:headEnd/>
            <a:tailEnd/>
          </a:ln>
        </p:spPr>
        <p:txBody>
          <a:bodyPr wrap="none" anchor="ctr"/>
          <a:lstStyle/>
          <a:p>
            <a:endParaRPr lang="en-US"/>
          </a:p>
        </p:txBody>
      </p:sp>
      <p:pic>
        <p:nvPicPr>
          <p:cNvPr id="11" name="Picture 10" descr="MSUM_Signature_Vert_Color.png"/>
          <p:cNvPicPr>
            <a:picLocks noChangeAspect="1"/>
          </p:cNvPicPr>
          <p:nvPr userDrawn="1"/>
        </p:nvPicPr>
        <p:blipFill>
          <a:blip r:embed="rId2" cstate="print"/>
          <a:srcRect l="11375" t="9065" r="8999" b="16606"/>
          <a:stretch>
            <a:fillRect/>
          </a:stretch>
        </p:blipFill>
        <p:spPr>
          <a:xfrm>
            <a:off x="762000" y="533400"/>
            <a:ext cx="6791092" cy="4419600"/>
          </a:xfrm>
          <a:prstGeom prst="rect">
            <a:avLst/>
          </a:prstGeom>
        </p:spPr>
      </p:pic>
      <p:pic>
        <p:nvPicPr>
          <p:cNvPr id="12" name="Picture 11" descr="MSUM_Signature_Vert_Color.png"/>
          <p:cNvPicPr>
            <a:picLocks noChangeAspect="1"/>
          </p:cNvPicPr>
          <p:nvPr userDrawn="1"/>
        </p:nvPicPr>
        <p:blipFill>
          <a:blip r:embed="rId2" cstate="print"/>
          <a:srcRect l="11375" t="9065" r="8999" b="16606"/>
          <a:stretch>
            <a:fillRect/>
          </a:stretch>
        </p:blipFill>
        <p:spPr>
          <a:xfrm>
            <a:off x="36338108" y="533400"/>
            <a:ext cx="6791092" cy="4419600"/>
          </a:xfrm>
          <a:prstGeom prst="rect">
            <a:avLst/>
          </a:prstGeom>
        </p:spPr>
      </p:pic>
      <p:sp>
        <p:nvSpPr>
          <p:cNvPr id="13" name="Rectangle 7"/>
          <p:cNvSpPr>
            <a:spLocks noChangeArrowheads="1"/>
          </p:cNvSpPr>
          <p:nvPr userDrawn="1"/>
        </p:nvSpPr>
        <p:spPr bwMode="auto">
          <a:xfrm>
            <a:off x="29489400" y="5257800"/>
            <a:ext cx="13716000" cy="26974800"/>
          </a:xfrm>
          <a:prstGeom prst="rect">
            <a:avLst/>
          </a:prstGeom>
          <a:solidFill>
            <a:schemeClr val="bg1">
              <a:alpha val="80000"/>
            </a:schemeClr>
          </a:solidFill>
          <a:ln w="38100">
            <a:solidFill>
              <a:schemeClr val="tx1"/>
            </a:solidFill>
            <a:miter lim="800000"/>
            <a:headEnd/>
            <a:tailEnd/>
          </a:ln>
        </p:spPr>
        <p:txBody>
          <a:bodyPr wrap="none" anchor="ctr"/>
          <a:lstStyle/>
          <a:p>
            <a:endParaRPr lang="en-US"/>
          </a:p>
        </p:txBody>
      </p:sp>
      <p:sp>
        <p:nvSpPr>
          <p:cNvPr id="14" name="Rectangle 7"/>
          <p:cNvSpPr>
            <a:spLocks noChangeArrowheads="1"/>
          </p:cNvSpPr>
          <p:nvPr userDrawn="1"/>
        </p:nvSpPr>
        <p:spPr bwMode="auto">
          <a:xfrm>
            <a:off x="15087600" y="5257800"/>
            <a:ext cx="13716000" cy="26974800"/>
          </a:xfrm>
          <a:prstGeom prst="rect">
            <a:avLst/>
          </a:prstGeom>
          <a:solidFill>
            <a:schemeClr val="bg1">
              <a:alpha val="80000"/>
            </a:schemeClr>
          </a:solidFill>
          <a:ln w="38100">
            <a:solidFill>
              <a:schemeClr val="tx1"/>
            </a:solidFill>
            <a:miter lim="800000"/>
            <a:headEnd/>
            <a:tailEnd/>
          </a:ln>
        </p:spPr>
        <p:txBody>
          <a:bodyPr wrap="none" anchor="ct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4177DB-811D-4D4B-A437-B6F5F13A24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6"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9"/>
            <a:ext cx="26334156"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6"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063DD7-2FA8-4C7E-B189-5FBAFF32BD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75000"/>
                <a:lumOff val="25000"/>
              </a:schemeClr>
            </a:gs>
            <a:gs pos="100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2123" y="2925763"/>
            <a:ext cx="37306956" cy="5486400"/>
          </a:xfrm>
          <a:prstGeom prst="rect">
            <a:avLst/>
          </a:prstGeom>
          <a:noFill/>
          <a:ln w="9525">
            <a:noFill/>
            <a:miter lim="800000"/>
            <a:headEnd/>
            <a:tailEnd/>
          </a:ln>
        </p:spPr>
        <p:txBody>
          <a:bodyPr vert="horz" wrap="square" lIns="491161" tIns="245580" rIns="491161" bIns="24558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2123" y="9509126"/>
            <a:ext cx="37306956" cy="19751675"/>
          </a:xfrm>
          <a:prstGeom prst="rect">
            <a:avLst/>
          </a:prstGeom>
          <a:noFill/>
          <a:ln w="9525">
            <a:noFill/>
            <a:miter lim="800000"/>
            <a:headEnd/>
            <a:tailEnd/>
          </a:ln>
        </p:spPr>
        <p:txBody>
          <a:bodyPr vert="horz" wrap="square" lIns="491161" tIns="245580" rIns="491161" bIns="2455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2123" y="29992639"/>
            <a:ext cx="9144000" cy="2193925"/>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defRPr sz="7500"/>
            </a:lvl1pPr>
          </a:lstStyle>
          <a:p>
            <a:pPr>
              <a:defRPr/>
            </a:pPr>
            <a:endParaRPr lang="en-US"/>
          </a:p>
        </p:txBody>
      </p:sp>
      <p:sp>
        <p:nvSpPr>
          <p:cNvPr id="1029" name="Rectangle 5"/>
          <p:cNvSpPr>
            <a:spLocks noGrp="1" noChangeArrowheads="1"/>
          </p:cNvSpPr>
          <p:nvPr>
            <p:ph type="ftr" sz="quarter" idx="3"/>
          </p:nvPr>
        </p:nvSpPr>
        <p:spPr bwMode="auto">
          <a:xfrm>
            <a:off x="14995879" y="29992639"/>
            <a:ext cx="13899444" cy="2193925"/>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lgn="ctr">
              <a:defRPr sz="7500"/>
            </a:lvl1pPr>
          </a:lstStyle>
          <a:p>
            <a:pPr>
              <a:defRPr/>
            </a:pPr>
            <a:endParaRPr lang="en-US"/>
          </a:p>
        </p:txBody>
      </p:sp>
      <p:sp>
        <p:nvSpPr>
          <p:cNvPr id="1030" name="Rectangle 6"/>
          <p:cNvSpPr>
            <a:spLocks noGrp="1" noChangeArrowheads="1"/>
          </p:cNvSpPr>
          <p:nvPr>
            <p:ph type="sldNum" sz="quarter" idx="4"/>
          </p:nvPr>
        </p:nvSpPr>
        <p:spPr bwMode="auto">
          <a:xfrm>
            <a:off x="31455078" y="29992639"/>
            <a:ext cx="9144000" cy="2193925"/>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lgn="r">
              <a:defRPr sz="7500"/>
            </a:lvl1pPr>
          </a:lstStyle>
          <a:p>
            <a:pPr>
              <a:defRPr/>
            </a:pPr>
            <a:fld id="{6D529940-573F-4198-ABEC-FC7DDCE849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11725" rtl="0" eaLnBrk="0" fontAlgn="base" hangingPunct="0">
        <a:spcBef>
          <a:spcPct val="0"/>
        </a:spcBef>
        <a:spcAft>
          <a:spcPct val="0"/>
        </a:spcAft>
        <a:defRPr sz="23600">
          <a:solidFill>
            <a:schemeClr val="tx2"/>
          </a:solidFill>
          <a:latin typeface="+mj-lt"/>
          <a:ea typeface="+mj-ea"/>
          <a:cs typeface="+mj-cs"/>
        </a:defRPr>
      </a:lvl1pPr>
      <a:lvl2pPr algn="ctr" defTabSz="4911725" rtl="0" eaLnBrk="0" fontAlgn="base" hangingPunct="0">
        <a:spcBef>
          <a:spcPct val="0"/>
        </a:spcBef>
        <a:spcAft>
          <a:spcPct val="0"/>
        </a:spcAft>
        <a:defRPr sz="23600">
          <a:solidFill>
            <a:schemeClr val="tx2"/>
          </a:solidFill>
          <a:latin typeface="Times New Roman" charset="0"/>
        </a:defRPr>
      </a:lvl2pPr>
      <a:lvl3pPr algn="ctr" defTabSz="4911725" rtl="0" eaLnBrk="0" fontAlgn="base" hangingPunct="0">
        <a:spcBef>
          <a:spcPct val="0"/>
        </a:spcBef>
        <a:spcAft>
          <a:spcPct val="0"/>
        </a:spcAft>
        <a:defRPr sz="23600">
          <a:solidFill>
            <a:schemeClr val="tx2"/>
          </a:solidFill>
          <a:latin typeface="Times New Roman" charset="0"/>
        </a:defRPr>
      </a:lvl3pPr>
      <a:lvl4pPr algn="ctr" defTabSz="4911725" rtl="0" eaLnBrk="0" fontAlgn="base" hangingPunct="0">
        <a:spcBef>
          <a:spcPct val="0"/>
        </a:spcBef>
        <a:spcAft>
          <a:spcPct val="0"/>
        </a:spcAft>
        <a:defRPr sz="23600">
          <a:solidFill>
            <a:schemeClr val="tx2"/>
          </a:solidFill>
          <a:latin typeface="Times New Roman" charset="0"/>
        </a:defRPr>
      </a:lvl4pPr>
      <a:lvl5pPr algn="ctr" defTabSz="4911725" rtl="0" eaLnBrk="0" fontAlgn="base" hangingPunct="0">
        <a:spcBef>
          <a:spcPct val="0"/>
        </a:spcBef>
        <a:spcAft>
          <a:spcPct val="0"/>
        </a:spcAft>
        <a:defRPr sz="23600">
          <a:solidFill>
            <a:schemeClr val="tx2"/>
          </a:solidFill>
          <a:latin typeface="Times New Roman" charset="0"/>
        </a:defRPr>
      </a:lvl5pPr>
      <a:lvl6pPr marL="457200" algn="ctr" defTabSz="4911725" rtl="0" eaLnBrk="0" fontAlgn="base" hangingPunct="0">
        <a:spcBef>
          <a:spcPct val="0"/>
        </a:spcBef>
        <a:spcAft>
          <a:spcPct val="0"/>
        </a:spcAft>
        <a:defRPr sz="23600">
          <a:solidFill>
            <a:schemeClr val="tx2"/>
          </a:solidFill>
          <a:latin typeface="Times New Roman" charset="0"/>
        </a:defRPr>
      </a:lvl6pPr>
      <a:lvl7pPr marL="914400" algn="ctr" defTabSz="4911725" rtl="0" eaLnBrk="0" fontAlgn="base" hangingPunct="0">
        <a:spcBef>
          <a:spcPct val="0"/>
        </a:spcBef>
        <a:spcAft>
          <a:spcPct val="0"/>
        </a:spcAft>
        <a:defRPr sz="23600">
          <a:solidFill>
            <a:schemeClr val="tx2"/>
          </a:solidFill>
          <a:latin typeface="Times New Roman" charset="0"/>
        </a:defRPr>
      </a:lvl7pPr>
      <a:lvl8pPr marL="1371600" algn="ctr" defTabSz="4911725" rtl="0" eaLnBrk="0" fontAlgn="base" hangingPunct="0">
        <a:spcBef>
          <a:spcPct val="0"/>
        </a:spcBef>
        <a:spcAft>
          <a:spcPct val="0"/>
        </a:spcAft>
        <a:defRPr sz="23600">
          <a:solidFill>
            <a:schemeClr val="tx2"/>
          </a:solidFill>
          <a:latin typeface="Times New Roman" charset="0"/>
        </a:defRPr>
      </a:lvl8pPr>
      <a:lvl9pPr marL="1828800" algn="ctr" defTabSz="4911725" rtl="0" eaLnBrk="0" fontAlgn="base" hangingPunct="0">
        <a:spcBef>
          <a:spcPct val="0"/>
        </a:spcBef>
        <a:spcAft>
          <a:spcPct val="0"/>
        </a:spcAft>
        <a:defRPr sz="23600">
          <a:solidFill>
            <a:schemeClr val="tx2"/>
          </a:solidFill>
          <a:latin typeface="Times New Roman" charset="0"/>
        </a:defRPr>
      </a:lvl9pPr>
    </p:titleStyle>
    <p:bodyStyle>
      <a:lvl1pPr marL="1841500" indent="-1841500" algn="l" defTabSz="4911725" rtl="0" eaLnBrk="0" fontAlgn="base" hangingPunct="0">
        <a:spcBef>
          <a:spcPct val="20000"/>
        </a:spcBef>
        <a:spcAft>
          <a:spcPct val="0"/>
        </a:spcAft>
        <a:buChar char="•"/>
        <a:defRPr sz="17200">
          <a:solidFill>
            <a:schemeClr val="tx1"/>
          </a:solidFill>
          <a:latin typeface="+mn-lt"/>
          <a:ea typeface="+mn-ea"/>
          <a:cs typeface="+mn-cs"/>
        </a:defRPr>
      </a:lvl1pPr>
      <a:lvl2pPr marL="3990975" indent="-1535113" algn="l" defTabSz="4911725" rtl="0" eaLnBrk="0" fontAlgn="base" hangingPunct="0">
        <a:spcBef>
          <a:spcPct val="20000"/>
        </a:spcBef>
        <a:spcAft>
          <a:spcPct val="0"/>
        </a:spcAft>
        <a:buChar char="–"/>
        <a:defRPr sz="15000">
          <a:solidFill>
            <a:schemeClr val="tx1"/>
          </a:solidFill>
          <a:latin typeface="+mn-lt"/>
        </a:defRPr>
      </a:lvl2pPr>
      <a:lvl3pPr marL="6138863" indent="-1227138" algn="l" defTabSz="4911725" rtl="0" eaLnBrk="0" fontAlgn="base" hangingPunct="0">
        <a:spcBef>
          <a:spcPct val="20000"/>
        </a:spcBef>
        <a:spcAft>
          <a:spcPct val="0"/>
        </a:spcAft>
        <a:buChar char="•"/>
        <a:defRPr sz="12900">
          <a:solidFill>
            <a:schemeClr val="tx1"/>
          </a:solidFill>
          <a:latin typeface="+mn-lt"/>
        </a:defRPr>
      </a:lvl3pPr>
      <a:lvl4pPr marL="8594725" indent="-1227138" algn="l" defTabSz="4911725" rtl="0" eaLnBrk="0" fontAlgn="base" hangingPunct="0">
        <a:spcBef>
          <a:spcPct val="20000"/>
        </a:spcBef>
        <a:spcAft>
          <a:spcPct val="0"/>
        </a:spcAft>
        <a:buChar char="–"/>
        <a:defRPr sz="10700">
          <a:solidFill>
            <a:schemeClr val="tx1"/>
          </a:solidFill>
          <a:latin typeface="+mn-lt"/>
        </a:defRPr>
      </a:lvl4pPr>
      <a:lvl5pPr marL="11050588" indent="-1227138" algn="l" defTabSz="4911725" rtl="0" eaLnBrk="0" fontAlgn="base" hangingPunct="0">
        <a:spcBef>
          <a:spcPct val="20000"/>
        </a:spcBef>
        <a:spcAft>
          <a:spcPct val="0"/>
        </a:spcAft>
        <a:buChar char="»"/>
        <a:defRPr sz="10700">
          <a:solidFill>
            <a:schemeClr val="tx1"/>
          </a:solidFill>
          <a:latin typeface="+mn-lt"/>
        </a:defRPr>
      </a:lvl5pPr>
      <a:lvl6pPr marL="11507788" indent="-1227138" algn="l" defTabSz="4911725" rtl="0" eaLnBrk="0" fontAlgn="base" hangingPunct="0">
        <a:spcBef>
          <a:spcPct val="20000"/>
        </a:spcBef>
        <a:spcAft>
          <a:spcPct val="0"/>
        </a:spcAft>
        <a:buChar char="»"/>
        <a:defRPr sz="10700">
          <a:solidFill>
            <a:schemeClr val="tx1"/>
          </a:solidFill>
          <a:latin typeface="+mn-lt"/>
        </a:defRPr>
      </a:lvl6pPr>
      <a:lvl7pPr marL="11964988" indent="-1227138" algn="l" defTabSz="4911725" rtl="0" eaLnBrk="0" fontAlgn="base" hangingPunct="0">
        <a:spcBef>
          <a:spcPct val="20000"/>
        </a:spcBef>
        <a:spcAft>
          <a:spcPct val="0"/>
        </a:spcAft>
        <a:buChar char="»"/>
        <a:defRPr sz="10700">
          <a:solidFill>
            <a:schemeClr val="tx1"/>
          </a:solidFill>
          <a:latin typeface="+mn-lt"/>
        </a:defRPr>
      </a:lvl7pPr>
      <a:lvl8pPr marL="12422188" indent="-1227138" algn="l" defTabSz="4911725" rtl="0" eaLnBrk="0" fontAlgn="base" hangingPunct="0">
        <a:spcBef>
          <a:spcPct val="20000"/>
        </a:spcBef>
        <a:spcAft>
          <a:spcPct val="0"/>
        </a:spcAft>
        <a:buChar char="»"/>
        <a:defRPr sz="10700">
          <a:solidFill>
            <a:schemeClr val="tx1"/>
          </a:solidFill>
          <a:latin typeface="+mn-lt"/>
        </a:defRPr>
      </a:lvl8pPr>
      <a:lvl9pPr marL="12879388" indent="-1227138" algn="l" defTabSz="4911725" rtl="0" eaLnBrk="0" fontAlgn="base" hangingPunct="0">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6591300" y="1371600"/>
            <a:ext cx="30708600" cy="3123932"/>
          </a:xfrm>
          <a:prstGeom prst="rect">
            <a:avLst/>
          </a:prstGeom>
          <a:noFill/>
          <a:ln w="9525">
            <a:noFill/>
            <a:miter lim="800000"/>
            <a:headEnd/>
            <a:tailEnd/>
          </a:ln>
        </p:spPr>
        <p:txBody>
          <a:bodyPr wrap="square">
            <a:spAutoFit/>
          </a:bodyPr>
          <a:lstStyle/>
          <a:p>
            <a:pPr algn="ctr"/>
            <a:r>
              <a:rPr lang="en-US" altLang="en-US" sz="9600" b="1" dirty="0">
                <a:latin typeface="+mj-lt"/>
              </a:rPr>
              <a:t>Raspberry Pi Plant Monitor</a:t>
            </a:r>
          </a:p>
          <a:p>
            <a:pPr algn="ctr"/>
            <a:r>
              <a:rPr lang="en-US" altLang="en-US" sz="4800" dirty="0">
                <a:latin typeface="+mj-lt"/>
              </a:rPr>
              <a:t>Caitlin Brooks</a:t>
            </a:r>
          </a:p>
          <a:p>
            <a:pPr algn="ctr">
              <a:spcBef>
                <a:spcPts val="600"/>
              </a:spcBef>
            </a:pPr>
            <a:r>
              <a:rPr lang="en-US" sz="4800" i="1" dirty="0">
                <a:latin typeface="+mj-lt"/>
              </a:rPr>
              <a:t>Computer Science and Information, Minnesota State University Moorhead, 1104 7th Avenue South, Moorhead, MN  56563</a:t>
            </a:r>
          </a:p>
        </p:txBody>
      </p:sp>
      <p:sp>
        <p:nvSpPr>
          <p:cNvPr id="2055" name="Text Box 11"/>
          <p:cNvSpPr txBox="1">
            <a:spLocks noChangeArrowheads="1"/>
          </p:cNvSpPr>
          <p:nvPr/>
        </p:nvSpPr>
        <p:spPr bwMode="auto">
          <a:xfrm>
            <a:off x="1016000" y="5562601"/>
            <a:ext cx="13081000" cy="16158270"/>
          </a:xfrm>
          <a:prstGeom prst="rect">
            <a:avLst/>
          </a:prstGeom>
          <a:noFill/>
          <a:ln w="9525">
            <a:noFill/>
            <a:miter lim="800000"/>
            <a:headEnd/>
            <a:tailEnd/>
          </a:ln>
        </p:spPr>
        <p:txBody>
          <a:bodyPr wrap="square">
            <a:spAutoFit/>
          </a:bodyPr>
          <a:lstStyle/>
          <a:p>
            <a:pPr algn="just">
              <a:spcBef>
                <a:spcPct val="50000"/>
              </a:spcBef>
            </a:pPr>
            <a:r>
              <a:rPr lang="en-US" sz="4800" b="1" i="1" dirty="0">
                <a:latin typeface="+mj-lt"/>
              </a:rPr>
              <a:t>Abstract</a:t>
            </a:r>
          </a:p>
          <a:p>
            <a:pPr algn="just">
              <a:spcBef>
                <a:spcPct val="50000"/>
              </a:spcBef>
            </a:pPr>
            <a:endParaRPr lang="en-US" sz="1000" b="1" i="1" dirty="0">
              <a:latin typeface="+mj-lt"/>
            </a:endParaRPr>
          </a:p>
          <a:p>
            <a:r>
              <a:rPr lang="en-US" altLang="en-US" sz="3200" dirty="0">
                <a:latin typeface="+mj-lt"/>
                <a:cs typeface="Arial" panose="020B0604020202020204" pitchFamily="34" charset="0"/>
              </a:rPr>
              <a:t>It is an age of communication over the Internet. This includes the devices that are an everyday part of our lives. Internet of things (IOT) describes devices that use sensors, software, and other various technologies to exchange data over the Internet. With the use of a Raspberry Pi computer and a temperature and soil moisture sensor, the everyday household plants can be saved from underwatering and overwatering as well as making sure they’re in an appropriate temperature range for the plant being catered to. This data will then be streamed to a dashboard online for easy viewing of the information produced by the Raspberry Pi. This ease-of-use device is supposed to act as a guide for the appropriate level of care to give the monitored house plant.</a:t>
            </a:r>
            <a:endParaRPr lang="en-US" altLang="en-US" sz="2000" dirty="0">
              <a:latin typeface="+mj-lt"/>
              <a:cs typeface="Arial" panose="020B0604020202020204" pitchFamily="34" charset="0"/>
            </a:endParaRPr>
          </a:p>
          <a:p>
            <a:pPr algn="just">
              <a:spcBef>
                <a:spcPct val="50000"/>
              </a:spcBef>
            </a:pPr>
            <a:r>
              <a:rPr lang="en-US" altLang="en-US" sz="4800" b="1" i="1" dirty="0">
                <a:latin typeface="+mj-lt"/>
              </a:rPr>
              <a:t> Equipment List</a:t>
            </a:r>
          </a:p>
          <a:p>
            <a:pPr algn="just">
              <a:spcBef>
                <a:spcPct val="50000"/>
              </a:spcBef>
            </a:pPr>
            <a:endParaRPr lang="en-US" altLang="en-US" sz="1000" b="1" i="1" dirty="0">
              <a:latin typeface="+mj-lt"/>
            </a:endParaRPr>
          </a:p>
          <a:p>
            <a:pPr>
              <a:buFont typeface="Arial" panose="020B0604020202020204" pitchFamily="34" charset="0"/>
              <a:buChar char="•"/>
            </a:pPr>
            <a:r>
              <a:rPr lang="en-US" altLang="en-US" sz="3200" dirty="0">
                <a:latin typeface="+mj-lt"/>
              </a:rPr>
              <a:t>Raspberry Pi Zero W (with Headers)</a:t>
            </a:r>
          </a:p>
          <a:p>
            <a:pPr>
              <a:buFont typeface="Arial" panose="020B0604020202020204" pitchFamily="34" charset="0"/>
              <a:buChar char="•"/>
            </a:pPr>
            <a:r>
              <a:rPr lang="en-US" altLang="en-US" sz="3200" dirty="0">
                <a:latin typeface="+mj-lt"/>
              </a:rPr>
              <a:t>Adafruit STEMMA Soil Sensor – I2C Capacitive Moisture Sensor</a:t>
            </a:r>
          </a:p>
          <a:p>
            <a:pPr>
              <a:buFont typeface="Arial" panose="020B0604020202020204" pitchFamily="34" charset="0"/>
              <a:buChar char="•"/>
            </a:pPr>
            <a:r>
              <a:rPr lang="en-US" altLang="en-US" sz="3200" dirty="0">
                <a:latin typeface="+mj-lt"/>
              </a:rPr>
              <a:t>JST PH 4-Pin to Female Socket Cable – I2C STEMMA Cable – 200mm </a:t>
            </a:r>
          </a:p>
          <a:p>
            <a:pPr>
              <a:buFont typeface="Arial" panose="020B0604020202020204" pitchFamily="34" charset="0"/>
              <a:buChar char="•"/>
            </a:pPr>
            <a:r>
              <a:rPr lang="en-US" altLang="en-US" sz="3200" dirty="0">
                <a:latin typeface="+mj-lt"/>
              </a:rPr>
              <a:t>16GB SD Card with Raspberry Pi OS</a:t>
            </a:r>
          </a:p>
          <a:p>
            <a:pPr>
              <a:buFont typeface="Arial" panose="020B0604020202020204" pitchFamily="34" charset="0"/>
              <a:buChar char="•"/>
            </a:pPr>
            <a:r>
              <a:rPr lang="en-US" altLang="en-US" sz="3200" dirty="0">
                <a:latin typeface="+mj-lt"/>
              </a:rPr>
              <a:t>5V 2.5A Switching Power Supply with 20 AWG MicroUSB Cable</a:t>
            </a:r>
          </a:p>
          <a:p>
            <a:pPr>
              <a:buFont typeface="Arial" panose="020B0604020202020204" pitchFamily="34" charset="0"/>
              <a:buChar char="•"/>
            </a:pPr>
            <a:endParaRPr lang="en-US" altLang="en-US" sz="3200" dirty="0">
              <a:latin typeface="+mj-lt"/>
            </a:endParaRPr>
          </a:p>
          <a:p>
            <a:r>
              <a:rPr lang="en-US" altLang="en-US" sz="4800" b="1" i="1" dirty="0">
                <a:latin typeface="+mj-lt"/>
              </a:rPr>
              <a:t>Python Libraries Used</a:t>
            </a:r>
          </a:p>
          <a:p>
            <a:endParaRPr lang="en-US" altLang="en-US" sz="1000" dirty="0">
              <a:latin typeface="+mj-lt"/>
            </a:endParaRPr>
          </a:p>
          <a:p>
            <a:pPr>
              <a:buFont typeface="Arial" panose="020B0604020202020204" pitchFamily="34" charset="0"/>
              <a:buChar char="•"/>
            </a:pPr>
            <a:r>
              <a:rPr lang="en-US" altLang="en-US" sz="3200" dirty="0">
                <a:latin typeface="+mj-lt"/>
              </a:rPr>
              <a:t>Libraries for Sensors</a:t>
            </a:r>
          </a:p>
          <a:p>
            <a:pPr lvl="1">
              <a:buFont typeface="Arial" panose="020B0604020202020204" pitchFamily="34" charset="0"/>
              <a:buChar char="•"/>
            </a:pPr>
            <a:r>
              <a:rPr lang="en-US" altLang="en-US" sz="3200" dirty="0">
                <a:latin typeface="+mj-lt"/>
              </a:rPr>
              <a:t>adafruit-blinka</a:t>
            </a:r>
          </a:p>
          <a:p>
            <a:pPr lvl="1">
              <a:buFont typeface="Arial" panose="020B0604020202020204" pitchFamily="34" charset="0"/>
              <a:buChar char="•"/>
            </a:pPr>
            <a:r>
              <a:rPr lang="en-US" altLang="en-US" sz="3200" dirty="0">
                <a:latin typeface="+mj-lt"/>
              </a:rPr>
              <a:t>Adafruit-</a:t>
            </a:r>
            <a:r>
              <a:rPr lang="en-US" altLang="en-US" sz="3200" dirty="0" err="1">
                <a:latin typeface="+mj-lt"/>
              </a:rPr>
              <a:t>circuitpython</a:t>
            </a:r>
            <a:r>
              <a:rPr lang="en-US" altLang="en-US" sz="3200" dirty="0">
                <a:latin typeface="+mj-lt"/>
              </a:rPr>
              <a:t>-seesaw</a:t>
            </a:r>
          </a:p>
          <a:p>
            <a:pPr>
              <a:buFont typeface="Arial" panose="020B0604020202020204" pitchFamily="34" charset="0"/>
              <a:buChar char="•"/>
            </a:pPr>
            <a:r>
              <a:rPr lang="en-US" altLang="en-US" sz="3200" dirty="0">
                <a:latin typeface="+mj-lt"/>
              </a:rPr>
              <a:t>Library for Initial State</a:t>
            </a:r>
          </a:p>
          <a:p>
            <a:pPr lvl="1">
              <a:buFont typeface="Arial" panose="020B0604020202020204" pitchFamily="34" charset="0"/>
              <a:buChar char="•"/>
            </a:pPr>
            <a:r>
              <a:rPr lang="en-US" altLang="en-US" sz="3200" dirty="0">
                <a:latin typeface="+mj-lt"/>
              </a:rPr>
              <a:t>ISStreamer</a:t>
            </a:r>
          </a:p>
          <a:p>
            <a:pPr algn="just">
              <a:spcBef>
                <a:spcPct val="50000"/>
              </a:spcBef>
            </a:pPr>
            <a:r>
              <a:rPr lang="en-US" altLang="en-US" sz="4800" b="1" i="1" dirty="0">
                <a:latin typeface="+mj-lt"/>
              </a:rPr>
              <a:t>Raspberry Pi</a:t>
            </a:r>
          </a:p>
          <a:p>
            <a:pPr algn="just">
              <a:spcBef>
                <a:spcPct val="50000"/>
              </a:spcBef>
            </a:pPr>
            <a:endParaRPr lang="en-US" sz="4800" b="1" i="1" dirty="0">
              <a:latin typeface="+mj-lt"/>
            </a:endParaRPr>
          </a:p>
        </p:txBody>
      </p:sp>
      <p:sp>
        <p:nvSpPr>
          <p:cNvPr id="2056" name="Line 12"/>
          <p:cNvSpPr>
            <a:spLocks noChangeShapeType="1"/>
          </p:cNvSpPr>
          <p:nvPr/>
        </p:nvSpPr>
        <p:spPr bwMode="auto">
          <a:xfrm>
            <a:off x="1096433" y="11658600"/>
            <a:ext cx="13000567" cy="0"/>
          </a:xfrm>
          <a:prstGeom prst="line">
            <a:avLst/>
          </a:prstGeom>
          <a:noFill/>
          <a:ln w="25400">
            <a:solidFill>
              <a:schemeClr val="tx1"/>
            </a:solidFill>
            <a:round/>
            <a:headEnd/>
            <a:tailEnd/>
          </a:ln>
        </p:spPr>
        <p:txBody>
          <a:bodyPr wrap="none" anchor="ctr"/>
          <a:lstStyle/>
          <a:p>
            <a:endParaRPr lang="en-US">
              <a:latin typeface="+mj-lt"/>
            </a:endParaRPr>
          </a:p>
        </p:txBody>
      </p:sp>
      <p:pic>
        <p:nvPicPr>
          <p:cNvPr id="106" name="Picture 105" descr="MSUM_Signature_Horiz_Black.png"/>
          <p:cNvPicPr>
            <a:picLocks noChangeAspect="1"/>
          </p:cNvPicPr>
          <p:nvPr/>
        </p:nvPicPr>
        <p:blipFill>
          <a:blip r:embed="rId2" cstate="print"/>
          <a:stretch>
            <a:fillRect/>
          </a:stretch>
        </p:blipFill>
        <p:spPr>
          <a:xfrm>
            <a:off x="29189155" y="29739595"/>
            <a:ext cx="8110745" cy="2974854"/>
          </a:xfrm>
          <a:prstGeom prst="rect">
            <a:avLst/>
          </a:prstGeom>
        </p:spPr>
      </p:pic>
      <p:pic>
        <p:nvPicPr>
          <p:cNvPr id="108" name="Picture 107" descr="MSUM_Signature_Vert_Black.png"/>
          <p:cNvPicPr>
            <a:picLocks noChangeAspect="1"/>
          </p:cNvPicPr>
          <p:nvPr/>
        </p:nvPicPr>
        <p:blipFill>
          <a:blip r:embed="rId3" cstate="print"/>
          <a:stretch>
            <a:fillRect/>
          </a:stretch>
        </p:blipFill>
        <p:spPr>
          <a:xfrm>
            <a:off x="37329717" y="28340591"/>
            <a:ext cx="6028956" cy="4203201"/>
          </a:xfrm>
          <a:prstGeom prst="rect">
            <a:avLst/>
          </a:prstGeom>
        </p:spPr>
      </p:pic>
      <p:sp>
        <p:nvSpPr>
          <p:cNvPr id="9" name="Line 12">
            <a:extLst>
              <a:ext uri="{FF2B5EF4-FFF2-40B4-BE49-F238E27FC236}">
                <a16:creationId xmlns:a16="http://schemas.microsoft.com/office/drawing/2014/main" id="{5A7B2E0F-D293-4A78-BBD4-6DC045180C7D}"/>
              </a:ext>
            </a:extLst>
          </p:cNvPr>
          <p:cNvSpPr>
            <a:spLocks noChangeShapeType="1"/>
          </p:cNvSpPr>
          <p:nvPr/>
        </p:nvSpPr>
        <p:spPr bwMode="auto">
          <a:xfrm>
            <a:off x="1056216" y="15468600"/>
            <a:ext cx="13000567" cy="0"/>
          </a:xfrm>
          <a:prstGeom prst="line">
            <a:avLst/>
          </a:prstGeom>
          <a:noFill/>
          <a:ln w="25400">
            <a:solidFill>
              <a:schemeClr val="tx1"/>
            </a:solidFill>
            <a:round/>
            <a:headEnd/>
            <a:tailEnd/>
          </a:ln>
        </p:spPr>
        <p:txBody>
          <a:bodyPr wrap="none" anchor="ctr"/>
          <a:lstStyle/>
          <a:p>
            <a:endParaRPr lang="en-US">
              <a:latin typeface="+mj-lt"/>
            </a:endParaRPr>
          </a:p>
        </p:txBody>
      </p:sp>
      <p:sp>
        <p:nvSpPr>
          <p:cNvPr id="10" name="Line 12">
            <a:extLst>
              <a:ext uri="{FF2B5EF4-FFF2-40B4-BE49-F238E27FC236}">
                <a16:creationId xmlns:a16="http://schemas.microsoft.com/office/drawing/2014/main" id="{8DD315F9-15B3-42C7-86F8-7E031099DBAF}"/>
              </a:ext>
            </a:extLst>
          </p:cNvPr>
          <p:cNvSpPr>
            <a:spLocks noChangeShapeType="1"/>
          </p:cNvSpPr>
          <p:nvPr/>
        </p:nvSpPr>
        <p:spPr bwMode="auto">
          <a:xfrm>
            <a:off x="1096433" y="19050000"/>
            <a:ext cx="13000567" cy="0"/>
          </a:xfrm>
          <a:prstGeom prst="line">
            <a:avLst/>
          </a:prstGeom>
          <a:noFill/>
          <a:ln w="25400">
            <a:solidFill>
              <a:schemeClr val="tx1"/>
            </a:solidFill>
            <a:round/>
            <a:headEnd/>
            <a:tailEnd/>
          </a:ln>
        </p:spPr>
        <p:txBody>
          <a:bodyPr wrap="none" anchor="ctr"/>
          <a:lstStyle/>
          <a:p>
            <a:endParaRPr lang="en-US">
              <a:latin typeface="+mj-lt"/>
            </a:endParaRPr>
          </a:p>
        </p:txBody>
      </p:sp>
      <p:pic>
        <p:nvPicPr>
          <p:cNvPr id="11" name="Picture 6" descr="Raspberry Pi Zero W (with Headers)">
            <a:extLst>
              <a:ext uri="{FF2B5EF4-FFF2-40B4-BE49-F238E27FC236}">
                <a16:creationId xmlns:a16="http://schemas.microsoft.com/office/drawing/2014/main" id="{88818E02-44EC-4981-97F9-BC78E07817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20397297"/>
            <a:ext cx="9038167" cy="903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548EE96-32DF-42BA-B7A0-7468F4757290}"/>
              </a:ext>
            </a:extLst>
          </p:cNvPr>
          <p:cNvSpPr txBox="1"/>
          <p:nvPr/>
        </p:nvSpPr>
        <p:spPr>
          <a:xfrm>
            <a:off x="1016000" y="30022800"/>
            <a:ext cx="13040783" cy="1077218"/>
          </a:xfrm>
          <a:prstGeom prst="rect">
            <a:avLst/>
          </a:prstGeom>
          <a:noFill/>
        </p:spPr>
        <p:txBody>
          <a:bodyPr wrap="square" rtlCol="0">
            <a:spAutoFit/>
          </a:bodyPr>
          <a:lstStyle/>
          <a:p>
            <a:pPr algn="ctr"/>
            <a:r>
              <a:rPr lang="en-US" altLang="en-US" sz="3200" dirty="0">
                <a:latin typeface="+mj-lt"/>
                <a:cs typeface="Arial" panose="020B0604020202020204" pitchFamily="34" charset="0"/>
              </a:rPr>
              <a:t>Above: </a:t>
            </a:r>
            <a:r>
              <a:rPr lang="en-US" altLang="en-US" sz="3200" i="1" dirty="0">
                <a:latin typeface="+mj-lt"/>
                <a:cs typeface="Arial" panose="020B0604020202020204" pitchFamily="34" charset="0"/>
              </a:rPr>
              <a:t>Raspberry Pi Zero W (with Headers)</a:t>
            </a:r>
          </a:p>
          <a:p>
            <a:pPr algn="ctr"/>
            <a:endParaRPr lang="en-US" sz="3200" dirty="0">
              <a:latin typeface="+mj-lt"/>
            </a:endParaRPr>
          </a:p>
        </p:txBody>
      </p:sp>
      <p:pic>
        <p:nvPicPr>
          <p:cNvPr id="13" name="Picture 10" descr="Table&#10;&#10;Description automatically generated">
            <a:extLst>
              <a:ext uri="{FF2B5EF4-FFF2-40B4-BE49-F238E27FC236}">
                <a16:creationId xmlns:a16="http://schemas.microsoft.com/office/drawing/2014/main" id="{E7243AD8-2ED0-49D2-AF31-BFEE99AB4A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649" b="5573"/>
          <a:stretch>
            <a:fillRect/>
          </a:stretch>
        </p:blipFill>
        <p:spPr bwMode="auto">
          <a:xfrm>
            <a:off x="15869663" y="5704881"/>
            <a:ext cx="5870575" cy="659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0F8DCD2-E639-4EE1-B059-D3C90E61DAC3}"/>
              </a:ext>
            </a:extLst>
          </p:cNvPr>
          <p:cNvSpPr txBox="1"/>
          <p:nvPr/>
        </p:nvSpPr>
        <p:spPr>
          <a:xfrm>
            <a:off x="22134399" y="5779094"/>
            <a:ext cx="6172497" cy="3539430"/>
          </a:xfrm>
          <a:prstGeom prst="rect">
            <a:avLst/>
          </a:prstGeom>
          <a:noFill/>
        </p:spPr>
        <p:txBody>
          <a:bodyPr wrap="square" rtlCol="0">
            <a:spAutoFit/>
          </a:bodyPr>
          <a:lstStyle/>
          <a:p>
            <a:pPr>
              <a:defRPr/>
            </a:pPr>
            <a:r>
              <a:rPr lang="en-US" sz="4800" b="1" i="1" dirty="0">
                <a:latin typeface="+mj-lt"/>
                <a:cs typeface="Arial" panose="020B0604020202020204" pitchFamily="34" charset="0"/>
              </a:rPr>
              <a:t>Pins Used in Connecting the Sensor</a:t>
            </a:r>
          </a:p>
          <a:p>
            <a:pPr marL="285750" indent="-285750">
              <a:buFont typeface="Arial" panose="020B0604020202020204" pitchFamily="34" charset="0"/>
              <a:buChar char="•"/>
              <a:defRPr/>
            </a:pPr>
            <a:r>
              <a:rPr lang="en-US" sz="3200" dirty="0">
                <a:latin typeface="+mj-lt"/>
                <a:cs typeface="Arial" panose="020B0604020202020204" pitchFamily="34" charset="0"/>
              </a:rPr>
              <a:t>Red to Pin 1 (Power)</a:t>
            </a:r>
          </a:p>
          <a:p>
            <a:pPr marL="285750" indent="-285750">
              <a:buFont typeface="Arial" panose="020B0604020202020204" pitchFamily="34" charset="0"/>
              <a:buChar char="•"/>
              <a:defRPr/>
            </a:pPr>
            <a:r>
              <a:rPr lang="en-US" sz="3200" dirty="0">
                <a:latin typeface="+mj-lt"/>
                <a:cs typeface="Arial" panose="020B0604020202020204" pitchFamily="34" charset="0"/>
              </a:rPr>
              <a:t>White to Pin 3 (SDA I2C)</a:t>
            </a:r>
          </a:p>
          <a:p>
            <a:pPr marL="285750" indent="-285750">
              <a:buFont typeface="Arial" panose="020B0604020202020204" pitchFamily="34" charset="0"/>
              <a:buChar char="•"/>
              <a:defRPr/>
            </a:pPr>
            <a:r>
              <a:rPr lang="en-US" sz="3200" dirty="0">
                <a:latin typeface="+mj-lt"/>
                <a:cs typeface="Arial" panose="020B0604020202020204" pitchFamily="34" charset="0"/>
              </a:rPr>
              <a:t>Green to Pin 5 (SDL I2C)</a:t>
            </a:r>
          </a:p>
          <a:p>
            <a:pPr marL="285750" indent="-285750">
              <a:buFont typeface="Arial" panose="020B0604020202020204" pitchFamily="34" charset="0"/>
              <a:buChar char="•"/>
              <a:defRPr/>
            </a:pPr>
            <a:r>
              <a:rPr lang="en-US" sz="3200" dirty="0">
                <a:latin typeface="+mj-lt"/>
                <a:cs typeface="Arial" panose="020B0604020202020204" pitchFamily="34" charset="0"/>
              </a:rPr>
              <a:t>Black to Pin 9 (Ground)</a:t>
            </a:r>
          </a:p>
        </p:txBody>
      </p:sp>
      <p:sp>
        <p:nvSpPr>
          <p:cNvPr id="17" name="TextBox 16">
            <a:extLst>
              <a:ext uri="{FF2B5EF4-FFF2-40B4-BE49-F238E27FC236}">
                <a16:creationId xmlns:a16="http://schemas.microsoft.com/office/drawing/2014/main" id="{EE1BA4BB-9C6E-4D89-AEB5-FD9B24F9F036}"/>
              </a:ext>
            </a:extLst>
          </p:cNvPr>
          <p:cNvSpPr txBox="1"/>
          <p:nvPr/>
        </p:nvSpPr>
        <p:spPr>
          <a:xfrm>
            <a:off x="22134399" y="10581382"/>
            <a:ext cx="6108331" cy="1077218"/>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mj-lt"/>
                <a:ea typeface="MS PGothic" panose="020B0600070205080204" pitchFamily="34" charset="-128"/>
                <a:cs typeface="Arial" panose="020B0604020202020204" pitchFamily="34" charset="0"/>
              </a:rPr>
              <a:t>Left: </a:t>
            </a:r>
            <a:r>
              <a:rPr kumimoji="0" lang="en-US" altLang="en-US" sz="3200" b="0" i="1" u="none" strike="noStrike" kern="1200" cap="none" spc="0" normalizeH="0" baseline="0" noProof="0" dirty="0">
                <a:ln>
                  <a:noFill/>
                </a:ln>
                <a:solidFill>
                  <a:srgbClr val="000000"/>
                </a:solidFill>
                <a:effectLst/>
                <a:uLnTx/>
                <a:uFillTx/>
                <a:latin typeface="+mj-lt"/>
                <a:ea typeface="MS PGothic" panose="020B0600070205080204" pitchFamily="34" charset="-128"/>
                <a:cs typeface="Arial" panose="020B0604020202020204" pitchFamily="34" charset="0"/>
              </a:rPr>
              <a:t>Raspberry Pi Zero W pin layout</a:t>
            </a:r>
            <a:endParaRPr kumimoji="0" lang="en-US" altLang="en-US" sz="3200" b="0" i="0" u="none" strike="noStrike" kern="1200" cap="none" spc="0" normalizeH="0" baseline="0" noProof="0" dirty="0">
              <a:ln>
                <a:noFill/>
              </a:ln>
              <a:solidFill>
                <a:srgbClr val="000000"/>
              </a:solidFill>
              <a:effectLst/>
              <a:uLnTx/>
              <a:uFillTx/>
              <a:latin typeface="+mj-lt"/>
              <a:ea typeface="MS PGothic" panose="020B0600070205080204" pitchFamily="34" charset="-128"/>
              <a:cs typeface="Arial" panose="020B0604020202020204" pitchFamily="34" charset="0"/>
            </a:endParaRPr>
          </a:p>
        </p:txBody>
      </p:sp>
      <p:sp>
        <p:nvSpPr>
          <p:cNvPr id="18" name="Line 12">
            <a:extLst>
              <a:ext uri="{FF2B5EF4-FFF2-40B4-BE49-F238E27FC236}">
                <a16:creationId xmlns:a16="http://schemas.microsoft.com/office/drawing/2014/main" id="{22830DA6-2ADA-404B-924A-71D790776661}"/>
              </a:ext>
            </a:extLst>
          </p:cNvPr>
          <p:cNvSpPr>
            <a:spLocks noChangeShapeType="1"/>
          </p:cNvSpPr>
          <p:nvPr/>
        </p:nvSpPr>
        <p:spPr bwMode="auto">
          <a:xfrm>
            <a:off x="15306329" y="12658891"/>
            <a:ext cx="13000567" cy="0"/>
          </a:xfrm>
          <a:prstGeom prst="line">
            <a:avLst/>
          </a:prstGeom>
          <a:noFill/>
          <a:ln w="25400">
            <a:solidFill>
              <a:schemeClr val="tx1"/>
            </a:solidFill>
            <a:round/>
            <a:headEnd/>
            <a:tailEnd/>
          </a:ln>
        </p:spPr>
        <p:txBody>
          <a:bodyPr wrap="none" anchor="ctr"/>
          <a:lstStyle/>
          <a:p>
            <a:endParaRPr lang="en-US">
              <a:latin typeface="+mj-lt"/>
            </a:endParaRPr>
          </a:p>
        </p:txBody>
      </p:sp>
      <p:sp>
        <p:nvSpPr>
          <p:cNvPr id="6" name="TextBox 5">
            <a:extLst>
              <a:ext uri="{FF2B5EF4-FFF2-40B4-BE49-F238E27FC236}">
                <a16:creationId xmlns:a16="http://schemas.microsoft.com/office/drawing/2014/main" id="{45321699-6CBC-47FF-8942-BCFFF73FB8B4}"/>
              </a:ext>
            </a:extLst>
          </p:cNvPr>
          <p:cNvSpPr txBox="1"/>
          <p:nvPr/>
        </p:nvSpPr>
        <p:spPr>
          <a:xfrm>
            <a:off x="15302144" y="12623033"/>
            <a:ext cx="13081000" cy="2708434"/>
          </a:xfrm>
          <a:prstGeom prst="rect">
            <a:avLst/>
          </a:prstGeom>
          <a:noFill/>
        </p:spPr>
        <p:txBody>
          <a:bodyPr wrap="square" rtlCol="0">
            <a:spAutoFit/>
          </a:bodyPr>
          <a:lstStyle/>
          <a:p>
            <a:r>
              <a:rPr lang="en-US" sz="4800" b="1" i="1" dirty="0"/>
              <a:t>Sensor</a:t>
            </a:r>
          </a:p>
          <a:p>
            <a:endParaRPr lang="en-US" sz="1000" b="1" i="1" dirty="0"/>
          </a:p>
          <a:p>
            <a:r>
              <a:rPr lang="en-US" altLang="en-US" sz="3200" dirty="0">
                <a:latin typeface="+mj-lt"/>
                <a:cs typeface="Arial" panose="020B0604020202020204" pitchFamily="34" charset="0"/>
              </a:rPr>
              <a:t>The Adafruit STEMMA Soil Sensor has two functionalities within the singular sensor: temperature and moisture level. </a:t>
            </a:r>
          </a:p>
          <a:p>
            <a:endParaRPr lang="en-US" sz="4800" b="1" i="1" dirty="0"/>
          </a:p>
        </p:txBody>
      </p:sp>
      <p:pic>
        <p:nvPicPr>
          <p:cNvPr id="20" name="Picture 4" descr="Raspberry Pi Zero W (with headers) and Adafruit Capacitive Moisture Sensor.">
            <a:extLst>
              <a:ext uri="{FF2B5EF4-FFF2-40B4-BE49-F238E27FC236}">
                <a16:creationId xmlns:a16="http://schemas.microsoft.com/office/drawing/2014/main" id="{FCA1B5AB-D6D2-4E4A-84AA-C00B58C7F74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26491" y="14723704"/>
            <a:ext cx="5364163"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5B8BF773-04F4-43A7-9DCD-8CBD2873D41A}"/>
              </a:ext>
            </a:extLst>
          </p:cNvPr>
          <p:cNvSpPr txBox="1"/>
          <p:nvPr/>
        </p:nvSpPr>
        <p:spPr>
          <a:xfrm rot="10800000" flipV="1">
            <a:off x="21238366" y="16353797"/>
            <a:ext cx="7064345" cy="1569660"/>
          </a:xfrm>
          <a:prstGeom prst="rect">
            <a:avLst/>
          </a:prstGeom>
          <a:noFill/>
        </p:spPr>
        <p:txBody>
          <a:bodyPr wrap="square">
            <a:spAutoFit/>
          </a:bodyPr>
          <a:lstStyle/>
          <a:p>
            <a:pPr algn="ctr"/>
            <a:r>
              <a:rPr lang="en-US" altLang="en-US" sz="3200" dirty="0">
                <a:latin typeface="+mj-lt"/>
                <a:cs typeface="Arial" panose="020B0604020202020204" pitchFamily="34" charset="0"/>
              </a:rPr>
              <a:t>Left</a:t>
            </a:r>
            <a:r>
              <a:rPr lang="en-US" altLang="en-US" sz="3200" i="1" dirty="0">
                <a:latin typeface="+mj-lt"/>
                <a:cs typeface="Arial" panose="020B0604020202020204" pitchFamily="34" charset="0"/>
              </a:rPr>
              <a:t>: Raspberry Pi Zero W (with Headers) and Adafruit Capacitive Moisture Sensor</a:t>
            </a:r>
          </a:p>
        </p:txBody>
      </p:sp>
      <p:sp>
        <p:nvSpPr>
          <p:cNvPr id="23" name="Line 12">
            <a:extLst>
              <a:ext uri="{FF2B5EF4-FFF2-40B4-BE49-F238E27FC236}">
                <a16:creationId xmlns:a16="http://schemas.microsoft.com/office/drawing/2014/main" id="{37A93AF1-1B3D-44BE-9620-B4FE71F737F8}"/>
              </a:ext>
            </a:extLst>
          </p:cNvPr>
          <p:cNvSpPr>
            <a:spLocks noChangeShapeType="1"/>
          </p:cNvSpPr>
          <p:nvPr/>
        </p:nvSpPr>
        <p:spPr bwMode="auto">
          <a:xfrm>
            <a:off x="15302144" y="20620997"/>
            <a:ext cx="13000567" cy="0"/>
          </a:xfrm>
          <a:prstGeom prst="line">
            <a:avLst/>
          </a:prstGeom>
          <a:noFill/>
          <a:ln w="25400">
            <a:solidFill>
              <a:schemeClr val="tx1"/>
            </a:solidFill>
            <a:round/>
            <a:headEnd/>
            <a:tailEnd/>
          </a:ln>
        </p:spPr>
        <p:txBody>
          <a:bodyPr wrap="none" anchor="ctr"/>
          <a:lstStyle/>
          <a:p>
            <a:endParaRPr lang="en-US">
              <a:latin typeface="+mj-lt"/>
            </a:endParaRPr>
          </a:p>
        </p:txBody>
      </p:sp>
      <p:sp>
        <p:nvSpPr>
          <p:cNvPr id="8" name="TextBox 7">
            <a:extLst>
              <a:ext uri="{FF2B5EF4-FFF2-40B4-BE49-F238E27FC236}">
                <a16:creationId xmlns:a16="http://schemas.microsoft.com/office/drawing/2014/main" id="{10C65E66-974C-4CFC-B01A-50346F3B9B1F}"/>
              </a:ext>
            </a:extLst>
          </p:cNvPr>
          <p:cNvSpPr txBox="1"/>
          <p:nvPr/>
        </p:nvSpPr>
        <p:spPr>
          <a:xfrm>
            <a:off x="15328648" y="20936305"/>
            <a:ext cx="12953955" cy="5909310"/>
          </a:xfrm>
          <a:prstGeom prst="rect">
            <a:avLst/>
          </a:prstGeom>
          <a:noFill/>
        </p:spPr>
        <p:txBody>
          <a:bodyPr wrap="square" rtlCol="0">
            <a:spAutoFit/>
          </a:bodyPr>
          <a:lstStyle/>
          <a:p>
            <a:r>
              <a:rPr lang="en-US" sz="4800" b="1" i="1" dirty="0"/>
              <a:t>Alert Triggers</a:t>
            </a:r>
          </a:p>
          <a:p>
            <a:endParaRPr lang="en-US" sz="1000" b="1" i="1" dirty="0"/>
          </a:p>
          <a:p>
            <a:r>
              <a:rPr lang="en-US" altLang="en-US" sz="3200" dirty="0">
                <a:latin typeface="+mj-lt"/>
                <a:cs typeface="Arial" panose="020B0604020202020204" pitchFamily="34" charset="0"/>
              </a:rPr>
              <a:t>These triggers are designed in a fashion to alert the specified email/phone number holder that their plant’s conditions have fallen outside the specified range and requires attention. The triggers pictured are the alerts sent out when the soil of the plant has fallen outside of its desired range. Triggers can also be set for the temperature range in addition to just the soil moisture content, as temperature is a large factor for the overall health of the plant.</a:t>
            </a:r>
          </a:p>
          <a:p>
            <a:endParaRPr lang="en-US" altLang="en-US" sz="3200" dirty="0">
              <a:latin typeface="Arial" panose="020B0604020202020204" pitchFamily="34" charset="0"/>
              <a:cs typeface="Arial" panose="020B0604020202020204" pitchFamily="34" charset="0"/>
            </a:endParaRPr>
          </a:p>
          <a:p>
            <a:endParaRPr lang="en-US" altLang="en-US" sz="3200" dirty="0">
              <a:latin typeface="Arial" panose="020B0604020202020204" pitchFamily="34" charset="0"/>
              <a:cs typeface="Arial" panose="020B0604020202020204" pitchFamily="34" charset="0"/>
            </a:endParaRPr>
          </a:p>
          <a:p>
            <a:endParaRPr lang="en-US" altLang="en-US" sz="3200" dirty="0">
              <a:latin typeface="Arial" panose="020B0604020202020204" pitchFamily="34" charset="0"/>
              <a:cs typeface="Arial" panose="020B0604020202020204" pitchFamily="34" charset="0"/>
            </a:endParaRPr>
          </a:p>
          <a:p>
            <a:endParaRPr lang="en-US" sz="3200" dirty="0"/>
          </a:p>
        </p:txBody>
      </p:sp>
      <p:pic>
        <p:nvPicPr>
          <p:cNvPr id="25" name="Picture 2" descr="Graphical user interface, text, application&#10;&#10;Description automatically generated">
            <a:extLst>
              <a:ext uri="{FF2B5EF4-FFF2-40B4-BE49-F238E27FC236}">
                <a16:creationId xmlns:a16="http://schemas.microsoft.com/office/drawing/2014/main" id="{6B3C655F-6793-4634-A3B2-37836512D8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50469" y="24987206"/>
            <a:ext cx="8247605" cy="2154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Graphical user interface, text, application, chat or text message&#10;&#10;Description automatically generated">
            <a:extLst>
              <a:ext uri="{FF2B5EF4-FFF2-40B4-BE49-F238E27FC236}">
                <a16:creationId xmlns:a16="http://schemas.microsoft.com/office/drawing/2014/main" id="{98F59EDF-F8E5-4B3B-90E5-87FF5C2708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31121" y="27514637"/>
            <a:ext cx="4742612" cy="255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5">
            <a:extLst>
              <a:ext uri="{FF2B5EF4-FFF2-40B4-BE49-F238E27FC236}">
                <a16:creationId xmlns:a16="http://schemas.microsoft.com/office/drawing/2014/main" id="{6DE808B6-A3B2-49EA-AF9C-22034CC5C766}"/>
              </a:ext>
            </a:extLst>
          </p:cNvPr>
          <p:cNvSpPr txBox="1">
            <a:spLocks noChangeArrowheads="1"/>
          </p:cNvSpPr>
          <p:nvPr/>
        </p:nvSpPr>
        <p:spPr bwMode="auto">
          <a:xfrm>
            <a:off x="16954500" y="30442192"/>
            <a:ext cx="9982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dirty="0">
                <a:latin typeface="+mj-lt"/>
                <a:cs typeface="Arial" panose="020B0604020202020204" pitchFamily="34" charset="0"/>
              </a:rPr>
              <a:t>Top: </a:t>
            </a:r>
            <a:r>
              <a:rPr lang="en-US" altLang="en-US" sz="3200" i="1" dirty="0">
                <a:latin typeface="+mj-lt"/>
                <a:cs typeface="Arial" panose="020B0604020202020204" pitchFamily="34" charset="0"/>
              </a:rPr>
              <a:t>Alert trigger that is sent to the designated email.</a:t>
            </a:r>
          </a:p>
          <a:p>
            <a:r>
              <a:rPr lang="en-US" altLang="en-US" sz="3200" dirty="0">
                <a:latin typeface="+mj-lt"/>
                <a:cs typeface="Arial" panose="020B0604020202020204" pitchFamily="34" charset="0"/>
              </a:rPr>
              <a:t>Bottom: </a:t>
            </a:r>
            <a:r>
              <a:rPr lang="en-US" altLang="en-US" sz="3200" i="1" dirty="0">
                <a:latin typeface="+mj-lt"/>
                <a:cs typeface="Arial" panose="020B0604020202020204" pitchFamily="34" charset="0"/>
              </a:rPr>
              <a:t>Alert trigger that is sent to the designated phone number</a:t>
            </a:r>
          </a:p>
        </p:txBody>
      </p:sp>
      <p:sp>
        <p:nvSpPr>
          <p:cNvPr id="12" name="TextBox 11">
            <a:extLst>
              <a:ext uri="{FF2B5EF4-FFF2-40B4-BE49-F238E27FC236}">
                <a16:creationId xmlns:a16="http://schemas.microsoft.com/office/drawing/2014/main" id="{DBC616E0-9E6C-45BC-A04F-58D51C83524A}"/>
              </a:ext>
            </a:extLst>
          </p:cNvPr>
          <p:cNvSpPr txBox="1"/>
          <p:nvPr/>
        </p:nvSpPr>
        <p:spPr>
          <a:xfrm>
            <a:off x="29920879" y="5655983"/>
            <a:ext cx="7643238" cy="6647974"/>
          </a:xfrm>
          <a:prstGeom prst="rect">
            <a:avLst/>
          </a:prstGeom>
          <a:noFill/>
        </p:spPr>
        <p:txBody>
          <a:bodyPr wrap="square" rtlCol="0">
            <a:spAutoFit/>
          </a:bodyPr>
          <a:lstStyle/>
          <a:p>
            <a:r>
              <a:rPr lang="en-US" sz="4800" b="1" i="1" dirty="0"/>
              <a:t>Data Visualization</a:t>
            </a:r>
          </a:p>
          <a:p>
            <a:endParaRPr lang="en-US" sz="1000" b="1" i="1" dirty="0"/>
          </a:p>
          <a:p>
            <a:r>
              <a:rPr lang="en-US" altLang="en-US" sz="3200" dirty="0">
                <a:latin typeface="+mj-lt"/>
              </a:rPr>
              <a:t>The data visualization software (shown above) is an online resource: Initial State. This is where the data that is streamed by the Raspberry Pi is sent to be processed and is embedded into the adjacent online dashboard. This data monitors the soil moisture level of the plant’s potting soil and sends out the triggers to the associated email and phone numbers.</a:t>
            </a:r>
          </a:p>
          <a:p>
            <a:endParaRPr lang="en-US" altLang="en-US" sz="3200" dirty="0">
              <a:latin typeface="+mj-lt"/>
            </a:endParaRPr>
          </a:p>
          <a:p>
            <a:endParaRPr lang="en-US" sz="4800" b="1" i="1" dirty="0"/>
          </a:p>
        </p:txBody>
      </p:sp>
      <p:sp>
        <p:nvSpPr>
          <p:cNvPr id="29" name="Line 12">
            <a:extLst>
              <a:ext uri="{FF2B5EF4-FFF2-40B4-BE49-F238E27FC236}">
                <a16:creationId xmlns:a16="http://schemas.microsoft.com/office/drawing/2014/main" id="{10526756-C267-494F-8CB3-0A4597B45303}"/>
              </a:ext>
            </a:extLst>
          </p:cNvPr>
          <p:cNvSpPr>
            <a:spLocks noChangeShapeType="1"/>
          </p:cNvSpPr>
          <p:nvPr/>
        </p:nvSpPr>
        <p:spPr bwMode="auto">
          <a:xfrm>
            <a:off x="29920879" y="12954000"/>
            <a:ext cx="13000567" cy="0"/>
          </a:xfrm>
          <a:prstGeom prst="line">
            <a:avLst/>
          </a:prstGeom>
          <a:noFill/>
          <a:ln w="25400">
            <a:solidFill>
              <a:schemeClr val="tx1"/>
            </a:solidFill>
            <a:round/>
            <a:headEnd/>
            <a:tailEnd/>
          </a:ln>
        </p:spPr>
        <p:txBody>
          <a:bodyPr wrap="none" anchor="ctr"/>
          <a:lstStyle/>
          <a:p>
            <a:endParaRPr lang="en-US">
              <a:latin typeface="+mj-lt"/>
            </a:endParaRPr>
          </a:p>
        </p:txBody>
      </p:sp>
      <p:sp>
        <p:nvSpPr>
          <p:cNvPr id="14" name="TextBox 13">
            <a:extLst>
              <a:ext uri="{FF2B5EF4-FFF2-40B4-BE49-F238E27FC236}">
                <a16:creationId xmlns:a16="http://schemas.microsoft.com/office/drawing/2014/main" id="{87BB6142-0507-44DB-A554-07825A012200}"/>
              </a:ext>
            </a:extLst>
          </p:cNvPr>
          <p:cNvSpPr txBox="1"/>
          <p:nvPr/>
        </p:nvSpPr>
        <p:spPr>
          <a:xfrm>
            <a:off x="29920880" y="12948707"/>
            <a:ext cx="6939268" cy="8771632"/>
          </a:xfrm>
          <a:prstGeom prst="rect">
            <a:avLst/>
          </a:prstGeom>
          <a:noFill/>
        </p:spPr>
        <p:txBody>
          <a:bodyPr wrap="square" rtlCol="0">
            <a:spAutoFit/>
          </a:bodyPr>
          <a:lstStyle/>
          <a:p>
            <a:r>
              <a:rPr lang="en-US" sz="4800" b="1" i="1" dirty="0"/>
              <a:t>Execution</a:t>
            </a:r>
          </a:p>
          <a:p>
            <a:endParaRPr lang="en-US" sz="3600" dirty="0"/>
          </a:p>
          <a:p>
            <a:pPr marL="457200" indent="-457200">
              <a:buFont typeface="Arial" panose="020B0604020202020204" pitchFamily="34" charset="0"/>
              <a:buChar char="•"/>
            </a:pPr>
            <a:r>
              <a:rPr lang="en-US" sz="3600" dirty="0"/>
              <a:t>Setting Up Raspberry Pi</a:t>
            </a:r>
          </a:p>
          <a:p>
            <a:pPr marL="914400" lvl="1" indent="-457200">
              <a:buFont typeface="Arial" panose="020B0604020202020204" pitchFamily="34" charset="0"/>
              <a:buChar char="•"/>
            </a:pPr>
            <a:r>
              <a:rPr lang="en-US" sz="3600" dirty="0"/>
              <a:t>Flash the SD card with Raspberry Pi OS</a:t>
            </a:r>
          </a:p>
          <a:p>
            <a:pPr marL="914400" lvl="1" indent="-457200">
              <a:buFont typeface="Arial" panose="020B0604020202020204" pitchFamily="34" charset="0"/>
              <a:buChar char="•"/>
            </a:pPr>
            <a:r>
              <a:rPr lang="en-US" sz="3600" dirty="0"/>
              <a:t>Add file containing the proper network information (SSID and network password)</a:t>
            </a:r>
          </a:p>
          <a:p>
            <a:pPr marL="457200" indent="-457200">
              <a:buFont typeface="Arial" panose="020B0604020202020204" pitchFamily="34" charset="0"/>
              <a:buChar char="•"/>
            </a:pPr>
            <a:r>
              <a:rPr lang="en-US" sz="3600" dirty="0"/>
              <a:t>Setting Up Run on Reboot</a:t>
            </a:r>
          </a:p>
          <a:p>
            <a:pPr marL="914400" lvl="1" indent="-457200">
              <a:buFont typeface="Arial" panose="020B0604020202020204" pitchFamily="34" charset="0"/>
              <a:buChar char="•"/>
            </a:pPr>
            <a:r>
              <a:rPr lang="en-US" sz="3600" dirty="0"/>
              <a:t>Command: </a:t>
            </a:r>
            <a:r>
              <a:rPr lang="en-US" sz="3600" dirty="0" err="1"/>
              <a:t>sudo</a:t>
            </a:r>
            <a:r>
              <a:rPr lang="en-US" sz="3600" dirty="0"/>
              <a:t> crontab –e</a:t>
            </a:r>
          </a:p>
          <a:p>
            <a:pPr marL="914400" lvl="1" indent="-457200">
              <a:buFont typeface="Arial" panose="020B0604020202020204" pitchFamily="34" charset="0"/>
              <a:buChar char="•"/>
            </a:pPr>
            <a:r>
              <a:rPr lang="en-US" sz="3600" dirty="0"/>
              <a:t>Within the file</a:t>
            </a:r>
            <a:r>
              <a:rPr lang="en-US" sz="3600"/>
              <a:t>: </a:t>
            </a:r>
            <a:endParaRPr lang="en-US" sz="3600" dirty="0"/>
          </a:p>
          <a:p>
            <a:pPr marL="1371600" lvl="2" indent="-457200">
              <a:buFont typeface="Arial" panose="020B0604020202020204" pitchFamily="34" charset="0"/>
              <a:buChar char="•"/>
            </a:pPr>
            <a:r>
              <a:rPr lang="en-US" sz="3600" dirty="0"/>
              <a:t>@reboot </a:t>
            </a:r>
            <a:r>
              <a:rPr lang="en-US" sz="3600" dirty="0" err="1"/>
              <a:t>nohup</a:t>
            </a:r>
            <a:r>
              <a:rPr lang="en-US" sz="3600" dirty="0"/>
              <a:t> python3</a:t>
            </a:r>
          </a:p>
          <a:p>
            <a:pPr marL="1371600" lvl="2" indent="-457200">
              <a:buFont typeface="Arial" panose="020B0604020202020204" pitchFamily="34" charset="0"/>
              <a:buChar char="•"/>
            </a:pPr>
            <a:r>
              <a:rPr lang="en-US" sz="3600" dirty="0"/>
              <a:t>/home/pi/</a:t>
            </a:r>
            <a:r>
              <a:rPr lang="en-US" sz="3600" dirty="0" err="1"/>
              <a:t>SoilMoistureProject</a:t>
            </a:r>
            <a:r>
              <a:rPr lang="en-US" sz="3600" dirty="0"/>
              <a:t>/is_soil.py&amp;</a:t>
            </a:r>
            <a:endParaRPr lang="en-US" altLang="en-US" sz="3600" dirty="0">
              <a:latin typeface="+mj-lt"/>
              <a:cs typeface="Arial" panose="020B0604020202020204" pitchFamily="34" charset="0"/>
            </a:endParaRPr>
          </a:p>
          <a:p>
            <a:endParaRPr lang="en-US" sz="4800" b="1" i="1" dirty="0"/>
          </a:p>
        </p:txBody>
      </p:sp>
      <p:pic>
        <p:nvPicPr>
          <p:cNvPr id="31" name="Picture 2" descr="Full Raspberry Pi System with Sensor working.">
            <a:extLst>
              <a:ext uri="{FF2B5EF4-FFF2-40B4-BE49-F238E27FC236}">
                <a16:creationId xmlns:a16="http://schemas.microsoft.com/office/drawing/2014/main" id="{E5519F36-7ABB-45A9-AECE-A14D1F47F11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960688" y="13375901"/>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A255782B-2EB8-47D9-90F9-F629403D10BB}"/>
              </a:ext>
            </a:extLst>
          </p:cNvPr>
          <p:cNvSpPr txBox="1"/>
          <p:nvPr/>
        </p:nvSpPr>
        <p:spPr>
          <a:xfrm>
            <a:off x="37299900" y="19256869"/>
            <a:ext cx="4834092" cy="830997"/>
          </a:xfrm>
          <a:prstGeom prst="rect">
            <a:avLst/>
          </a:prstGeom>
          <a:noFill/>
        </p:spPr>
        <p:txBody>
          <a:bodyPr wrap="square">
            <a:spAutoFit/>
          </a:bodyPr>
          <a:lstStyle/>
          <a:p>
            <a:pPr algn="ctr"/>
            <a:r>
              <a:rPr lang="en-US" altLang="en-US" sz="2400" dirty="0">
                <a:latin typeface="+mj-lt"/>
                <a:cs typeface="Arial" panose="020B0604020202020204" pitchFamily="34" charset="0"/>
              </a:rPr>
              <a:t>Above: </a:t>
            </a:r>
            <a:r>
              <a:rPr lang="en-US" altLang="en-US" sz="2400" i="1" dirty="0">
                <a:latin typeface="+mj-lt"/>
                <a:cs typeface="Arial" panose="020B0604020202020204" pitchFamily="34" charset="0"/>
              </a:rPr>
              <a:t>Full Raspberry Pi with Sensor working in Pilea Baby Tears</a:t>
            </a:r>
          </a:p>
        </p:txBody>
      </p:sp>
      <p:pic>
        <p:nvPicPr>
          <p:cNvPr id="5" name="Picture 4" descr="Graphical user interface&#10;&#10;Description automatically generated">
            <a:extLst>
              <a:ext uri="{FF2B5EF4-FFF2-40B4-BE49-F238E27FC236}">
                <a16:creationId xmlns:a16="http://schemas.microsoft.com/office/drawing/2014/main" id="{E6D3324B-3517-4FA3-86E6-EE92356DD2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719290" y="5535388"/>
            <a:ext cx="3648286" cy="6967050"/>
          </a:xfrm>
          <a:prstGeom prst="rect">
            <a:avLst/>
          </a:prstGeom>
        </p:spPr>
      </p:pic>
      <p:sp>
        <p:nvSpPr>
          <p:cNvPr id="32" name="TextBox 31">
            <a:extLst>
              <a:ext uri="{FF2B5EF4-FFF2-40B4-BE49-F238E27FC236}">
                <a16:creationId xmlns:a16="http://schemas.microsoft.com/office/drawing/2014/main" id="{DD79530F-60E6-4B22-8A0C-6BD9BB553F5B}"/>
              </a:ext>
            </a:extLst>
          </p:cNvPr>
          <p:cNvSpPr txBox="1"/>
          <p:nvPr/>
        </p:nvSpPr>
        <p:spPr>
          <a:xfrm>
            <a:off x="29861897" y="22900308"/>
            <a:ext cx="12598721" cy="4770537"/>
          </a:xfrm>
          <a:prstGeom prst="rect">
            <a:avLst/>
          </a:prstGeom>
          <a:noFill/>
        </p:spPr>
        <p:txBody>
          <a:bodyPr wrap="square">
            <a:spAutoFit/>
          </a:bodyPr>
          <a:lstStyle/>
          <a:p>
            <a:r>
              <a:rPr lang="en-US" sz="4000" b="1" i="1" dirty="0"/>
              <a:t>References</a:t>
            </a:r>
          </a:p>
          <a:p>
            <a:pPr algn="just"/>
            <a:r>
              <a:rPr lang="en-US" altLang="en-US" sz="2400" dirty="0">
                <a:latin typeface="+mj-lt"/>
                <a:cs typeface="Arial" panose="020B0604020202020204" pitchFamily="34" charset="0"/>
              </a:rPr>
              <a:t>E. Adams, “How to Use a Soil Moisture Sensor to Keep Your Plants Alive,” Medium, 16-Nov-2020. [Online]. Available: https://medium.com/initial-state/how-to-use-a-soil-moisture-sensor-to-keepyour-plants-alive-51a2294b88e. [Accessed: 02-Feb-2021]. </a:t>
            </a:r>
          </a:p>
          <a:p>
            <a:pPr algn="just"/>
            <a:endParaRPr lang="en-US" altLang="en-US" sz="2400" dirty="0">
              <a:latin typeface="+mj-lt"/>
              <a:cs typeface="Arial" panose="020B0604020202020204" pitchFamily="34" charset="0"/>
            </a:endParaRPr>
          </a:p>
          <a:p>
            <a:pPr algn="just"/>
            <a:r>
              <a:rPr lang="en-US" altLang="en-US" sz="2400" dirty="0">
                <a:latin typeface="+mj-lt"/>
                <a:cs typeface="Times New Roman" panose="02020603050405020304" pitchFamily="18" charset="0"/>
              </a:rPr>
              <a:t>Ramakant Kumar 8-14-2019 at 12:38, John Doe 2-15-2020 at 18:07, and </a:t>
            </a:r>
            <a:r>
              <a:rPr lang="en-US" altLang="en-US" sz="2400" dirty="0" err="1">
                <a:latin typeface="+mj-lt"/>
                <a:cs typeface="Times New Roman" panose="02020603050405020304" pitchFamily="18" charset="0"/>
              </a:rPr>
              <a:t>Binh</a:t>
            </a:r>
            <a:r>
              <a:rPr lang="en-US" altLang="en-US" sz="2400" dirty="0">
                <a:latin typeface="+mj-lt"/>
                <a:cs typeface="Times New Roman" panose="02020603050405020304" pitchFamily="18" charset="0"/>
              </a:rPr>
              <a:t> Nguyen 7-25-2020 at 17:30, “Measuring Soil Moisture with the Raspberry Pi,” </a:t>
            </a:r>
            <a:r>
              <a:rPr lang="en-US" altLang="en-US" sz="2400" i="1" dirty="0">
                <a:latin typeface="+mj-lt"/>
                <a:cs typeface="Times New Roman" panose="02020603050405020304" pitchFamily="18" charset="0"/>
              </a:rPr>
              <a:t>Raspberry Pi Tutorials</a:t>
            </a:r>
            <a:r>
              <a:rPr lang="en-US" altLang="en-US" sz="2400" dirty="0">
                <a:latin typeface="+mj-lt"/>
                <a:cs typeface="Times New Roman" panose="02020603050405020304" pitchFamily="18" charset="0"/>
              </a:rPr>
              <a:t>. [Online]. Available: https://tutorials-raspberrypi.com/measuring-soil-moisture-with-raspberry-pi/. [Accessed: 02-Feb-2021]. </a:t>
            </a:r>
          </a:p>
          <a:p>
            <a:pPr algn="just"/>
            <a:endParaRPr lang="en-US" altLang="en-US" sz="2400" dirty="0">
              <a:latin typeface="+mj-lt"/>
              <a:cs typeface="Times New Roman" panose="02020603050405020304" pitchFamily="18" charset="0"/>
            </a:endParaRPr>
          </a:p>
          <a:p>
            <a:pPr algn="just"/>
            <a:r>
              <a:rPr lang="en-US" altLang="en-US" sz="2400" dirty="0">
                <a:latin typeface="+mj-lt"/>
                <a:cs typeface="Times New Roman" panose="02020603050405020304" pitchFamily="18" charset="0"/>
              </a:rPr>
              <a:t>“SSH (Secure Shell),” </a:t>
            </a:r>
            <a:r>
              <a:rPr lang="en-US" altLang="en-US" sz="2400" i="1" dirty="0">
                <a:latin typeface="+mj-lt"/>
                <a:cs typeface="Times New Roman" panose="02020603050405020304" pitchFamily="18" charset="0"/>
              </a:rPr>
              <a:t>SSH (Secure Shell) - Raspberry Pi Documentation</a:t>
            </a:r>
            <a:r>
              <a:rPr lang="en-US" altLang="en-US" sz="2400" dirty="0">
                <a:latin typeface="+mj-lt"/>
                <a:cs typeface="Times New Roman" panose="02020603050405020304" pitchFamily="18" charset="0"/>
              </a:rPr>
              <a:t>. [Online]. Available: https://www.raspberrypi.org/documentation/remote-access/ssh/. [Accessed: 09-Feb-2021]. </a:t>
            </a:r>
            <a:endParaRPr lang="en-US" altLang="en-US" sz="2400" dirty="0">
              <a:latin typeface="+mj-lt"/>
              <a:ea typeface="Calibri" panose="020F0502020204030204" pitchFamily="34" charset="0"/>
              <a:cs typeface="Times New Roman" panose="02020603050405020304" pitchFamily="18" charset="0"/>
            </a:endParaRPr>
          </a:p>
        </p:txBody>
      </p:sp>
      <p:sp>
        <p:nvSpPr>
          <p:cNvPr id="34" name="Line 12">
            <a:extLst>
              <a:ext uri="{FF2B5EF4-FFF2-40B4-BE49-F238E27FC236}">
                <a16:creationId xmlns:a16="http://schemas.microsoft.com/office/drawing/2014/main" id="{3935286E-E8ED-43A2-A38F-578F4273CDBC}"/>
              </a:ext>
            </a:extLst>
          </p:cNvPr>
          <p:cNvSpPr>
            <a:spLocks noChangeShapeType="1"/>
          </p:cNvSpPr>
          <p:nvPr/>
        </p:nvSpPr>
        <p:spPr bwMode="auto">
          <a:xfrm>
            <a:off x="29861897" y="22479000"/>
            <a:ext cx="13000567" cy="0"/>
          </a:xfrm>
          <a:prstGeom prst="line">
            <a:avLst/>
          </a:prstGeom>
          <a:noFill/>
          <a:ln w="25400">
            <a:solidFill>
              <a:schemeClr val="tx1"/>
            </a:solidFill>
            <a:round/>
            <a:headEnd/>
            <a:tailEnd/>
          </a:ln>
        </p:spPr>
        <p:txBody>
          <a:bodyPr wrap="none" anchor="ctr"/>
          <a:lstStyle/>
          <a:p>
            <a:endParaRPr lang="en-US">
              <a:latin typeface="+mj-lt"/>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TotalTime>
  <Words>699</Words>
  <Application>Microsoft Office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Jeffrey Bodwin</dc:creator>
  <cp:lastModifiedBy>Caitlin Brooks</cp:lastModifiedBy>
  <cp:revision>116</cp:revision>
  <dcterms:created xsi:type="dcterms:W3CDTF">2008-02-25T01:30:43Z</dcterms:created>
  <dcterms:modified xsi:type="dcterms:W3CDTF">2021-04-21T21:19:57Z</dcterms:modified>
</cp:coreProperties>
</file>